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2"/>
  </p:notesMasterIdLst>
  <p:sldIdLst>
    <p:sldId id="980" r:id="rId2"/>
    <p:sldId id="1025" r:id="rId3"/>
    <p:sldId id="1026" r:id="rId4"/>
    <p:sldId id="1027" r:id="rId5"/>
    <p:sldId id="1028" r:id="rId6"/>
    <p:sldId id="1049" r:id="rId7"/>
    <p:sldId id="1053" r:id="rId8"/>
    <p:sldId id="1054" r:id="rId9"/>
    <p:sldId id="1029" r:id="rId10"/>
    <p:sldId id="1030" r:id="rId11"/>
    <p:sldId id="1038" r:id="rId12"/>
    <p:sldId id="1051" r:id="rId13"/>
    <p:sldId id="1039" r:id="rId14"/>
    <p:sldId id="1040" r:id="rId15"/>
    <p:sldId id="1041" r:id="rId16"/>
    <p:sldId id="1043" r:id="rId17"/>
    <p:sldId id="1042" r:id="rId18"/>
    <p:sldId id="1033" r:id="rId19"/>
    <p:sldId id="1036" r:id="rId20"/>
    <p:sldId id="1034" r:id="rId21"/>
    <p:sldId id="1037" r:id="rId22"/>
    <p:sldId id="1035" r:id="rId23"/>
    <p:sldId id="1031" r:id="rId24"/>
    <p:sldId id="1032" r:id="rId25"/>
    <p:sldId id="1047" r:id="rId26"/>
    <p:sldId id="1050" r:id="rId27"/>
    <p:sldId id="1044" r:id="rId28"/>
    <p:sldId id="1045" r:id="rId29"/>
    <p:sldId id="1046" r:id="rId30"/>
    <p:sldId id="1052"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0000FF"/>
    <a:srgbClr val="41C008"/>
    <a:srgbClr val="AAD1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13" autoAdjust="0"/>
    <p:restoredTop sz="95033" autoAdjust="0"/>
  </p:normalViewPr>
  <p:slideViewPr>
    <p:cSldViewPr snapToGrid="0">
      <p:cViewPr varScale="1">
        <p:scale>
          <a:sx n="93" d="100"/>
          <a:sy n="93" d="100"/>
        </p:scale>
        <p:origin x="422" y="72"/>
      </p:cViewPr>
      <p:guideLst/>
    </p:cSldViewPr>
  </p:slideViewPr>
  <p:notesTextViewPr>
    <p:cViewPr>
      <p:scale>
        <a:sx n="3" d="2"/>
        <a:sy n="3" d="2"/>
      </p:scale>
      <p:origin x="0" y="0"/>
    </p:cViewPr>
  </p:notesTextViewPr>
  <p:notesViewPr>
    <p:cSldViewPr snapToGrid="0">
      <p:cViewPr>
        <p:scale>
          <a:sx n="110" d="100"/>
          <a:sy n="110" d="100"/>
        </p:scale>
        <p:origin x="2184" y="-123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A5879E-9C07-48D5-9811-121B524377BD}" type="datetimeFigureOut">
              <a:rPr lang="en-NZ" smtClean="0"/>
              <a:t>30/11/2023</a:t>
            </a:fld>
            <a:endParaRPr lang="en-NZ"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DCCD32-4741-4289-B505-EA9799D5DF46}" type="slidenum">
              <a:rPr lang="en-NZ" smtClean="0"/>
              <a:t>‹#›</a:t>
            </a:fld>
            <a:endParaRPr lang="en-NZ" dirty="0"/>
          </a:p>
        </p:txBody>
      </p:sp>
    </p:spTree>
    <p:extLst>
      <p:ext uri="{BB962C8B-B14F-4D97-AF65-F5344CB8AC3E}">
        <p14:creationId xmlns:p14="http://schemas.microsoft.com/office/powerpoint/2010/main" val="29023114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E2315FC3-1D8B-4014-8F37-29C270A12052}"/>
              </a:ext>
            </a:extLst>
          </p:cNvPr>
          <p:cNvSpPr>
            <a:spLocks noGrp="1" noChangeArrowheads="1"/>
          </p:cNvSpPr>
          <p:nvPr>
            <p:ph type="sldNum" sz="quarter" idx="5"/>
          </p:nvPr>
        </p:nvSpPr>
        <p:spPr>
          <a:noFill/>
        </p:spPr>
        <p:txBody>
          <a:bodyPr/>
          <a:lstStyle>
            <a:lvl1pPr>
              <a:defRPr>
                <a:solidFill>
                  <a:srgbClr val="800080"/>
                </a:solidFill>
                <a:latin typeface="Verdana" panose="020B0604030504040204" pitchFamily="34" charset="0"/>
              </a:defRPr>
            </a:lvl1pPr>
            <a:lvl2pPr marL="742950" indent="-285750">
              <a:defRPr>
                <a:solidFill>
                  <a:srgbClr val="800080"/>
                </a:solidFill>
                <a:latin typeface="Verdana" panose="020B0604030504040204" pitchFamily="34" charset="0"/>
              </a:defRPr>
            </a:lvl2pPr>
            <a:lvl3pPr marL="1143000" indent="-228600">
              <a:defRPr>
                <a:solidFill>
                  <a:srgbClr val="800080"/>
                </a:solidFill>
                <a:latin typeface="Verdana" panose="020B0604030504040204" pitchFamily="34" charset="0"/>
              </a:defRPr>
            </a:lvl3pPr>
            <a:lvl4pPr marL="1600200" indent="-228600">
              <a:defRPr>
                <a:solidFill>
                  <a:srgbClr val="800080"/>
                </a:solidFill>
                <a:latin typeface="Verdana" panose="020B0604030504040204" pitchFamily="34" charset="0"/>
              </a:defRPr>
            </a:lvl4pPr>
            <a:lvl5pPr marL="2057400" indent="-228600">
              <a:defRPr>
                <a:solidFill>
                  <a:srgbClr val="800080"/>
                </a:solidFill>
                <a:latin typeface="Verdana" panose="020B0604030504040204" pitchFamily="34" charset="0"/>
              </a:defRPr>
            </a:lvl5pPr>
            <a:lvl6pPr marL="2514600" indent="-228600" eaLnBrk="0" fontAlgn="base" hangingPunct="0">
              <a:spcBef>
                <a:spcPct val="0"/>
              </a:spcBef>
              <a:spcAft>
                <a:spcPct val="0"/>
              </a:spcAft>
              <a:defRPr>
                <a:solidFill>
                  <a:srgbClr val="800080"/>
                </a:solidFill>
                <a:latin typeface="Verdana" panose="020B0604030504040204" pitchFamily="34" charset="0"/>
              </a:defRPr>
            </a:lvl6pPr>
            <a:lvl7pPr marL="2971800" indent="-228600" eaLnBrk="0" fontAlgn="base" hangingPunct="0">
              <a:spcBef>
                <a:spcPct val="0"/>
              </a:spcBef>
              <a:spcAft>
                <a:spcPct val="0"/>
              </a:spcAft>
              <a:defRPr>
                <a:solidFill>
                  <a:srgbClr val="800080"/>
                </a:solidFill>
                <a:latin typeface="Verdana" panose="020B0604030504040204" pitchFamily="34" charset="0"/>
              </a:defRPr>
            </a:lvl7pPr>
            <a:lvl8pPr marL="3429000" indent="-228600" eaLnBrk="0" fontAlgn="base" hangingPunct="0">
              <a:spcBef>
                <a:spcPct val="0"/>
              </a:spcBef>
              <a:spcAft>
                <a:spcPct val="0"/>
              </a:spcAft>
              <a:defRPr>
                <a:solidFill>
                  <a:srgbClr val="800080"/>
                </a:solidFill>
                <a:latin typeface="Verdana" panose="020B0604030504040204" pitchFamily="34" charset="0"/>
              </a:defRPr>
            </a:lvl8pPr>
            <a:lvl9pPr marL="3886200" indent="-228600" eaLnBrk="0" fontAlgn="base" hangingPunct="0">
              <a:spcBef>
                <a:spcPct val="0"/>
              </a:spcBef>
              <a:spcAft>
                <a:spcPct val="0"/>
              </a:spcAft>
              <a:defRPr>
                <a:solidFill>
                  <a:srgbClr val="800080"/>
                </a:solidFill>
                <a:latin typeface="Verdan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3AD8DE0-C2B7-4170-8D12-3FFB587B1F6E}" type="slidenum">
              <a:rPr kumimoji="0" lang="en-GB"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en-GB"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7171" name="Rectangle 2">
            <a:extLst>
              <a:ext uri="{FF2B5EF4-FFF2-40B4-BE49-F238E27FC236}">
                <a16:creationId xmlns:a16="http://schemas.microsoft.com/office/drawing/2014/main" id="{0DDCCDD4-865E-4740-AB84-5F45630BAA74}"/>
              </a:ext>
            </a:extLst>
          </p:cNvPr>
          <p:cNvSpPr>
            <a:spLocks noGrp="1" noRot="1" noChangeAspect="1" noChangeArrowheads="1" noTextEdit="1"/>
          </p:cNvSpPr>
          <p:nvPr>
            <p:ph type="sldImg"/>
          </p:nvPr>
        </p:nvSpPr>
        <p:spPr>
          <a:xfrm>
            <a:off x="685800" y="1143000"/>
            <a:ext cx="5486400" cy="3086100"/>
          </a:xfrm>
          <a:ln/>
        </p:spPr>
      </p:sp>
      <p:sp>
        <p:nvSpPr>
          <p:cNvPr id="7172" name="Rectangle 3">
            <a:extLst>
              <a:ext uri="{FF2B5EF4-FFF2-40B4-BE49-F238E27FC236}">
                <a16:creationId xmlns:a16="http://schemas.microsoft.com/office/drawing/2014/main" id="{0C14AFD0-F7C7-4905-8B8E-EDB369F03E56}"/>
              </a:ext>
            </a:extLst>
          </p:cNvPr>
          <p:cNvSpPr>
            <a:spLocks noGrp="1" noChangeArrowheads="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Hi, I’m David and work part time as a statistical consultant, as work on Genstat in the rest of my time. It’s nice to be able to talk about one of the projects I’ve been involved in, as most of the work I do these days is covered by confidentiality agreements. I’ve been given approval to talk on this project so long as I don’t mention any brand names or companies. This work done with Allister Holmes, who works for Lincoln </a:t>
            </a:r>
            <a:r>
              <a:rPr lang="en-US" altLang="en-US" dirty="0" err="1"/>
              <a:t>Agritech</a:t>
            </a:r>
            <a:r>
              <a:rPr lang="en-US" altLang="en-US" dirty="0"/>
              <a:t> and was done to improve the uniformity of fertilizer spreading. This is a simple application with no math’s formulae, so sit back and relax.</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4ADCCD32-4741-4289-B505-EA9799D5DF46}" type="slidenum">
              <a:rPr lang="en-NZ" smtClean="0"/>
              <a:t>2</a:t>
            </a:fld>
            <a:endParaRPr lang="en-NZ" dirty="0"/>
          </a:p>
        </p:txBody>
      </p:sp>
    </p:spTree>
    <p:extLst>
      <p:ext uri="{BB962C8B-B14F-4D97-AF65-F5344CB8AC3E}">
        <p14:creationId xmlns:p14="http://schemas.microsoft.com/office/powerpoint/2010/main" val="11281174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4ADCCD32-4741-4289-B505-EA9799D5DF46}" type="slidenum">
              <a:rPr lang="en-NZ" smtClean="0"/>
              <a:t>3</a:t>
            </a:fld>
            <a:endParaRPr lang="en-NZ" dirty="0"/>
          </a:p>
        </p:txBody>
      </p:sp>
    </p:spTree>
    <p:extLst>
      <p:ext uri="{BB962C8B-B14F-4D97-AF65-F5344CB8AC3E}">
        <p14:creationId xmlns:p14="http://schemas.microsoft.com/office/powerpoint/2010/main" val="11901021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Standardized residuals identified plots with missing decimal points and other that the values had been entered in the wrong place.</a:t>
            </a:r>
          </a:p>
        </p:txBody>
      </p:sp>
      <p:sp>
        <p:nvSpPr>
          <p:cNvPr id="4" name="Slide Number Placeholder 3"/>
          <p:cNvSpPr>
            <a:spLocks noGrp="1"/>
          </p:cNvSpPr>
          <p:nvPr>
            <p:ph type="sldNum" sz="quarter" idx="5"/>
          </p:nvPr>
        </p:nvSpPr>
        <p:spPr/>
        <p:txBody>
          <a:bodyPr/>
          <a:lstStyle/>
          <a:p>
            <a:fld id="{4ADCCD32-4741-4289-B505-EA9799D5DF46}" type="slidenum">
              <a:rPr lang="en-NZ" smtClean="0"/>
              <a:t>10</a:t>
            </a:fld>
            <a:endParaRPr lang="en-NZ" dirty="0"/>
          </a:p>
        </p:txBody>
      </p:sp>
    </p:spTree>
    <p:extLst>
      <p:ext uri="{BB962C8B-B14F-4D97-AF65-F5344CB8AC3E}">
        <p14:creationId xmlns:p14="http://schemas.microsoft.com/office/powerpoint/2010/main" val="41459566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b="1">
                <a:solidFill>
                  <a:srgbClr val="4B6C1E"/>
                </a:solidFill>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11/30/2023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1836575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45477" y="0"/>
            <a:ext cx="11108323" cy="941161"/>
          </a:xfrm>
        </p:spPr>
        <p:txBody>
          <a:bodyPr/>
          <a:lstStyle>
            <a:lvl1pPr algn="ctr">
              <a:defRPr b="1">
                <a:solidFill>
                  <a:srgbClr val="4B6C1E"/>
                </a:solidFill>
              </a:defRPr>
            </a:lvl1pPr>
          </a:lstStyle>
          <a:p>
            <a:r>
              <a:rPr lang="en-US" dirty="0"/>
              <a:t>Click to edit Master title style</a:t>
            </a:r>
          </a:p>
        </p:txBody>
      </p:sp>
      <p:sp>
        <p:nvSpPr>
          <p:cNvPr id="3" name="Content Placeholder 2"/>
          <p:cNvSpPr>
            <a:spLocks noGrp="1"/>
          </p:cNvSpPr>
          <p:nvPr>
            <p:ph idx="1"/>
          </p:nvPr>
        </p:nvSpPr>
        <p:spPr>
          <a:xfrm>
            <a:off x="629194" y="990759"/>
            <a:ext cx="10515600" cy="5186043"/>
          </a:xfrm>
        </p:spPr>
        <p:txBody>
          <a:bodyPr/>
          <a:lstStyle>
            <a:lvl1pPr>
              <a:spcAft>
                <a:spcPts val="600"/>
              </a:spcAft>
              <a:buClr>
                <a:srgbClr val="4B6C1E"/>
              </a:buClr>
              <a:buSzPct val="130000"/>
              <a:defRPr/>
            </a:lvl1pPr>
            <a:lvl2pPr>
              <a:spcAft>
                <a:spcPts val="600"/>
              </a:spcAft>
              <a:buClr>
                <a:srgbClr val="4B6C1E"/>
              </a:buClr>
              <a:buSzPct val="100000"/>
              <a:defRPr/>
            </a:lvl2pPr>
            <a:lvl3pPr>
              <a:spcAft>
                <a:spcPts val="600"/>
              </a:spcAft>
              <a:buClr>
                <a:srgbClr val="4B6C1E"/>
              </a:buClr>
              <a:buSzPct val="100000"/>
              <a:defRPr/>
            </a:lvl3pPr>
            <a:lvl4pPr>
              <a:spcAft>
                <a:spcPts val="600"/>
              </a:spcAft>
              <a:buClr>
                <a:srgbClr val="4B6C1E"/>
              </a:buClr>
              <a:buSzPct val="100000"/>
              <a:defRPr/>
            </a:lvl4pPr>
            <a:lvl5pPr>
              <a:spcAft>
                <a:spcPts val="600"/>
              </a:spcAft>
              <a:buClr>
                <a:srgbClr val="4B6C1E"/>
              </a:buClr>
              <a:buSzPct val="1000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1730609" y="6517401"/>
            <a:ext cx="1850791" cy="365125"/>
          </a:xfrm>
        </p:spPr>
        <p:txBody>
          <a:bodyPr/>
          <a:lstStyle/>
          <a:p>
            <a:fld id="{C764DE79-268F-4C1A-8933-263129D2AF90}" type="datetimeFigureOut">
              <a:rPr lang="en-US" dirty="0"/>
              <a:t>11/30/2023</a:t>
            </a:fld>
            <a:endParaRPr lang="en-US" dirty="0"/>
          </a:p>
        </p:txBody>
      </p:sp>
      <p:sp>
        <p:nvSpPr>
          <p:cNvPr id="5" name="Footer Placeholder 4"/>
          <p:cNvSpPr>
            <a:spLocks noGrp="1"/>
          </p:cNvSpPr>
          <p:nvPr>
            <p:ph type="ftr" sz="quarter" idx="11"/>
          </p:nvPr>
        </p:nvSpPr>
        <p:spPr>
          <a:xfrm>
            <a:off x="4038600" y="6497520"/>
            <a:ext cx="4114800" cy="365125"/>
          </a:xfrm>
        </p:spPr>
        <p:txBody>
          <a:bodyPr/>
          <a:lstStyle/>
          <a:p>
            <a:r>
              <a:rPr lang="en-US" dirty="0"/>
              <a:t>Biometrics in the Bay of Islands 1/1/2023</a:t>
            </a:r>
          </a:p>
        </p:txBody>
      </p:sp>
      <p:pic>
        <p:nvPicPr>
          <p:cNvPr id="8" name="Picture 7" descr="A logo with a green triangle&#10;&#10;Description automatically generated">
            <a:extLst>
              <a:ext uri="{FF2B5EF4-FFF2-40B4-BE49-F238E27FC236}">
                <a16:creationId xmlns:a16="http://schemas.microsoft.com/office/drawing/2014/main" id="{CF1A111F-E3CE-3861-52D6-3E0867DD42B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9272875" y="6176803"/>
            <a:ext cx="2172467" cy="681197"/>
          </a:xfrm>
          <a:prstGeom prst="rect">
            <a:avLst/>
          </a:prstGeom>
        </p:spPr>
      </p:pic>
    </p:spTree>
    <p:extLst>
      <p:ext uri="{BB962C8B-B14F-4D97-AF65-F5344CB8AC3E}">
        <p14:creationId xmlns:p14="http://schemas.microsoft.com/office/powerpoint/2010/main" val="389798597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8897" y="1825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28897" y="1394551"/>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11/30/2023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
        <p:nvSpPr>
          <p:cNvPr id="7" name="Rectangle 68">
            <a:extLst>
              <a:ext uri="{FF2B5EF4-FFF2-40B4-BE49-F238E27FC236}">
                <a16:creationId xmlns:a16="http://schemas.microsoft.com/office/drawing/2014/main" id="{9985F627-5503-4AC5-BF8B-FFAC86D28B24}"/>
              </a:ext>
            </a:extLst>
          </p:cNvPr>
          <p:cNvSpPr>
            <a:spLocks noChangeArrowheads="1"/>
          </p:cNvSpPr>
          <p:nvPr userDrawn="1"/>
        </p:nvSpPr>
        <p:spPr bwMode="auto">
          <a:xfrm rot="10800000">
            <a:off x="11459633" y="0"/>
            <a:ext cx="719667" cy="6858000"/>
          </a:xfrm>
          <a:prstGeom prst="rect">
            <a:avLst/>
          </a:prstGeom>
          <a:solidFill>
            <a:srgbClr val="74A72F"/>
          </a:solidFill>
          <a:ln>
            <a:noFill/>
          </a:ln>
          <a:effectLst/>
        </p:spPr>
        <p:txBody>
          <a:bodyPr rot="10800000" vert="eaVert" wrap="none" anchor="ctr"/>
          <a:lstStyle/>
          <a:p>
            <a:pPr algn="ctr">
              <a:defRPr/>
            </a:pPr>
            <a:endParaRPr lang="en-US" altLang="en-US" sz="3600" baseline="60000" dirty="0">
              <a:solidFill>
                <a:schemeClr val="bg1"/>
              </a:solidFill>
              <a:effectLst>
                <a:outerShdw blurRad="38100" dist="38100" dir="2700000" algn="tl">
                  <a:srgbClr val="000000"/>
                </a:outerShdw>
              </a:effectLst>
            </a:endParaRPr>
          </a:p>
        </p:txBody>
      </p:sp>
      <p:sp>
        <p:nvSpPr>
          <p:cNvPr id="8" name="Rectangle 81">
            <a:extLst>
              <a:ext uri="{FF2B5EF4-FFF2-40B4-BE49-F238E27FC236}">
                <a16:creationId xmlns:a16="http://schemas.microsoft.com/office/drawing/2014/main" id="{A0F1CA00-05C8-4BB3-BB76-43ADBA8DB979}"/>
              </a:ext>
            </a:extLst>
          </p:cNvPr>
          <p:cNvSpPr>
            <a:spLocks noChangeArrowheads="1"/>
          </p:cNvSpPr>
          <p:nvPr userDrawn="1"/>
        </p:nvSpPr>
        <p:spPr bwMode="auto">
          <a:xfrm>
            <a:off x="5922434" y="3200404"/>
            <a:ext cx="26161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110000"/>
              </a:lnSpc>
              <a:spcBef>
                <a:spcPct val="10000"/>
              </a:spcBef>
              <a:buClr>
                <a:srgbClr val="990099"/>
              </a:buClr>
              <a:buSzPct val="125000"/>
              <a:buChar char="•"/>
              <a:defRPr>
                <a:solidFill>
                  <a:srgbClr val="800080"/>
                </a:solidFill>
                <a:latin typeface="Verdana" panose="020B0604030504040204" pitchFamily="34" charset="0"/>
              </a:defRPr>
            </a:lvl1pPr>
            <a:lvl2pPr marL="742950" indent="-285750">
              <a:lnSpc>
                <a:spcPct val="110000"/>
              </a:lnSpc>
              <a:spcBef>
                <a:spcPct val="10000"/>
              </a:spcBef>
              <a:buClr>
                <a:srgbClr val="990099"/>
              </a:buClr>
              <a:buSzPct val="125000"/>
              <a:buChar char="•"/>
              <a:defRPr>
                <a:solidFill>
                  <a:srgbClr val="800080"/>
                </a:solidFill>
                <a:latin typeface="Verdana" panose="020B0604030504040204" pitchFamily="34" charset="0"/>
              </a:defRPr>
            </a:lvl2pPr>
            <a:lvl3pPr marL="1143000" indent="-228600">
              <a:lnSpc>
                <a:spcPct val="110000"/>
              </a:lnSpc>
              <a:spcBef>
                <a:spcPct val="10000"/>
              </a:spcBef>
              <a:buClr>
                <a:srgbClr val="990099"/>
              </a:buClr>
              <a:buSzPct val="125000"/>
              <a:buChar char="•"/>
              <a:defRPr>
                <a:solidFill>
                  <a:srgbClr val="800080"/>
                </a:solidFill>
                <a:latin typeface="Verdana" panose="020B0604030504040204" pitchFamily="34" charset="0"/>
              </a:defRPr>
            </a:lvl3pPr>
            <a:lvl4pPr marL="1600200" indent="-228600">
              <a:lnSpc>
                <a:spcPct val="110000"/>
              </a:lnSpc>
              <a:spcBef>
                <a:spcPct val="10000"/>
              </a:spcBef>
              <a:buClr>
                <a:srgbClr val="990099"/>
              </a:buClr>
              <a:buSzPct val="125000"/>
              <a:buChar char="•"/>
              <a:defRPr>
                <a:solidFill>
                  <a:srgbClr val="800080"/>
                </a:solidFill>
                <a:latin typeface="Verdana" panose="020B0604030504040204" pitchFamily="34" charset="0"/>
              </a:defRPr>
            </a:lvl4pPr>
            <a:lvl5pPr marL="2057400" indent="-228600">
              <a:lnSpc>
                <a:spcPct val="110000"/>
              </a:lnSpc>
              <a:spcBef>
                <a:spcPct val="10000"/>
              </a:spcBef>
              <a:buClr>
                <a:srgbClr val="990099"/>
              </a:buClr>
              <a:buSzPct val="125000"/>
              <a:buChar char="•"/>
              <a:defRPr>
                <a:solidFill>
                  <a:srgbClr val="800080"/>
                </a:solidFill>
                <a:latin typeface="Verdana" panose="020B0604030504040204" pitchFamily="34" charset="0"/>
              </a:defRPr>
            </a:lvl5pPr>
            <a:lvl6pPr marL="2514600" indent="-228600" eaLnBrk="0" fontAlgn="base" hangingPunct="0">
              <a:lnSpc>
                <a:spcPct val="110000"/>
              </a:lnSpc>
              <a:spcBef>
                <a:spcPct val="10000"/>
              </a:spcBef>
              <a:spcAft>
                <a:spcPct val="0"/>
              </a:spcAft>
              <a:buClr>
                <a:srgbClr val="990099"/>
              </a:buClr>
              <a:buSzPct val="125000"/>
              <a:buChar char="•"/>
              <a:defRPr>
                <a:solidFill>
                  <a:srgbClr val="800080"/>
                </a:solidFill>
                <a:latin typeface="Verdana" panose="020B0604030504040204" pitchFamily="34" charset="0"/>
              </a:defRPr>
            </a:lvl6pPr>
            <a:lvl7pPr marL="2971800" indent="-228600" eaLnBrk="0" fontAlgn="base" hangingPunct="0">
              <a:lnSpc>
                <a:spcPct val="110000"/>
              </a:lnSpc>
              <a:spcBef>
                <a:spcPct val="10000"/>
              </a:spcBef>
              <a:spcAft>
                <a:spcPct val="0"/>
              </a:spcAft>
              <a:buClr>
                <a:srgbClr val="990099"/>
              </a:buClr>
              <a:buSzPct val="125000"/>
              <a:buChar char="•"/>
              <a:defRPr>
                <a:solidFill>
                  <a:srgbClr val="800080"/>
                </a:solidFill>
                <a:latin typeface="Verdana" panose="020B0604030504040204" pitchFamily="34" charset="0"/>
              </a:defRPr>
            </a:lvl7pPr>
            <a:lvl8pPr marL="3429000" indent="-228600" eaLnBrk="0" fontAlgn="base" hangingPunct="0">
              <a:lnSpc>
                <a:spcPct val="110000"/>
              </a:lnSpc>
              <a:spcBef>
                <a:spcPct val="10000"/>
              </a:spcBef>
              <a:spcAft>
                <a:spcPct val="0"/>
              </a:spcAft>
              <a:buClr>
                <a:srgbClr val="990099"/>
              </a:buClr>
              <a:buSzPct val="125000"/>
              <a:buChar char="•"/>
              <a:defRPr>
                <a:solidFill>
                  <a:srgbClr val="800080"/>
                </a:solidFill>
                <a:latin typeface="Verdana" panose="020B0604030504040204" pitchFamily="34" charset="0"/>
              </a:defRPr>
            </a:lvl8pPr>
            <a:lvl9pPr marL="3886200" indent="-228600" eaLnBrk="0" fontAlgn="base" hangingPunct="0">
              <a:lnSpc>
                <a:spcPct val="110000"/>
              </a:lnSpc>
              <a:spcBef>
                <a:spcPct val="10000"/>
              </a:spcBef>
              <a:spcAft>
                <a:spcPct val="0"/>
              </a:spcAft>
              <a:buClr>
                <a:srgbClr val="990099"/>
              </a:buClr>
              <a:buSzPct val="125000"/>
              <a:buChar char="•"/>
              <a:defRPr>
                <a:solidFill>
                  <a:srgbClr val="800080"/>
                </a:solidFill>
                <a:latin typeface="Verdana" panose="020B0604030504040204" pitchFamily="34" charset="0"/>
              </a:defRPr>
            </a:lvl9pPr>
          </a:lstStyle>
          <a:p>
            <a:pPr>
              <a:lnSpc>
                <a:spcPct val="100000"/>
              </a:lnSpc>
              <a:spcBef>
                <a:spcPct val="0"/>
              </a:spcBef>
              <a:buClrTx/>
              <a:buSzTx/>
              <a:buFontTx/>
              <a:buNone/>
              <a:defRPr/>
            </a:pPr>
            <a:r>
              <a:rPr lang="en-GB" altLang="en-US" sz="2400" dirty="0">
                <a:solidFill>
                  <a:schemeClr val="tx1"/>
                </a:solidFill>
                <a:latin typeface="Times New Roman" panose="02020603050405020304" pitchFamily="18" charset="0"/>
              </a:rPr>
              <a:t> </a:t>
            </a:r>
          </a:p>
        </p:txBody>
      </p:sp>
      <p:pic>
        <p:nvPicPr>
          <p:cNvPr id="9" name="Picture 7">
            <a:extLst>
              <a:ext uri="{FF2B5EF4-FFF2-40B4-BE49-F238E27FC236}">
                <a16:creationId xmlns:a16="http://schemas.microsoft.com/office/drawing/2014/main" id="{54D502C7-E14A-4F3B-BEF9-F2EE4A045EA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tretch>
            <a:fillRect/>
          </a:stretch>
        </p:blipFill>
        <p:spPr bwMode="auto">
          <a:xfrm>
            <a:off x="187234" y="6272681"/>
            <a:ext cx="1375185" cy="453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A logo with a green triangle&#10;&#10;Description automatically generated">
            <a:extLst>
              <a:ext uri="{FF2B5EF4-FFF2-40B4-BE49-F238E27FC236}">
                <a16:creationId xmlns:a16="http://schemas.microsoft.com/office/drawing/2014/main" id="{707ADEDE-40D5-E969-26AF-9D85BDA260F2}"/>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a:stretch/>
        </p:blipFill>
        <p:spPr>
          <a:xfrm>
            <a:off x="9272875" y="6176803"/>
            <a:ext cx="2172467" cy="681197"/>
          </a:xfrm>
          <a:prstGeom prst="rect">
            <a:avLst/>
          </a:prstGeom>
        </p:spPr>
      </p:pic>
    </p:spTree>
    <p:extLst>
      <p:ext uri="{BB962C8B-B14F-4D97-AF65-F5344CB8AC3E}">
        <p14:creationId xmlns:p14="http://schemas.microsoft.com/office/powerpoint/2010/main" val="3813634592"/>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l" defTabSz="914400" rtl="0" eaLnBrk="1" latinLnBrk="0" hangingPunct="1">
        <a:lnSpc>
          <a:spcPct val="90000"/>
        </a:lnSpc>
        <a:spcBef>
          <a:spcPct val="0"/>
        </a:spcBef>
        <a:buNone/>
        <a:defRPr sz="4400" b="1" kern="1200">
          <a:solidFill>
            <a:schemeClr val="accent6">
              <a:lumMod val="7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4B6C1E"/>
        </a:buClr>
        <a:buSzPct val="130000"/>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4B6C1E"/>
        </a:buClr>
        <a:buSzPct val="1000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4B6C1E"/>
        </a:buClr>
        <a:buSzPct val="10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4B6C1E"/>
        </a:buClr>
        <a:buSzPct val="1000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4B6C1E"/>
        </a:buClr>
        <a:buSzPct val="10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david@vsn.co.nz"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hyperlink" Target="mailto:allister.holmes@lincolnagritech.co.nz"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C957C627-F517-4F5E-B7BE-62B676A07D80}"/>
              </a:ext>
            </a:extLst>
          </p:cNvPr>
          <p:cNvSpPr>
            <a:spLocks noGrp="1" noChangeArrowheads="1"/>
          </p:cNvSpPr>
          <p:nvPr>
            <p:ph type="ctrTitle"/>
          </p:nvPr>
        </p:nvSpPr>
        <p:spPr>
          <a:xfrm>
            <a:off x="0" y="1"/>
            <a:ext cx="11450410" cy="1445172"/>
          </a:xfrm>
        </p:spPr>
        <p:txBody>
          <a:bodyPr anchor="ctr">
            <a:normAutofit/>
          </a:bodyPr>
          <a:lstStyle/>
          <a:p>
            <a:pPr>
              <a:lnSpc>
                <a:spcPct val="100000"/>
              </a:lnSpc>
              <a:spcBef>
                <a:spcPct val="20000"/>
              </a:spcBef>
            </a:pPr>
            <a:r>
              <a:rPr lang="en-NZ" sz="4400" dirty="0">
                <a:effectLst/>
                <a:latin typeface="Calibri" panose="020F0502020204030204" pitchFamily="34" charset="0"/>
                <a:ea typeface="Calibri" panose="020F0502020204030204" pitchFamily="34" charset="0"/>
              </a:rPr>
              <a:t>Modelling the spatial distribution of </a:t>
            </a:r>
            <a:br>
              <a:rPr lang="en-NZ" sz="4400" dirty="0">
                <a:effectLst/>
                <a:latin typeface="Calibri" panose="020F0502020204030204" pitchFamily="34" charset="0"/>
                <a:ea typeface="Calibri" panose="020F0502020204030204" pitchFamily="34" charset="0"/>
              </a:rPr>
            </a:br>
            <a:r>
              <a:rPr lang="en-NZ" sz="4400" dirty="0">
                <a:effectLst/>
                <a:latin typeface="Calibri" panose="020F0502020204030204" pitchFamily="34" charset="0"/>
                <a:ea typeface="Calibri" panose="020F0502020204030204" pitchFamily="34" charset="0"/>
              </a:rPr>
              <a:t>fertiliser spreading</a:t>
            </a:r>
            <a:endParaRPr lang="en-GB" altLang="en-US" dirty="0">
              <a:solidFill>
                <a:schemeClr val="bg2">
                  <a:lumMod val="25000"/>
                </a:schemeClr>
              </a:solidFill>
            </a:endParaRPr>
          </a:p>
        </p:txBody>
      </p:sp>
      <p:sp>
        <p:nvSpPr>
          <p:cNvPr id="6147" name="Rectangle 3">
            <a:extLst>
              <a:ext uri="{FF2B5EF4-FFF2-40B4-BE49-F238E27FC236}">
                <a16:creationId xmlns:a16="http://schemas.microsoft.com/office/drawing/2014/main" id="{8E624321-3699-4604-9949-2A72DB5DD9D3}"/>
              </a:ext>
            </a:extLst>
          </p:cNvPr>
          <p:cNvSpPr>
            <a:spLocks noGrp="1" noChangeArrowheads="1"/>
          </p:cNvSpPr>
          <p:nvPr>
            <p:ph type="subTitle" idx="1"/>
          </p:nvPr>
        </p:nvSpPr>
        <p:spPr>
          <a:xfrm>
            <a:off x="2622332" y="5412827"/>
            <a:ext cx="8008884" cy="807707"/>
          </a:xfrm>
        </p:spPr>
        <p:txBody>
          <a:bodyPr>
            <a:normAutofit/>
          </a:bodyPr>
          <a:lstStyle/>
          <a:p>
            <a:pPr algn="l">
              <a:lnSpc>
                <a:spcPct val="105000"/>
              </a:lnSpc>
              <a:spcBef>
                <a:spcPct val="5000"/>
              </a:spcBef>
            </a:pPr>
            <a:r>
              <a:rPr lang="en-GB" altLang="en-US" sz="2200" b="1" dirty="0"/>
              <a:t>David Baird			Allister Holmes</a:t>
            </a:r>
          </a:p>
          <a:p>
            <a:pPr algn="l">
              <a:lnSpc>
                <a:spcPct val="105000"/>
              </a:lnSpc>
              <a:spcBef>
                <a:spcPct val="5000"/>
              </a:spcBef>
            </a:pPr>
            <a:r>
              <a:rPr lang="en-GB" altLang="en-US" sz="1600" dirty="0">
                <a:hlinkClick r:id="rId3"/>
              </a:rPr>
              <a:t>david@vsn.co.nz</a:t>
            </a:r>
            <a:r>
              <a:rPr lang="en-GB" altLang="en-US" sz="1600" dirty="0"/>
              <a:t>	  		</a:t>
            </a:r>
            <a:r>
              <a:rPr lang="en-GB" altLang="en-US" sz="1600" dirty="0">
                <a:hlinkClick r:id="rId4"/>
              </a:rPr>
              <a:t>allister.holmes@lincolnagritech.co.nz</a:t>
            </a:r>
            <a:endParaRPr lang="en-GB" altLang="en-US" sz="1600" dirty="0"/>
          </a:p>
          <a:p>
            <a:pPr algn="l">
              <a:lnSpc>
                <a:spcPct val="105000"/>
              </a:lnSpc>
              <a:spcBef>
                <a:spcPct val="5000"/>
              </a:spcBef>
            </a:pPr>
            <a:endParaRPr lang="en-GB" altLang="en-US" sz="1600" dirty="0"/>
          </a:p>
          <a:p>
            <a:pPr>
              <a:lnSpc>
                <a:spcPct val="105000"/>
              </a:lnSpc>
              <a:spcBef>
                <a:spcPct val="5000"/>
              </a:spcBef>
            </a:pPr>
            <a:endParaRPr lang="en-GB" altLang="en-US" sz="1300" dirty="0"/>
          </a:p>
          <a:p>
            <a:pPr>
              <a:lnSpc>
                <a:spcPct val="105000"/>
              </a:lnSpc>
              <a:spcBef>
                <a:spcPct val="5000"/>
              </a:spcBef>
            </a:pPr>
            <a:endParaRPr lang="en-GB" altLang="en-US" sz="2000" dirty="0"/>
          </a:p>
          <a:p>
            <a:pPr>
              <a:lnSpc>
                <a:spcPct val="105000"/>
              </a:lnSpc>
              <a:spcBef>
                <a:spcPct val="5000"/>
              </a:spcBef>
            </a:pPr>
            <a:endParaRPr lang="en-GB" altLang="en-US" sz="2000" dirty="0"/>
          </a:p>
        </p:txBody>
      </p:sp>
      <p:sp>
        <p:nvSpPr>
          <p:cNvPr id="6148" name="Text Box 7">
            <a:extLst>
              <a:ext uri="{FF2B5EF4-FFF2-40B4-BE49-F238E27FC236}">
                <a16:creationId xmlns:a16="http://schemas.microsoft.com/office/drawing/2014/main" id="{79BFE520-54D1-4204-A4E3-306B72166960}"/>
              </a:ext>
            </a:extLst>
          </p:cNvPr>
          <p:cNvSpPr txBox="1">
            <a:spLocks noChangeArrowheads="1"/>
          </p:cNvSpPr>
          <p:nvPr/>
        </p:nvSpPr>
        <p:spPr bwMode="auto">
          <a:xfrm>
            <a:off x="3485586" y="6130021"/>
            <a:ext cx="4479239" cy="695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rgbClr val="4B6C1E"/>
              </a:buClr>
              <a:buSzPct val="125000"/>
              <a:buChar char="•"/>
              <a:defRPr sz="2400">
                <a:solidFill>
                  <a:srgbClr val="000000"/>
                </a:solidFill>
                <a:latin typeface="Verdana" panose="020B0604030504040204" pitchFamily="34" charset="0"/>
              </a:defRPr>
            </a:lvl1pPr>
            <a:lvl2pPr marL="742950" indent="-285750">
              <a:spcBef>
                <a:spcPct val="20000"/>
              </a:spcBef>
              <a:buClr>
                <a:srgbClr val="4B6C1E"/>
              </a:buClr>
              <a:buSzPct val="125000"/>
              <a:buChar char="•"/>
              <a:defRPr>
                <a:solidFill>
                  <a:schemeClr val="tx2"/>
                </a:solidFill>
                <a:latin typeface="Verdana" panose="020B0604030504040204" pitchFamily="34" charset="0"/>
              </a:defRPr>
            </a:lvl2pPr>
            <a:lvl3pPr marL="1143000" indent="-228600">
              <a:spcBef>
                <a:spcPct val="20000"/>
              </a:spcBef>
              <a:buClr>
                <a:srgbClr val="4B6C1E"/>
              </a:buClr>
              <a:buSzPct val="125000"/>
              <a:buChar char="•"/>
              <a:defRPr sz="1600">
                <a:solidFill>
                  <a:schemeClr val="tx2"/>
                </a:solidFill>
                <a:latin typeface="Verdana" panose="020B0604030504040204" pitchFamily="34" charset="0"/>
              </a:defRPr>
            </a:lvl3pPr>
            <a:lvl4pPr marL="1600200" indent="-228600">
              <a:spcBef>
                <a:spcPct val="20000"/>
              </a:spcBef>
              <a:buClr>
                <a:srgbClr val="42B275"/>
              </a:buClr>
              <a:buSzPct val="125000"/>
              <a:buChar char="•"/>
              <a:defRPr sz="1400">
                <a:solidFill>
                  <a:schemeClr val="tx2"/>
                </a:solidFill>
                <a:latin typeface="Verdana" panose="020B0604030504040204" pitchFamily="34" charset="0"/>
              </a:defRPr>
            </a:lvl4pPr>
            <a:lvl5pPr marL="2057400" indent="-228600">
              <a:spcBef>
                <a:spcPct val="20000"/>
              </a:spcBef>
              <a:buChar char="»"/>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har char="»"/>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har char="»"/>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har char="»"/>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har char="»"/>
              <a:defRPr sz="2000">
                <a:solidFill>
                  <a:schemeClr val="tx1"/>
                </a:solidFill>
                <a:latin typeface="Garamond" panose="02020404030301010803" pitchFamily="18" charset="0"/>
              </a:defRPr>
            </a:lvl9p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0" lang="en-GB" altLang="en-US" sz="1400" b="0" i="0" u="none" strike="noStrike" kern="1200" cap="none" spc="0" normalizeH="0" baseline="0" noProof="0" dirty="0">
                <a:ln>
                  <a:noFill/>
                </a:ln>
                <a:solidFill>
                  <a:srgbClr val="000000"/>
                </a:solidFill>
                <a:effectLst/>
                <a:uLnTx/>
                <a:uFillTx/>
                <a:latin typeface="Verdana" panose="020B0604030504040204" pitchFamily="34" charset="0"/>
                <a:ea typeface="+mn-ea"/>
                <a:cs typeface="+mn-cs"/>
              </a:rPr>
              <a:t>1 December 2023</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0" lang="en-GB" altLang="en-US" sz="1400" b="0" i="0" u="none" strike="noStrike" kern="1200" cap="none" spc="0" normalizeH="0" baseline="0" noProof="0" dirty="0">
                <a:ln>
                  <a:noFill/>
                </a:ln>
                <a:solidFill>
                  <a:srgbClr val="000000"/>
                </a:solidFill>
                <a:effectLst/>
                <a:uLnTx/>
                <a:uFillTx/>
                <a:latin typeface="Verdana" panose="020B0604030504040204" pitchFamily="34" charset="0"/>
                <a:ea typeface="+mn-ea"/>
                <a:cs typeface="+mn-cs"/>
              </a:rPr>
              <a:t>Biometrics in the Bay of Islands 2023</a:t>
            </a:r>
          </a:p>
        </p:txBody>
      </p:sp>
      <p:pic>
        <p:nvPicPr>
          <p:cNvPr id="9" name="Picture 8" descr="A truck driving on a grassy field&#10;&#10;Description automatically generated">
            <a:extLst>
              <a:ext uri="{FF2B5EF4-FFF2-40B4-BE49-F238E27FC236}">
                <a16:creationId xmlns:a16="http://schemas.microsoft.com/office/drawing/2014/main" id="{EE8635F0-ECE1-4997-F73A-3FB051CABF72}"/>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1803836" y="1476155"/>
            <a:ext cx="7923487" cy="390568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EC0AC-2E6E-EC54-B560-C9638FC7B89D}"/>
              </a:ext>
            </a:extLst>
          </p:cNvPr>
          <p:cNvSpPr>
            <a:spLocks noGrp="1"/>
          </p:cNvSpPr>
          <p:nvPr>
            <p:ph type="title"/>
          </p:nvPr>
        </p:nvSpPr>
        <p:spPr/>
        <p:txBody>
          <a:bodyPr/>
          <a:lstStyle/>
          <a:p>
            <a:r>
              <a:rPr lang="en-NZ" dirty="0"/>
              <a:t>Poisson GLM works well</a:t>
            </a:r>
          </a:p>
        </p:txBody>
      </p:sp>
      <p:sp>
        <p:nvSpPr>
          <p:cNvPr id="3" name="Content Placeholder 2">
            <a:extLst>
              <a:ext uri="{FF2B5EF4-FFF2-40B4-BE49-F238E27FC236}">
                <a16:creationId xmlns:a16="http://schemas.microsoft.com/office/drawing/2014/main" id="{D264E5F3-BC99-D33E-194B-E60B72FB1B88}"/>
              </a:ext>
            </a:extLst>
          </p:cNvPr>
          <p:cNvSpPr>
            <a:spLocks noGrp="1"/>
          </p:cNvSpPr>
          <p:nvPr>
            <p:ph idx="1"/>
          </p:nvPr>
        </p:nvSpPr>
        <p:spPr>
          <a:xfrm>
            <a:off x="2105932" y="5849874"/>
            <a:ext cx="6872372" cy="866860"/>
          </a:xfrm>
        </p:spPr>
        <p:txBody>
          <a:bodyPr>
            <a:normAutofit/>
          </a:bodyPr>
          <a:lstStyle/>
          <a:p>
            <a:r>
              <a:rPr lang="en-NZ" dirty="0"/>
              <a:t>Some large negative residuals due </a:t>
            </a:r>
            <a:br>
              <a:rPr lang="en-NZ" dirty="0"/>
            </a:br>
            <a:r>
              <a:rPr lang="en-NZ" dirty="0"/>
              <a:t>to a few empty trays</a:t>
            </a:r>
          </a:p>
        </p:txBody>
      </p:sp>
      <p:grpSp>
        <p:nvGrpSpPr>
          <p:cNvPr id="11" name="Group 10">
            <a:extLst>
              <a:ext uri="{FF2B5EF4-FFF2-40B4-BE49-F238E27FC236}">
                <a16:creationId xmlns:a16="http://schemas.microsoft.com/office/drawing/2014/main" id="{F8CF0678-C9B5-9501-FC54-E3BE7EFCCB09}"/>
              </a:ext>
            </a:extLst>
          </p:cNvPr>
          <p:cNvGrpSpPr/>
          <p:nvPr/>
        </p:nvGrpSpPr>
        <p:grpSpPr>
          <a:xfrm>
            <a:off x="5960563" y="941161"/>
            <a:ext cx="5155442" cy="4852085"/>
            <a:chOff x="6215018" y="1110768"/>
            <a:chExt cx="4964140" cy="4739106"/>
          </a:xfrm>
        </p:grpSpPr>
        <p:pic>
          <p:nvPicPr>
            <p:cNvPr id="5" name="Picture 4">
              <a:extLst>
                <a:ext uri="{FF2B5EF4-FFF2-40B4-BE49-F238E27FC236}">
                  <a16:creationId xmlns:a16="http://schemas.microsoft.com/office/drawing/2014/main" id="{45FF560E-026A-FDAB-8DC8-6DAF49F5C90B}"/>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769016" y="1110768"/>
              <a:ext cx="4410142" cy="4326536"/>
            </a:xfrm>
            <a:prstGeom prst="rect">
              <a:avLst/>
            </a:prstGeom>
          </p:spPr>
        </p:pic>
        <p:sp>
          <p:nvSpPr>
            <p:cNvPr id="4" name="TextBox 3">
              <a:extLst>
                <a:ext uri="{FF2B5EF4-FFF2-40B4-BE49-F238E27FC236}">
                  <a16:creationId xmlns:a16="http://schemas.microsoft.com/office/drawing/2014/main" id="{32A94127-1D19-3F5D-DABA-6B60F108E89E}"/>
                </a:ext>
              </a:extLst>
            </p:cNvPr>
            <p:cNvSpPr txBox="1"/>
            <p:nvPr/>
          </p:nvSpPr>
          <p:spPr>
            <a:xfrm>
              <a:off x="7014491" y="5388209"/>
              <a:ext cx="3817160" cy="461665"/>
            </a:xfrm>
            <a:prstGeom prst="rect">
              <a:avLst/>
            </a:prstGeom>
            <a:noFill/>
          </p:spPr>
          <p:txBody>
            <a:bodyPr wrap="square" rtlCol="0">
              <a:spAutoFit/>
            </a:bodyPr>
            <a:lstStyle/>
            <a:p>
              <a:pPr algn="ctr"/>
              <a:r>
                <a:rPr lang="en-NZ" sz="2400" dirty="0"/>
                <a:t>Fitted values</a:t>
              </a:r>
            </a:p>
          </p:txBody>
        </p:sp>
        <p:sp>
          <p:nvSpPr>
            <p:cNvPr id="8" name="TextBox 7">
              <a:extLst>
                <a:ext uri="{FF2B5EF4-FFF2-40B4-BE49-F238E27FC236}">
                  <a16:creationId xmlns:a16="http://schemas.microsoft.com/office/drawing/2014/main" id="{571B3D97-1AF9-BDA4-A0B3-408112E87C2C}"/>
                </a:ext>
              </a:extLst>
            </p:cNvPr>
            <p:cNvSpPr txBox="1"/>
            <p:nvPr/>
          </p:nvSpPr>
          <p:spPr>
            <a:xfrm>
              <a:off x="6215018" y="1110768"/>
              <a:ext cx="553998" cy="3823296"/>
            </a:xfrm>
            <a:prstGeom prst="rect">
              <a:avLst/>
            </a:prstGeom>
            <a:noFill/>
          </p:spPr>
          <p:txBody>
            <a:bodyPr vert="vert270" wrap="square" rtlCol="0">
              <a:spAutoFit/>
            </a:bodyPr>
            <a:lstStyle/>
            <a:p>
              <a:pPr algn="ctr"/>
              <a:r>
                <a:rPr lang="en-NZ" sz="2400" dirty="0"/>
                <a:t>Standardized residuals</a:t>
              </a:r>
            </a:p>
          </p:txBody>
        </p:sp>
      </p:grpSp>
      <p:grpSp>
        <p:nvGrpSpPr>
          <p:cNvPr id="10" name="Group 9">
            <a:extLst>
              <a:ext uri="{FF2B5EF4-FFF2-40B4-BE49-F238E27FC236}">
                <a16:creationId xmlns:a16="http://schemas.microsoft.com/office/drawing/2014/main" id="{8DD97414-BD3D-B7CD-82EE-08A3AB7E837C}"/>
              </a:ext>
            </a:extLst>
          </p:cNvPr>
          <p:cNvGrpSpPr/>
          <p:nvPr/>
        </p:nvGrpSpPr>
        <p:grpSpPr>
          <a:xfrm>
            <a:off x="566968" y="941161"/>
            <a:ext cx="4975149" cy="4852085"/>
            <a:chOff x="169135" y="1110768"/>
            <a:chExt cx="4782374" cy="4725807"/>
          </a:xfrm>
        </p:grpSpPr>
        <p:pic>
          <p:nvPicPr>
            <p:cNvPr id="7" name="Picture 6">
              <a:extLst>
                <a:ext uri="{FF2B5EF4-FFF2-40B4-BE49-F238E27FC236}">
                  <a16:creationId xmlns:a16="http://schemas.microsoft.com/office/drawing/2014/main" id="{EB228257-BB26-19B5-9219-BB4E788D0022}"/>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58437" y="1110768"/>
              <a:ext cx="4293072" cy="4326537"/>
            </a:xfrm>
            <a:prstGeom prst="rect">
              <a:avLst/>
            </a:prstGeom>
          </p:spPr>
        </p:pic>
        <p:sp>
          <p:nvSpPr>
            <p:cNvPr id="6" name="TextBox 5">
              <a:extLst>
                <a:ext uri="{FF2B5EF4-FFF2-40B4-BE49-F238E27FC236}">
                  <a16:creationId xmlns:a16="http://schemas.microsoft.com/office/drawing/2014/main" id="{086D36FE-8118-6AE6-7A7E-02BC3EC7E466}"/>
                </a:ext>
              </a:extLst>
            </p:cNvPr>
            <p:cNvSpPr txBox="1"/>
            <p:nvPr/>
          </p:nvSpPr>
          <p:spPr>
            <a:xfrm>
              <a:off x="1060670" y="5374910"/>
              <a:ext cx="3817160" cy="461665"/>
            </a:xfrm>
            <a:prstGeom prst="rect">
              <a:avLst/>
            </a:prstGeom>
            <a:noFill/>
          </p:spPr>
          <p:txBody>
            <a:bodyPr wrap="square" rtlCol="0">
              <a:spAutoFit/>
            </a:bodyPr>
            <a:lstStyle/>
            <a:p>
              <a:pPr algn="ctr"/>
              <a:r>
                <a:rPr lang="en-NZ" sz="2400" dirty="0"/>
                <a:t>Normal score</a:t>
              </a:r>
            </a:p>
          </p:txBody>
        </p:sp>
        <p:sp>
          <p:nvSpPr>
            <p:cNvPr id="9" name="TextBox 8">
              <a:extLst>
                <a:ext uri="{FF2B5EF4-FFF2-40B4-BE49-F238E27FC236}">
                  <a16:creationId xmlns:a16="http://schemas.microsoft.com/office/drawing/2014/main" id="{3EC6A0B9-60E3-C09E-8F4B-A92F479A28C6}"/>
                </a:ext>
              </a:extLst>
            </p:cNvPr>
            <p:cNvSpPr txBox="1"/>
            <p:nvPr/>
          </p:nvSpPr>
          <p:spPr>
            <a:xfrm>
              <a:off x="169135" y="1158840"/>
              <a:ext cx="553998" cy="3823296"/>
            </a:xfrm>
            <a:prstGeom prst="rect">
              <a:avLst/>
            </a:prstGeom>
            <a:noFill/>
          </p:spPr>
          <p:txBody>
            <a:bodyPr vert="vert270" wrap="square" rtlCol="0">
              <a:spAutoFit/>
            </a:bodyPr>
            <a:lstStyle/>
            <a:p>
              <a:pPr algn="ctr"/>
              <a:r>
                <a:rPr lang="en-NZ" sz="2400" dirty="0"/>
                <a:t>Standardized residuals</a:t>
              </a:r>
            </a:p>
          </p:txBody>
        </p:sp>
      </p:grpSp>
    </p:spTree>
    <p:extLst>
      <p:ext uri="{BB962C8B-B14F-4D97-AF65-F5344CB8AC3E}">
        <p14:creationId xmlns:p14="http://schemas.microsoft.com/office/powerpoint/2010/main" val="4297807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44775-1112-997C-58D2-5E35827F593D}"/>
              </a:ext>
            </a:extLst>
          </p:cNvPr>
          <p:cNvSpPr>
            <a:spLocks noGrp="1"/>
          </p:cNvSpPr>
          <p:nvPr>
            <p:ph type="title"/>
          </p:nvPr>
        </p:nvSpPr>
        <p:spPr>
          <a:xfrm>
            <a:off x="629194" y="136525"/>
            <a:ext cx="10515600" cy="762109"/>
          </a:xfrm>
        </p:spPr>
        <p:txBody>
          <a:bodyPr>
            <a:normAutofit fontScale="90000"/>
          </a:bodyPr>
          <a:lstStyle/>
          <a:p>
            <a:r>
              <a:rPr lang="en-NZ" dirty="0"/>
              <a:t>Fitted distributions varied in shape</a:t>
            </a:r>
          </a:p>
        </p:txBody>
      </p:sp>
      <p:pic>
        <p:nvPicPr>
          <p:cNvPr id="7" name="Picture 6">
            <a:extLst>
              <a:ext uri="{FF2B5EF4-FFF2-40B4-BE49-F238E27FC236}">
                <a16:creationId xmlns:a16="http://schemas.microsoft.com/office/drawing/2014/main" id="{03BB853C-91C2-0FBA-ABA1-EB352C0EF5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870" y="1068200"/>
            <a:ext cx="5363431" cy="4760797"/>
          </a:xfrm>
          <a:prstGeom prst="rect">
            <a:avLst/>
          </a:prstGeom>
        </p:spPr>
      </p:pic>
      <p:pic>
        <p:nvPicPr>
          <p:cNvPr id="11" name="Content Placeholder 10">
            <a:extLst>
              <a:ext uri="{FF2B5EF4-FFF2-40B4-BE49-F238E27FC236}">
                <a16:creationId xmlns:a16="http://schemas.microsoft.com/office/drawing/2014/main" id="{45F103E2-31E7-6108-900C-4C262AD8151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969429" y="1068200"/>
            <a:ext cx="5408387" cy="4760797"/>
          </a:xfrm>
        </p:spPr>
      </p:pic>
    </p:spTree>
    <p:extLst>
      <p:ext uri="{BB962C8B-B14F-4D97-AF65-F5344CB8AC3E}">
        <p14:creationId xmlns:p14="http://schemas.microsoft.com/office/powerpoint/2010/main" val="38793340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44775-1112-997C-58D2-5E35827F593D}"/>
              </a:ext>
            </a:extLst>
          </p:cNvPr>
          <p:cNvSpPr>
            <a:spLocks noGrp="1"/>
          </p:cNvSpPr>
          <p:nvPr>
            <p:ph type="title"/>
          </p:nvPr>
        </p:nvSpPr>
        <p:spPr>
          <a:xfrm>
            <a:off x="629194" y="136525"/>
            <a:ext cx="10515600" cy="762109"/>
          </a:xfrm>
        </p:spPr>
        <p:txBody>
          <a:bodyPr>
            <a:normAutofit/>
          </a:bodyPr>
          <a:lstStyle/>
          <a:p>
            <a:r>
              <a:rPr lang="en-NZ" dirty="0"/>
              <a:t>Non symmetrical distributions</a:t>
            </a:r>
          </a:p>
        </p:txBody>
      </p:sp>
      <p:pic>
        <p:nvPicPr>
          <p:cNvPr id="8" name="Picture 7">
            <a:extLst>
              <a:ext uri="{FF2B5EF4-FFF2-40B4-BE49-F238E27FC236}">
                <a16:creationId xmlns:a16="http://schemas.microsoft.com/office/drawing/2014/main" id="{97C9D73F-DA80-B095-5134-D01C3221F8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13018" y="1145972"/>
            <a:ext cx="5326382" cy="4721225"/>
          </a:xfrm>
          <a:prstGeom prst="rect">
            <a:avLst/>
          </a:prstGeom>
        </p:spPr>
      </p:pic>
      <p:pic>
        <p:nvPicPr>
          <p:cNvPr id="9" name="Content Placeholder 4">
            <a:extLst>
              <a:ext uri="{FF2B5EF4-FFF2-40B4-BE49-F238E27FC236}">
                <a16:creationId xmlns:a16="http://schemas.microsoft.com/office/drawing/2014/main" id="{E4EBA094-FDB9-7AC5-0B07-6051F3F53D9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6045" y="1145972"/>
            <a:ext cx="5433673" cy="4721225"/>
          </a:xfrm>
        </p:spPr>
      </p:pic>
    </p:spTree>
    <p:extLst>
      <p:ext uri="{BB962C8B-B14F-4D97-AF65-F5344CB8AC3E}">
        <p14:creationId xmlns:p14="http://schemas.microsoft.com/office/powerpoint/2010/main" val="15719679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541EC-0E02-F293-E48F-68683D67475A}"/>
              </a:ext>
            </a:extLst>
          </p:cNvPr>
          <p:cNvSpPr>
            <a:spLocks noGrp="1"/>
          </p:cNvSpPr>
          <p:nvPr>
            <p:ph type="title"/>
          </p:nvPr>
        </p:nvSpPr>
        <p:spPr/>
        <p:txBody>
          <a:bodyPr/>
          <a:lstStyle/>
          <a:p>
            <a:r>
              <a:rPr lang="en-NZ" dirty="0"/>
              <a:t>Overlapping passes</a:t>
            </a:r>
          </a:p>
        </p:txBody>
      </p:sp>
      <p:sp>
        <p:nvSpPr>
          <p:cNvPr id="3" name="Content Placeholder 2">
            <a:extLst>
              <a:ext uri="{FF2B5EF4-FFF2-40B4-BE49-F238E27FC236}">
                <a16:creationId xmlns:a16="http://schemas.microsoft.com/office/drawing/2014/main" id="{45AD5D52-B178-4646-8E1B-7EAA4F0A37D5}"/>
              </a:ext>
            </a:extLst>
          </p:cNvPr>
          <p:cNvSpPr>
            <a:spLocks noGrp="1"/>
          </p:cNvSpPr>
          <p:nvPr>
            <p:ph idx="1"/>
          </p:nvPr>
        </p:nvSpPr>
        <p:spPr/>
        <p:txBody>
          <a:bodyPr/>
          <a:lstStyle/>
          <a:p>
            <a:r>
              <a:rPr lang="en-NZ" dirty="0"/>
              <a:t>The width between tracks is less than the spread width</a:t>
            </a:r>
          </a:p>
          <a:p>
            <a:r>
              <a:rPr lang="en-NZ" dirty="0"/>
              <a:t>Deposition will accumulate on overlapped areas</a:t>
            </a:r>
          </a:p>
          <a:p>
            <a:r>
              <a:rPr lang="en-NZ" dirty="0"/>
              <a:t>Ideally the tails will add to give reasonable coverage</a:t>
            </a:r>
          </a:p>
        </p:txBody>
      </p:sp>
      <p:pic>
        <p:nvPicPr>
          <p:cNvPr id="5" name="Picture 4" descr="A red and green line graph&#10;&#10;Description automatically generated">
            <a:extLst>
              <a:ext uri="{FF2B5EF4-FFF2-40B4-BE49-F238E27FC236}">
                <a16:creationId xmlns:a16="http://schemas.microsoft.com/office/drawing/2014/main" id="{1D9F96A9-86A6-56CA-284D-592F3B6D58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047" y="2925899"/>
            <a:ext cx="4837022" cy="3273753"/>
          </a:xfrm>
          <a:prstGeom prst="rect">
            <a:avLst/>
          </a:prstGeom>
        </p:spPr>
      </p:pic>
      <p:pic>
        <p:nvPicPr>
          <p:cNvPr id="7" name="Picture 6" descr="A red and green lines&#10;&#10;Description automatically generated">
            <a:extLst>
              <a:ext uri="{FF2B5EF4-FFF2-40B4-BE49-F238E27FC236}">
                <a16:creationId xmlns:a16="http://schemas.microsoft.com/office/drawing/2014/main" id="{C2926563-D34A-F621-7813-97797D5D6E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9740" y="2925898"/>
            <a:ext cx="4837022" cy="3273753"/>
          </a:xfrm>
          <a:prstGeom prst="rect">
            <a:avLst/>
          </a:prstGeom>
        </p:spPr>
      </p:pic>
    </p:spTree>
    <p:extLst>
      <p:ext uri="{BB962C8B-B14F-4D97-AF65-F5344CB8AC3E}">
        <p14:creationId xmlns:p14="http://schemas.microsoft.com/office/powerpoint/2010/main" val="32836836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E17DE-A03F-048E-1B72-CFE7D5A4D803}"/>
              </a:ext>
            </a:extLst>
          </p:cNvPr>
          <p:cNvSpPr>
            <a:spLocks noGrp="1"/>
          </p:cNvSpPr>
          <p:nvPr>
            <p:ph type="title"/>
          </p:nvPr>
        </p:nvSpPr>
        <p:spPr/>
        <p:txBody>
          <a:bodyPr/>
          <a:lstStyle/>
          <a:p>
            <a:r>
              <a:rPr lang="en-NZ" dirty="0"/>
              <a:t>Good overlap</a:t>
            </a:r>
          </a:p>
        </p:txBody>
      </p:sp>
      <p:pic>
        <p:nvPicPr>
          <p:cNvPr id="5" name="Content Placeholder 4">
            <a:extLst>
              <a:ext uri="{FF2B5EF4-FFF2-40B4-BE49-F238E27FC236}">
                <a16:creationId xmlns:a16="http://schemas.microsoft.com/office/drawing/2014/main" id="{9CB7EEC1-4565-307A-CA4C-28E2E45D527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06909" y="1162050"/>
            <a:ext cx="6168691" cy="5645150"/>
          </a:xfrm>
        </p:spPr>
      </p:pic>
    </p:spTree>
    <p:extLst>
      <p:ext uri="{BB962C8B-B14F-4D97-AF65-F5344CB8AC3E}">
        <p14:creationId xmlns:p14="http://schemas.microsoft.com/office/powerpoint/2010/main" val="1637681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0CE00-AC74-9FA2-9015-CA4C15A2B5A8}"/>
              </a:ext>
            </a:extLst>
          </p:cNvPr>
          <p:cNvSpPr>
            <a:spLocks noGrp="1"/>
          </p:cNvSpPr>
          <p:nvPr>
            <p:ph type="title"/>
          </p:nvPr>
        </p:nvSpPr>
        <p:spPr/>
        <p:txBody>
          <a:bodyPr/>
          <a:lstStyle/>
          <a:p>
            <a:r>
              <a:rPr lang="en-NZ" dirty="0"/>
              <a:t>Bad overlap</a:t>
            </a:r>
          </a:p>
        </p:txBody>
      </p:sp>
      <p:pic>
        <p:nvPicPr>
          <p:cNvPr id="5" name="Picture 4">
            <a:extLst>
              <a:ext uri="{FF2B5EF4-FFF2-40B4-BE49-F238E27FC236}">
                <a16:creationId xmlns:a16="http://schemas.microsoft.com/office/drawing/2014/main" id="{13E94262-973B-DEB7-AE8C-408D69688A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3824" y="988786"/>
            <a:ext cx="6045375" cy="5640098"/>
          </a:xfrm>
          <a:prstGeom prst="rect">
            <a:avLst/>
          </a:prstGeom>
        </p:spPr>
      </p:pic>
    </p:spTree>
    <p:extLst>
      <p:ext uri="{BB962C8B-B14F-4D97-AF65-F5344CB8AC3E}">
        <p14:creationId xmlns:p14="http://schemas.microsoft.com/office/powerpoint/2010/main" val="32923847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6243C-ADDA-8349-CE35-E8EF25CFA13F}"/>
              </a:ext>
            </a:extLst>
          </p:cNvPr>
          <p:cNvSpPr>
            <a:spLocks noGrp="1"/>
          </p:cNvSpPr>
          <p:nvPr>
            <p:ph type="title"/>
          </p:nvPr>
        </p:nvSpPr>
        <p:spPr>
          <a:xfrm>
            <a:off x="315310" y="1"/>
            <a:ext cx="10876780" cy="825062"/>
          </a:xfrm>
        </p:spPr>
        <p:txBody>
          <a:bodyPr>
            <a:normAutofit fontScale="90000"/>
          </a:bodyPr>
          <a:lstStyle/>
          <a:p>
            <a:r>
              <a:rPr lang="en-NZ" dirty="0"/>
              <a:t>Coefficient of variation vs bout width</a:t>
            </a:r>
          </a:p>
        </p:txBody>
      </p:sp>
      <p:sp>
        <p:nvSpPr>
          <p:cNvPr id="3" name="Content Placeholder 2">
            <a:extLst>
              <a:ext uri="{FF2B5EF4-FFF2-40B4-BE49-F238E27FC236}">
                <a16:creationId xmlns:a16="http://schemas.microsoft.com/office/drawing/2014/main" id="{F98FDB74-FACE-DC45-9811-C48C974A4716}"/>
              </a:ext>
            </a:extLst>
          </p:cNvPr>
          <p:cNvSpPr>
            <a:spLocks noGrp="1"/>
          </p:cNvSpPr>
          <p:nvPr>
            <p:ph idx="1"/>
          </p:nvPr>
        </p:nvSpPr>
        <p:spPr>
          <a:xfrm>
            <a:off x="229144" y="1003844"/>
            <a:ext cx="4336506" cy="4720046"/>
          </a:xfrm>
        </p:spPr>
        <p:txBody>
          <a:bodyPr/>
          <a:lstStyle/>
          <a:p>
            <a:r>
              <a:rPr lang="en-NZ" dirty="0"/>
              <a:t>Two spreaders with common fertiliser</a:t>
            </a:r>
          </a:p>
          <a:p>
            <a:r>
              <a:rPr lang="en-NZ" dirty="0"/>
              <a:t>Optimal bout width is 22-24m until closer spacings of &lt; 12m</a:t>
            </a:r>
          </a:p>
          <a:p>
            <a:r>
              <a:rPr lang="en-NZ" dirty="0"/>
              <a:t>Standard bout width is 26 m</a:t>
            </a:r>
          </a:p>
        </p:txBody>
      </p:sp>
      <p:pic>
        <p:nvPicPr>
          <p:cNvPr id="5" name="Picture 4">
            <a:extLst>
              <a:ext uri="{FF2B5EF4-FFF2-40B4-BE49-F238E27FC236}">
                <a16:creationId xmlns:a16="http://schemas.microsoft.com/office/drawing/2014/main" id="{DF4E6068-2625-23EB-56D2-B66110359F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5975" y="939363"/>
            <a:ext cx="6191425" cy="5867389"/>
          </a:xfrm>
          <a:prstGeom prst="rect">
            <a:avLst/>
          </a:prstGeom>
        </p:spPr>
      </p:pic>
    </p:spTree>
    <p:extLst>
      <p:ext uri="{BB962C8B-B14F-4D97-AF65-F5344CB8AC3E}">
        <p14:creationId xmlns:p14="http://schemas.microsoft.com/office/powerpoint/2010/main" val="23473781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0F76A-35A9-37D9-F7C8-00D24D6A2BAA}"/>
              </a:ext>
            </a:extLst>
          </p:cNvPr>
          <p:cNvSpPr>
            <a:spLocks noGrp="1"/>
          </p:cNvSpPr>
          <p:nvPr>
            <p:ph type="title"/>
          </p:nvPr>
        </p:nvSpPr>
        <p:spPr>
          <a:xfrm>
            <a:off x="323850" y="1"/>
            <a:ext cx="10820944" cy="1077686"/>
          </a:xfrm>
        </p:spPr>
        <p:txBody>
          <a:bodyPr>
            <a:normAutofit fontScale="90000"/>
          </a:bodyPr>
          <a:lstStyle/>
          <a:p>
            <a:pPr algn="ctr"/>
            <a:r>
              <a:rPr lang="en-NZ" dirty="0"/>
              <a:t>Various patterns depending on fertiliser and spreader</a:t>
            </a:r>
          </a:p>
        </p:txBody>
      </p:sp>
      <p:pic>
        <p:nvPicPr>
          <p:cNvPr id="4" name="Picture 3">
            <a:extLst>
              <a:ext uri="{FF2B5EF4-FFF2-40B4-BE49-F238E27FC236}">
                <a16:creationId xmlns:a16="http://schemas.microsoft.com/office/drawing/2014/main" id="{86054F3F-3B2A-EB7E-A9E1-4DDEF6B5FC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7680" y="1254721"/>
            <a:ext cx="4752490" cy="4552244"/>
          </a:xfrm>
          <a:prstGeom prst="rect">
            <a:avLst/>
          </a:prstGeom>
        </p:spPr>
      </p:pic>
      <p:pic>
        <p:nvPicPr>
          <p:cNvPr id="6" name="Picture 5">
            <a:extLst>
              <a:ext uri="{FF2B5EF4-FFF2-40B4-BE49-F238E27FC236}">
                <a16:creationId xmlns:a16="http://schemas.microsoft.com/office/drawing/2014/main" id="{9786556A-4305-E935-E75B-636888655A94}"/>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49251" y="1280033"/>
            <a:ext cx="5768547" cy="4772300"/>
          </a:xfrm>
          <a:prstGeom prst="rect">
            <a:avLst/>
          </a:prstGeom>
        </p:spPr>
      </p:pic>
    </p:spTree>
    <p:extLst>
      <p:ext uri="{BB962C8B-B14F-4D97-AF65-F5344CB8AC3E}">
        <p14:creationId xmlns:p14="http://schemas.microsoft.com/office/powerpoint/2010/main" val="12976462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55B6E-5C93-241B-6F55-E7F1217FA6D6}"/>
              </a:ext>
            </a:extLst>
          </p:cNvPr>
          <p:cNvSpPr>
            <a:spLocks noGrp="1"/>
          </p:cNvSpPr>
          <p:nvPr>
            <p:ph type="title"/>
          </p:nvPr>
        </p:nvSpPr>
        <p:spPr>
          <a:xfrm>
            <a:off x="610144" y="0"/>
            <a:ext cx="10515600" cy="941161"/>
          </a:xfrm>
        </p:spPr>
        <p:txBody>
          <a:bodyPr>
            <a:normAutofit/>
          </a:bodyPr>
          <a:lstStyle/>
          <a:p>
            <a:pPr algn="ctr"/>
            <a:r>
              <a:rPr lang="en-NZ" dirty="0"/>
              <a:t>Modelling turn dynamics</a:t>
            </a:r>
          </a:p>
        </p:txBody>
      </p:sp>
      <p:pic>
        <p:nvPicPr>
          <p:cNvPr id="5" name="Content Placeholder 4" descr="A graph of a graph showing a curved line&#10;&#10;Description automatically generated with medium confidence">
            <a:extLst>
              <a:ext uri="{FF2B5EF4-FFF2-40B4-BE49-F238E27FC236}">
                <a16:creationId xmlns:a16="http://schemas.microsoft.com/office/drawing/2014/main" id="{DBBCE088-4753-F4E6-7459-58C4827194F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38764" y="899291"/>
            <a:ext cx="5632573" cy="5884866"/>
          </a:xfrm>
        </p:spPr>
      </p:pic>
    </p:spTree>
    <p:extLst>
      <p:ext uri="{BB962C8B-B14F-4D97-AF65-F5344CB8AC3E}">
        <p14:creationId xmlns:p14="http://schemas.microsoft.com/office/powerpoint/2010/main" val="9860359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ABDB2-0CC9-3F15-DAEF-A6CD29EEE6F3}"/>
              </a:ext>
            </a:extLst>
          </p:cNvPr>
          <p:cNvSpPr>
            <a:spLocks noGrp="1"/>
          </p:cNvSpPr>
          <p:nvPr>
            <p:ph type="title"/>
          </p:nvPr>
        </p:nvSpPr>
        <p:spPr/>
        <p:txBody>
          <a:bodyPr/>
          <a:lstStyle/>
          <a:p>
            <a:r>
              <a:rPr lang="en-NZ" dirty="0"/>
              <a:t>Deposition versus radius</a:t>
            </a:r>
          </a:p>
        </p:txBody>
      </p:sp>
      <p:sp>
        <p:nvSpPr>
          <p:cNvPr id="3" name="Content Placeholder 2">
            <a:extLst>
              <a:ext uri="{FF2B5EF4-FFF2-40B4-BE49-F238E27FC236}">
                <a16:creationId xmlns:a16="http://schemas.microsoft.com/office/drawing/2014/main" id="{D05B2532-4D4E-5DD5-E690-ECD27F758E7B}"/>
              </a:ext>
            </a:extLst>
          </p:cNvPr>
          <p:cNvSpPr>
            <a:spLocks noGrp="1"/>
          </p:cNvSpPr>
          <p:nvPr>
            <p:ph idx="1"/>
          </p:nvPr>
        </p:nvSpPr>
        <p:spPr/>
        <p:txBody>
          <a:bodyPr/>
          <a:lstStyle/>
          <a:p>
            <a:r>
              <a:rPr lang="en-NZ" dirty="0"/>
              <a:t>Turn radius R, distance from track = d</a:t>
            </a:r>
          </a:p>
          <a:p>
            <a:r>
              <a:rPr lang="en-NZ" dirty="0"/>
              <a:t>First order approximation</a:t>
            </a:r>
          </a:p>
          <a:p>
            <a:r>
              <a:rPr lang="en-NZ" dirty="0"/>
              <a:t>Outside turning point:	rate </a:t>
            </a:r>
            <a:r>
              <a:rPr lang="en-NZ" b="0" i="0" dirty="0">
                <a:solidFill>
                  <a:srgbClr val="202124"/>
                </a:solidFill>
                <a:effectLst/>
              </a:rPr>
              <a:t>∝ 1/(R – d)</a:t>
            </a:r>
          </a:p>
          <a:p>
            <a:r>
              <a:rPr lang="en-NZ" dirty="0">
                <a:solidFill>
                  <a:srgbClr val="202124"/>
                </a:solidFill>
              </a:rPr>
              <a:t>Inside turning point:	rate </a:t>
            </a:r>
            <a:r>
              <a:rPr lang="en-NZ" b="0" i="0" dirty="0">
                <a:solidFill>
                  <a:srgbClr val="202124"/>
                </a:solidFill>
                <a:effectLst/>
              </a:rPr>
              <a:t>∝ 1/(d - R)</a:t>
            </a:r>
          </a:p>
          <a:p>
            <a:r>
              <a:rPr lang="en-NZ" dirty="0">
                <a:solidFill>
                  <a:srgbClr val="202124"/>
                </a:solidFill>
              </a:rPr>
              <a:t>Bounded at close to turning point due to diffusion </a:t>
            </a:r>
            <a:endParaRPr lang="en-NZ" dirty="0"/>
          </a:p>
        </p:txBody>
      </p:sp>
    </p:spTree>
    <p:extLst>
      <p:ext uri="{BB962C8B-B14F-4D97-AF65-F5344CB8AC3E}">
        <p14:creationId xmlns:p14="http://schemas.microsoft.com/office/powerpoint/2010/main" val="29431107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818FF-E998-9140-067D-B36C86028CDB}"/>
              </a:ext>
            </a:extLst>
          </p:cNvPr>
          <p:cNvSpPr>
            <a:spLocks noGrp="1"/>
          </p:cNvSpPr>
          <p:nvPr>
            <p:ph type="title"/>
          </p:nvPr>
        </p:nvSpPr>
        <p:spPr/>
        <p:txBody>
          <a:bodyPr/>
          <a:lstStyle/>
          <a:p>
            <a:pPr algn="ctr"/>
            <a:r>
              <a:rPr lang="en-AU" dirty="0">
                <a:ea typeface="Verdana"/>
              </a:rPr>
              <a:t>Fertiliser</a:t>
            </a:r>
            <a:r>
              <a:rPr lang="en-US" dirty="0">
                <a:ea typeface="Verdana"/>
              </a:rPr>
              <a:t> spreading</a:t>
            </a:r>
            <a:endParaRPr lang="en-US" dirty="0"/>
          </a:p>
        </p:txBody>
      </p:sp>
      <p:sp>
        <p:nvSpPr>
          <p:cNvPr id="3" name="Content Placeholder 2">
            <a:extLst>
              <a:ext uri="{FF2B5EF4-FFF2-40B4-BE49-F238E27FC236}">
                <a16:creationId xmlns:a16="http://schemas.microsoft.com/office/drawing/2014/main" id="{3456B758-D9B7-C75D-B9F2-A43FBFF54275}"/>
              </a:ext>
            </a:extLst>
          </p:cNvPr>
          <p:cNvSpPr>
            <a:spLocks noGrp="1"/>
          </p:cNvSpPr>
          <p:nvPr>
            <p:ph idx="1"/>
          </p:nvPr>
        </p:nvSpPr>
        <p:spPr>
          <a:xfrm>
            <a:off x="245477" y="954114"/>
            <a:ext cx="5929261" cy="4949771"/>
          </a:xfrm>
        </p:spPr>
        <p:txBody>
          <a:bodyPr vert="horz" lIns="91440" tIns="45720" rIns="91440" bIns="45720" rtlCol="0" anchor="t">
            <a:normAutofit/>
          </a:bodyPr>
          <a:lstStyle/>
          <a:p>
            <a:r>
              <a:rPr lang="en-US" dirty="0">
                <a:ea typeface="Verdana"/>
              </a:rPr>
              <a:t>Mainly done from ground</a:t>
            </a:r>
          </a:p>
          <a:p>
            <a:r>
              <a:rPr lang="en-US" dirty="0">
                <a:ea typeface="Verdana"/>
              </a:rPr>
              <a:t>Spiral travel from one corner of the field at constant bout width</a:t>
            </a:r>
          </a:p>
          <a:p>
            <a:r>
              <a:rPr lang="en-US" dirty="0">
                <a:ea typeface="Verdana"/>
              </a:rPr>
              <a:t>Different fertilisers travel different distances, depending on particle size and spreading mechanism</a:t>
            </a:r>
          </a:p>
          <a:p>
            <a:r>
              <a:rPr lang="en-US" dirty="0">
                <a:ea typeface="Verdana"/>
              </a:rPr>
              <a:t>Want to model full paddock distribution</a:t>
            </a:r>
            <a:endParaRPr lang="en-US" dirty="0"/>
          </a:p>
          <a:p>
            <a:endParaRPr lang="en-US" dirty="0">
              <a:ea typeface="Verdana"/>
            </a:endParaRPr>
          </a:p>
          <a:p>
            <a:endParaRPr lang="en-US" dirty="0">
              <a:ea typeface="Verdana"/>
            </a:endParaRPr>
          </a:p>
        </p:txBody>
      </p:sp>
      <p:pic>
        <p:nvPicPr>
          <p:cNvPr id="5" name="Picture 4" descr="A truck driving on a field&#10;&#10;Description automatically generated">
            <a:extLst>
              <a:ext uri="{FF2B5EF4-FFF2-40B4-BE49-F238E27FC236}">
                <a16:creationId xmlns:a16="http://schemas.microsoft.com/office/drawing/2014/main" id="{0B766E7F-A2F1-33DA-3DF9-FA5405F733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4738" y="862506"/>
            <a:ext cx="5257800" cy="5257800"/>
          </a:xfrm>
          <a:prstGeom prst="rect">
            <a:avLst/>
          </a:prstGeom>
        </p:spPr>
      </p:pic>
    </p:spTree>
    <p:extLst>
      <p:ext uri="{BB962C8B-B14F-4D97-AF65-F5344CB8AC3E}">
        <p14:creationId xmlns:p14="http://schemas.microsoft.com/office/powerpoint/2010/main" val="34198454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C976F-B766-96CB-96AA-2750A26DB2C0}"/>
              </a:ext>
            </a:extLst>
          </p:cNvPr>
          <p:cNvSpPr>
            <a:spLocks noGrp="1"/>
          </p:cNvSpPr>
          <p:nvPr>
            <p:ph type="title"/>
          </p:nvPr>
        </p:nvSpPr>
        <p:spPr/>
        <p:txBody>
          <a:bodyPr/>
          <a:lstStyle/>
          <a:p>
            <a:r>
              <a:rPr lang="en-NZ" dirty="0"/>
              <a:t>Modelled turn deposition</a:t>
            </a:r>
          </a:p>
        </p:txBody>
      </p:sp>
      <p:pic>
        <p:nvPicPr>
          <p:cNvPr id="5" name="Content Placeholder 4" descr="A graph of a number of objects&#10;&#10;Description automatically generated with medium confidence">
            <a:extLst>
              <a:ext uri="{FF2B5EF4-FFF2-40B4-BE49-F238E27FC236}">
                <a16:creationId xmlns:a16="http://schemas.microsoft.com/office/drawing/2014/main" id="{D69665D1-78C7-F5C8-ABA6-9F3AFD00CDC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23066" y="1077686"/>
            <a:ext cx="5427184" cy="5670277"/>
          </a:xfrm>
        </p:spPr>
      </p:pic>
    </p:spTree>
    <p:extLst>
      <p:ext uri="{BB962C8B-B14F-4D97-AF65-F5344CB8AC3E}">
        <p14:creationId xmlns:p14="http://schemas.microsoft.com/office/powerpoint/2010/main" val="22088919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1F506-AEC0-CD11-1AFC-CD9C2094CE6C}"/>
              </a:ext>
            </a:extLst>
          </p:cNvPr>
          <p:cNvSpPr>
            <a:spLocks noGrp="1"/>
          </p:cNvSpPr>
          <p:nvPr>
            <p:ph type="title"/>
          </p:nvPr>
        </p:nvSpPr>
        <p:spPr/>
        <p:txBody>
          <a:bodyPr/>
          <a:lstStyle/>
          <a:p>
            <a:r>
              <a:rPr lang="en-NZ" dirty="0"/>
              <a:t>Putting together whole paddock</a:t>
            </a:r>
          </a:p>
        </p:txBody>
      </p:sp>
      <p:sp>
        <p:nvSpPr>
          <p:cNvPr id="3" name="Content Placeholder 2">
            <a:extLst>
              <a:ext uri="{FF2B5EF4-FFF2-40B4-BE49-F238E27FC236}">
                <a16:creationId xmlns:a16="http://schemas.microsoft.com/office/drawing/2014/main" id="{4AE853E4-ABF8-C47A-7872-05D4EE558606}"/>
              </a:ext>
            </a:extLst>
          </p:cNvPr>
          <p:cNvSpPr>
            <a:spLocks noGrp="1"/>
          </p:cNvSpPr>
          <p:nvPr>
            <p:ph idx="1"/>
          </p:nvPr>
        </p:nvSpPr>
        <p:spPr/>
        <p:txBody>
          <a:bodyPr/>
          <a:lstStyle/>
          <a:p>
            <a:r>
              <a:rPr lang="en-NZ" dirty="0"/>
              <a:t>Rectangular paddock of given height x width</a:t>
            </a:r>
          </a:p>
          <a:p>
            <a:r>
              <a:rPr lang="en-NZ" dirty="0"/>
              <a:t>Set bout width (distance between tracks) for spreader</a:t>
            </a:r>
          </a:p>
          <a:p>
            <a:r>
              <a:rPr lang="en-NZ" dirty="0"/>
              <a:t>Spiral track at starting at one corner</a:t>
            </a:r>
          </a:p>
          <a:p>
            <a:r>
              <a:rPr lang="en-NZ" dirty="0"/>
              <a:t>Selected fertiliser profile</a:t>
            </a:r>
          </a:p>
          <a:p>
            <a:r>
              <a:rPr lang="en-NZ" dirty="0"/>
              <a:t>Positions -1,1 interpolated from -2,0,2 values</a:t>
            </a:r>
          </a:p>
          <a:p>
            <a:r>
              <a:rPr lang="en-NZ" dirty="0"/>
              <a:t>Paddock grid of 1m squares</a:t>
            </a:r>
          </a:p>
          <a:p>
            <a:r>
              <a:rPr lang="en-NZ" dirty="0"/>
              <a:t>Combine linear and turn distributions</a:t>
            </a:r>
          </a:p>
        </p:txBody>
      </p:sp>
    </p:spTree>
    <p:extLst>
      <p:ext uri="{BB962C8B-B14F-4D97-AF65-F5344CB8AC3E}">
        <p14:creationId xmlns:p14="http://schemas.microsoft.com/office/powerpoint/2010/main" val="1851122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65A64-5967-B045-8E22-BA6C2E597551}"/>
              </a:ext>
            </a:extLst>
          </p:cNvPr>
          <p:cNvSpPr>
            <a:spLocks noGrp="1"/>
          </p:cNvSpPr>
          <p:nvPr>
            <p:ph type="title"/>
          </p:nvPr>
        </p:nvSpPr>
        <p:spPr/>
        <p:txBody>
          <a:bodyPr>
            <a:normAutofit/>
          </a:bodyPr>
          <a:lstStyle/>
          <a:p>
            <a:r>
              <a:rPr lang="en-NZ" dirty="0"/>
              <a:t>Track 320x240 m paddock</a:t>
            </a:r>
          </a:p>
        </p:txBody>
      </p:sp>
      <p:pic>
        <p:nvPicPr>
          <p:cNvPr id="5" name="Content Placeholder 4" descr="A red rectangles with numbers&#10;&#10;Description automatically generated">
            <a:extLst>
              <a:ext uri="{FF2B5EF4-FFF2-40B4-BE49-F238E27FC236}">
                <a16:creationId xmlns:a16="http://schemas.microsoft.com/office/drawing/2014/main" id="{E9C7D675-33C2-9BE0-1E70-E854F83C7B0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29567" y="1155700"/>
            <a:ext cx="7332866" cy="5520641"/>
          </a:xfrm>
        </p:spPr>
      </p:pic>
    </p:spTree>
    <p:extLst>
      <p:ext uri="{BB962C8B-B14F-4D97-AF65-F5344CB8AC3E}">
        <p14:creationId xmlns:p14="http://schemas.microsoft.com/office/powerpoint/2010/main" val="36268328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8123E-9AB6-2EFA-F076-12A1D854393F}"/>
              </a:ext>
            </a:extLst>
          </p:cNvPr>
          <p:cNvSpPr>
            <a:spLocks noGrp="1"/>
          </p:cNvSpPr>
          <p:nvPr>
            <p:ph type="title"/>
          </p:nvPr>
        </p:nvSpPr>
        <p:spPr/>
        <p:txBody>
          <a:bodyPr/>
          <a:lstStyle/>
          <a:p>
            <a:pPr algn="ctr"/>
            <a:r>
              <a:rPr lang="en-NZ" dirty="0"/>
              <a:t>Modelled spatial distribution </a:t>
            </a:r>
          </a:p>
        </p:txBody>
      </p:sp>
      <p:pic>
        <p:nvPicPr>
          <p:cNvPr id="9" name="Content Placeholder 8">
            <a:extLst>
              <a:ext uri="{FF2B5EF4-FFF2-40B4-BE49-F238E27FC236}">
                <a16:creationId xmlns:a16="http://schemas.microsoft.com/office/drawing/2014/main" id="{5D785A97-7F89-E94D-6D02-1A5127C0CFF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5232" b="-1667"/>
          <a:stretch/>
        </p:blipFill>
        <p:spPr>
          <a:xfrm>
            <a:off x="2124587" y="1077686"/>
            <a:ext cx="7508363" cy="5758704"/>
          </a:xfrm>
        </p:spPr>
      </p:pic>
    </p:spTree>
    <p:extLst>
      <p:ext uri="{BB962C8B-B14F-4D97-AF65-F5344CB8AC3E}">
        <p14:creationId xmlns:p14="http://schemas.microsoft.com/office/powerpoint/2010/main" val="34998866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03980-68C7-A9D6-E0C7-5971CCE9262C}"/>
              </a:ext>
            </a:extLst>
          </p:cNvPr>
          <p:cNvSpPr>
            <a:spLocks noGrp="1"/>
          </p:cNvSpPr>
          <p:nvPr>
            <p:ph type="title"/>
          </p:nvPr>
        </p:nvSpPr>
        <p:spPr>
          <a:xfrm>
            <a:off x="440008" y="-4020"/>
            <a:ext cx="10515600" cy="941161"/>
          </a:xfrm>
        </p:spPr>
        <p:txBody>
          <a:bodyPr/>
          <a:lstStyle/>
          <a:p>
            <a:pPr algn="ctr"/>
            <a:r>
              <a:rPr lang="en-NZ" dirty="0"/>
              <a:t>Histogram of deposition</a:t>
            </a:r>
          </a:p>
        </p:txBody>
      </p:sp>
      <p:pic>
        <p:nvPicPr>
          <p:cNvPr id="5" name="Content Placeholder 4" descr="A graph of a number of red bars&#10;&#10;Description automatically generated">
            <a:extLst>
              <a:ext uri="{FF2B5EF4-FFF2-40B4-BE49-F238E27FC236}">
                <a16:creationId xmlns:a16="http://schemas.microsoft.com/office/drawing/2014/main" id="{91B8C960-D3A8-2168-2826-E050F1C8AB3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56394" y="1008554"/>
            <a:ext cx="5947906" cy="5732597"/>
          </a:xfrm>
        </p:spPr>
      </p:pic>
      <p:sp>
        <p:nvSpPr>
          <p:cNvPr id="3" name="TextBox 2">
            <a:extLst>
              <a:ext uri="{FF2B5EF4-FFF2-40B4-BE49-F238E27FC236}">
                <a16:creationId xmlns:a16="http://schemas.microsoft.com/office/drawing/2014/main" id="{CE1AEDDD-F70A-0AF7-55EE-8B45C4842796}"/>
              </a:ext>
            </a:extLst>
          </p:cNvPr>
          <p:cNvSpPr txBox="1"/>
          <p:nvPr/>
        </p:nvSpPr>
        <p:spPr>
          <a:xfrm>
            <a:off x="9199232" y="4461536"/>
            <a:ext cx="2252247" cy="1384995"/>
          </a:xfrm>
          <a:prstGeom prst="rect">
            <a:avLst/>
          </a:prstGeom>
          <a:noFill/>
        </p:spPr>
        <p:txBody>
          <a:bodyPr wrap="square" rtlCol="0">
            <a:spAutoFit/>
          </a:bodyPr>
          <a:lstStyle/>
          <a:p>
            <a:r>
              <a:rPr lang="en-NZ" sz="2800" dirty="0"/>
              <a:t>Values &gt; 7 grouped in last bar</a:t>
            </a:r>
          </a:p>
        </p:txBody>
      </p:sp>
    </p:spTree>
    <p:extLst>
      <p:ext uri="{BB962C8B-B14F-4D97-AF65-F5344CB8AC3E}">
        <p14:creationId xmlns:p14="http://schemas.microsoft.com/office/powerpoint/2010/main" val="41207393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0BAAA1-E609-2278-D5D6-57DF3409309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927776" y="942320"/>
            <a:ext cx="4514849" cy="4672191"/>
          </a:xfrm>
          <a:prstGeom prst="rect">
            <a:avLst/>
          </a:prstGeom>
        </p:spPr>
      </p:pic>
      <p:pic>
        <p:nvPicPr>
          <p:cNvPr id="6" name="Picture 5" descr="A graph of a number of people&#10;&#10;Description automatically generated with medium confidence">
            <a:extLst>
              <a:ext uri="{FF2B5EF4-FFF2-40B4-BE49-F238E27FC236}">
                <a16:creationId xmlns:a16="http://schemas.microsoft.com/office/drawing/2014/main" id="{CC385D5E-9DA2-98B8-4C9A-5CEB614683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5394" y="4756817"/>
            <a:ext cx="4769005" cy="2032333"/>
          </a:xfrm>
          <a:prstGeom prst="rect">
            <a:avLst/>
          </a:prstGeom>
        </p:spPr>
      </p:pic>
      <p:sp>
        <p:nvSpPr>
          <p:cNvPr id="2" name="Title 1">
            <a:extLst>
              <a:ext uri="{FF2B5EF4-FFF2-40B4-BE49-F238E27FC236}">
                <a16:creationId xmlns:a16="http://schemas.microsoft.com/office/drawing/2014/main" id="{5C1F9256-D66E-25CE-4968-31D638DA25BF}"/>
              </a:ext>
            </a:extLst>
          </p:cNvPr>
          <p:cNvSpPr>
            <a:spLocks noGrp="1"/>
          </p:cNvSpPr>
          <p:nvPr>
            <p:ph type="title"/>
          </p:nvPr>
        </p:nvSpPr>
        <p:spPr/>
        <p:txBody>
          <a:bodyPr/>
          <a:lstStyle/>
          <a:p>
            <a:r>
              <a:rPr lang="en-NZ" dirty="0"/>
              <a:t>Economic optimization</a:t>
            </a:r>
          </a:p>
        </p:txBody>
      </p:sp>
      <p:sp>
        <p:nvSpPr>
          <p:cNvPr id="3" name="Content Placeholder 2">
            <a:extLst>
              <a:ext uri="{FF2B5EF4-FFF2-40B4-BE49-F238E27FC236}">
                <a16:creationId xmlns:a16="http://schemas.microsoft.com/office/drawing/2014/main" id="{057D33B1-CD05-3E8F-699B-E00B583389E1}"/>
              </a:ext>
            </a:extLst>
          </p:cNvPr>
          <p:cNvSpPr>
            <a:spLocks noGrp="1"/>
          </p:cNvSpPr>
          <p:nvPr>
            <p:ph idx="1"/>
          </p:nvPr>
        </p:nvSpPr>
        <p:spPr>
          <a:xfrm>
            <a:off x="156652" y="941162"/>
            <a:ext cx="7006148" cy="4275214"/>
          </a:xfrm>
        </p:spPr>
        <p:txBody>
          <a:bodyPr>
            <a:normAutofit/>
          </a:bodyPr>
          <a:lstStyle/>
          <a:p>
            <a:r>
              <a:rPr lang="en-NZ" dirty="0"/>
              <a:t>Find optimal bout width for grass growth vs cost</a:t>
            </a:r>
          </a:p>
          <a:p>
            <a:r>
              <a:rPr lang="en-NZ" dirty="0"/>
              <a:t>Grass value $ 0.58 / kg (spring)</a:t>
            </a:r>
          </a:p>
          <a:p>
            <a:r>
              <a:rPr lang="en-NZ" dirty="0"/>
              <a:t>Cost $ 200 / hour for truck</a:t>
            </a:r>
          </a:p>
          <a:p>
            <a:r>
              <a:rPr lang="en-NZ" dirty="0"/>
              <a:t>Fertiliser response curve</a:t>
            </a:r>
          </a:p>
          <a:p>
            <a:r>
              <a:rPr lang="en-NZ" dirty="0"/>
              <a:t>Applying average 80 kg/ha</a:t>
            </a:r>
          </a:p>
          <a:p>
            <a:r>
              <a:rPr lang="en-NZ" dirty="0"/>
              <a:t>Used with average distribution over fertilisers</a:t>
            </a:r>
          </a:p>
        </p:txBody>
      </p:sp>
    </p:spTree>
    <p:extLst>
      <p:ext uri="{BB962C8B-B14F-4D97-AF65-F5344CB8AC3E}">
        <p14:creationId xmlns:p14="http://schemas.microsoft.com/office/powerpoint/2010/main" val="15065481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32050-0BB5-EE97-8E11-850C0EB68F62}"/>
              </a:ext>
            </a:extLst>
          </p:cNvPr>
          <p:cNvSpPr>
            <a:spLocks noGrp="1"/>
          </p:cNvSpPr>
          <p:nvPr>
            <p:ph type="title"/>
          </p:nvPr>
        </p:nvSpPr>
        <p:spPr>
          <a:xfrm>
            <a:off x="540294" y="0"/>
            <a:ext cx="10515600" cy="828675"/>
          </a:xfrm>
        </p:spPr>
        <p:txBody>
          <a:bodyPr/>
          <a:lstStyle/>
          <a:p>
            <a:pPr algn="ctr"/>
            <a:r>
              <a:rPr lang="en-NZ" dirty="0"/>
              <a:t>Economic Results</a:t>
            </a:r>
          </a:p>
        </p:txBody>
      </p:sp>
      <p:pic>
        <p:nvPicPr>
          <p:cNvPr id="5" name="Content Placeholder 4" descr="A graph of a truck cost&#10;&#10;Description automatically generated">
            <a:extLst>
              <a:ext uri="{FF2B5EF4-FFF2-40B4-BE49-F238E27FC236}">
                <a16:creationId xmlns:a16="http://schemas.microsoft.com/office/drawing/2014/main" id="{91DD67BA-4F0B-2481-FD50-093A20EDD98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6027" y="895101"/>
            <a:ext cx="5054789" cy="5181097"/>
          </a:xfrm>
        </p:spPr>
      </p:pic>
      <p:pic>
        <p:nvPicPr>
          <p:cNvPr id="7" name="Picture 6" descr="A graph with a red line&#10;&#10;Description automatically generated">
            <a:extLst>
              <a:ext uri="{FF2B5EF4-FFF2-40B4-BE49-F238E27FC236}">
                <a16:creationId xmlns:a16="http://schemas.microsoft.com/office/drawing/2014/main" id="{EBE41735-7EE7-C42E-C413-37E809D134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8585" y="895101"/>
            <a:ext cx="5054789" cy="5181097"/>
          </a:xfrm>
          <a:prstGeom prst="rect">
            <a:avLst/>
          </a:prstGeom>
        </p:spPr>
      </p:pic>
      <p:cxnSp>
        <p:nvCxnSpPr>
          <p:cNvPr id="9" name="Straight Arrow Connector 8">
            <a:extLst>
              <a:ext uri="{FF2B5EF4-FFF2-40B4-BE49-F238E27FC236}">
                <a16:creationId xmlns:a16="http://schemas.microsoft.com/office/drawing/2014/main" id="{B93E484B-0614-5A41-1EE6-E29002C70929}"/>
              </a:ext>
            </a:extLst>
          </p:cNvPr>
          <p:cNvCxnSpPr>
            <a:cxnSpLocks/>
          </p:cNvCxnSpPr>
          <p:nvPr/>
        </p:nvCxnSpPr>
        <p:spPr>
          <a:xfrm flipV="1">
            <a:off x="8521043" y="1644915"/>
            <a:ext cx="0" cy="3739885"/>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06C059C-0B1D-4DE8-2946-F6DEE3309816}"/>
              </a:ext>
            </a:extLst>
          </p:cNvPr>
          <p:cNvSpPr txBox="1"/>
          <p:nvPr/>
        </p:nvSpPr>
        <p:spPr>
          <a:xfrm>
            <a:off x="4124815" y="6260610"/>
            <a:ext cx="4718318" cy="461665"/>
          </a:xfrm>
          <a:prstGeom prst="rect">
            <a:avLst/>
          </a:prstGeom>
          <a:noFill/>
        </p:spPr>
        <p:txBody>
          <a:bodyPr wrap="square" rtlCol="0">
            <a:spAutoFit/>
          </a:bodyPr>
          <a:lstStyle/>
          <a:p>
            <a:r>
              <a:rPr lang="en-NZ" sz="2400" dirty="0"/>
              <a:t>Optimum profit at 16-18 m</a:t>
            </a:r>
          </a:p>
        </p:txBody>
      </p:sp>
    </p:spTree>
    <p:extLst>
      <p:ext uri="{BB962C8B-B14F-4D97-AF65-F5344CB8AC3E}">
        <p14:creationId xmlns:p14="http://schemas.microsoft.com/office/powerpoint/2010/main" val="13029474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33648-04A8-2B54-D537-EDA7681A5285}"/>
              </a:ext>
            </a:extLst>
          </p:cNvPr>
          <p:cNvSpPr>
            <a:spLocks noGrp="1"/>
          </p:cNvSpPr>
          <p:nvPr>
            <p:ph type="title"/>
          </p:nvPr>
        </p:nvSpPr>
        <p:spPr>
          <a:xfrm>
            <a:off x="341586" y="34199"/>
            <a:ext cx="10987139" cy="941161"/>
          </a:xfrm>
        </p:spPr>
        <p:txBody>
          <a:bodyPr>
            <a:normAutofit fontScale="90000"/>
          </a:bodyPr>
          <a:lstStyle/>
          <a:p>
            <a:pPr algn="ctr"/>
            <a:r>
              <a:rPr lang="en-NZ" dirty="0"/>
              <a:t>Model put into Excel file for farmers</a:t>
            </a:r>
          </a:p>
        </p:txBody>
      </p:sp>
      <p:pic>
        <p:nvPicPr>
          <p:cNvPr id="10" name="Content Placeholder 9">
            <a:extLst>
              <a:ext uri="{FF2B5EF4-FFF2-40B4-BE49-F238E27FC236}">
                <a16:creationId xmlns:a16="http://schemas.microsoft.com/office/drawing/2014/main" id="{A1570220-927D-2825-932A-B3B1B4388E5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84594" y="1028700"/>
            <a:ext cx="8222811" cy="5307634"/>
          </a:xfrm>
          <a:prstGeom prst="rect">
            <a:avLst/>
          </a:prstGeom>
        </p:spPr>
      </p:pic>
    </p:spTree>
    <p:extLst>
      <p:ext uri="{BB962C8B-B14F-4D97-AF65-F5344CB8AC3E}">
        <p14:creationId xmlns:p14="http://schemas.microsoft.com/office/powerpoint/2010/main" val="6927535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6E09D-B2EC-5E93-1054-3A40C7CDB385}"/>
              </a:ext>
            </a:extLst>
          </p:cNvPr>
          <p:cNvSpPr>
            <a:spLocks noGrp="1"/>
          </p:cNvSpPr>
          <p:nvPr>
            <p:ph type="title"/>
          </p:nvPr>
        </p:nvSpPr>
        <p:spPr/>
        <p:txBody>
          <a:bodyPr/>
          <a:lstStyle/>
          <a:p>
            <a:r>
              <a:rPr lang="en-NZ" dirty="0"/>
              <a:t>Spatial plot using coloured cells</a:t>
            </a:r>
          </a:p>
        </p:txBody>
      </p:sp>
      <p:pic>
        <p:nvPicPr>
          <p:cNvPr id="7" name="Content Placeholder 6">
            <a:extLst>
              <a:ext uri="{FF2B5EF4-FFF2-40B4-BE49-F238E27FC236}">
                <a16:creationId xmlns:a16="http://schemas.microsoft.com/office/drawing/2014/main" id="{F9D4B22D-916E-308E-6701-DF9EAAA5916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4350" y="1249759"/>
            <a:ext cx="10756900" cy="4767042"/>
          </a:xfrm>
        </p:spPr>
      </p:pic>
    </p:spTree>
    <p:extLst>
      <p:ext uri="{BB962C8B-B14F-4D97-AF65-F5344CB8AC3E}">
        <p14:creationId xmlns:p14="http://schemas.microsoft.com/office/powerpoint/2010/main" val="7272037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660FE-79C9-744B-F6E1-CAAA62C32B9F}"/>
              </a:ext>
            </a:extLst>
          </p:cNvPr>
          <p:cNvSpPr>
            <a:spLocks noGrp="1"/>
          </p:cNvSpPr>
          <p:nvPr>
            <p:ph type="title"/>
          </p:nvPr>
        </p:nvSpPr>
        <p:spPr/>
        <p:txBody>
          <a:bodyPr/>
          <a:lstStyle/>
          <a:p>
            <a:r>
              <a:rPr lang="en-NZ" dirty="0"/>
              <a:t>Histogram of coverage</a:t>
            </a:r>
          </a:p>
        </p:txBody>
      </p:sp>
      <p:pic>
        <p:nvPicPr>
          <p:cNvPr id="6" name="Content Placeholder 5">
            <a:extLst>
              <a:ext uri="{FF2B5EF4-FFF2-40B4-BE49-F238E27FC236}">
                <a16:creationId xmlns:a16="http://schemas.microsoft.com/office/drawing/2014/main" id="{E2986D27-26D2-495B-6862-040BC920CE2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91498" y="941161"/>
            <a:ext cx="6743753" cy="5684678"/>
          </a:xfrm>
          <a:prstGeom prst="rect">
            <a:avLst/>
          </a:prstGeom>
        </p:spPr>
      </p:pic>
    </p:spTree>
    <p:extLst>
      <p:ext uri="{BB962C8B-B14F-4D97-AF65-F5344CB8AC3E}">
        <p14:creationId xmlns:p14="http://schemas.microsoft.com/office/powerpoint/2010/main" val="41479371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818FF-E998-9140-067D-B36C86028CDB}"/>
              </a:ext>
            </a:extLst>
          </p:cNvPr>
          <p:cNvSpPr>
            <a:spLocks noGrp="1"/>
          </p:cNvSpPr>
          <p:nvPr>
            <p:ph type="title"/>
          </p:nvPr>
        </p:nvSpPr>
        <p:spPr>
          <a:xfrm>
            <a:off x="168165" y="136525"/>
            <a:ext cx="11240813" cy="771525"/>
          </a:xfrm>
        </p:spPr>
        <p:txBody>
          <a:bodyPr>
            <a:noAutofit/>
          </a:bodyPr>
          <a:lstStyle/>
          <a:p>
            <a:pPr algn="ctr"/>
            <a:r>
              <a:rPr lang="en-US" sz="3200" dirty="0">
                <a:ea typeface="Verdana"/>
              </a:rPr>
              <a:t>Uniform distribution increasing in importance</a:t>
            </a:r>
            <a:endParaRPr lang="en-US" sz="3200" dirty="0"/>
          </a:p>
        </p:txBody>
      </p:sp>
      <p:sp>
        <p:nvSpPr>
          <p:cNvPr id="3" name="Content Placeholder 2">
            <a:extLst>
              <a:ext uri="{FF2B5EF4-FFF2-40B4-BE49-F238E27FC236}">
                <a16:creationId xmlns:a16="http://schemas.microsoft.com/office/drawing/2014/main" id="{3456B758-D9B7-C75D-B9F2-A43FBFF54275}"/>
              </a:ext>
            </a:extLst>
          </p:cNvPr>
          <p:cNvSpPr>
            <a:spLocks noGrp="1"/>
          </p:cNvSpPr>
          <p:nvPr>
            <p:ph idx="1"/>
          </p:nvPr>
        </p:nvSpPr>
        <p:spPr>
          <a:xfrm>
            <a:off x="559344" y="908049"/>
            <a:ext cx="10849634" cy="1775677"/>
          </a:xfrm>
        </p:spPr>
        <p:txBody>
          <a:bodyPr vert="horz" lIns="91440" tIns="45720" rIns="91440" bIns="45720" rtlCol="0" anchor="t">
            <a:normAutofit/>
          </a:bodyPr>
          <a:lstStyle/>
          <a:p>
            <a:r>
              <a:rPr lang="en-US" dirty="0">
                <a:ea typeface="Verdana"/>
              </a:rPr>
              <a:t>Ecological imperatives to reduce over-fertilized spots</a:t>
            </a:r>
          </a:p>
          <a:p>
            <a:r>
              <a:rPr lang="en-US" dirty="0">
                <a:ea typeface="Verdana"/>
              </a:rPr>
              <a:t>Problems with nitrification of ground water </a:t>
            </a:r>
          </a:p>
          <a:p>
            <a:r>
              <a:rPr lang="en-US" dirty="0" err="1">
                <a:ea typeface="Verdana"/>
              </a:rPr>
              <a:t>Fertiliser</a:t>
            </a:r>
            <a:r>
              <a:rPr lang="en-US" dirty="0">
                <a:ea typeface="Verdana"/>
              </a:rPr>
              <a:t> leaches from where plants can’t use it</a:t>
            </a:r>
          </a:p>
        </p:txBody>
      </p:sp>
      <p:pic>
        <p:nvPicPr>
          <p:cNvPr id="4" name="Picture 3" descr="A diagram of fertilizer in soil&#10;&#10;Description automatically generated">
            <a:extLst>
              <a:ext uri="{FF2B5EF4-FFF2-40B4-BE49-F238E27FC236}">
                <a16:creationId xmlns:a16="http://schemas.microsoft.com/office/drawing/2014/main" id="{79C31DC0-3A4B-F3E4-C1FE-D371D53CBA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8222" y="2683725"/>
            <a:ext cx="7693143" cy="3522161"/>
          </a:xfrm>
          <a:prstGeom prst="rect">
            <a:avLst/>
          </a:prstGeom>
        </p:spPr>
      </p:pic>
    </p:spTree>
    <p:extLst>
      <p:ext uri="{BB962C8B-B14F-4D97-AF65-F5344CB8AC3E}">
        <p14:creationId xmlns:p14="http://schemas.microsoft.com/office/powerpoint/2010/main" val="36055980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truck driving on a green field&#10;&#10;Description automatically generated">
            <a:extLst>
              <a:ext uri="{FF2B5EF4-FFF2-40B4-BE49-F238E27FC236}">
                <a16:creationId xmlns:a16="http://schemas.microsoft.com/office/drawing/2014/main" id="{94616745-398C-D5CA-39A4-424C8033C40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98806" y="71951"/>
            <a:ext cx="9056959" cy="6059106"/>
          </a:xfrm>
        </p:spPr>
      </p:pic>
    </p:spTree>
    <p:extLst>
      <p:ext uri="{BB962C8B-B14F-4D97-AF65-F5344CB8AC3E}">
        <p14:creationId xmlns:p14="http://schemas.microsoft.com/office/powerpoint/2010/main" val="41038425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EF6A1-48A4-EF75-D4C9-B9DA8544E3D5}"/>
              </a:ext>
            </a:extLst>
          </p:cNvPr>
          <p:cNvSpPr>
            <a:spLocks noGrp="1"/>
          </p:cNvSpPr>
          <p:nvPr>
            <p:ph type="title"/>
          </p:nvPr>
        </p:nvSpPr>
        <p:spPr>
          <a:xfrm>
            <a:off x="415159" y="136525"/>
            <a:ext cx="10729635" cy="941161"/>
          </a:xfrm>
        </p:spPr>
        <p:txBody>
          <a:bodyPr>
            <a:normAutofit fontScale="90000"/>
          </a:bodyPr>
          <a:lstStyle/>
          <a:p>
            <a:pPr algn="ctr"/>
            <a:r>
              <a:rPr lang="en-NZ" dirty="0"/>
              <a:t>Trial to model fertiliser distribution</a:t>
            </a:r>
          </a:p>
        </p:txBody>
      </p:sp>
      <p:sp>
        <p:nvSpPr>
          <p:cNvPr id="3" name="Content Placeholder 2">
            <a:extLst>
              <a:ext uri="{FF2B5EF4-FFF2-40B4-BE49-F238E27FC236}">
                <a16:creationId xmlns:a16="http://schemas.microsoft.com/office/drawing/2014/main" id="{12D18A07-9089-04C8-413F-11E2A8E94710}"/>
              </a:ext>
            </a:extLst>
          </p:cNvPr>
          <p:cNvSpPr>
            <a:spLocks noGrp="1"/>
          </p:cNvSpPr>
          <p:nvPr>
            <p:ph idx="1"/>
          </p:nvPr>
        </p:nvSpPr>
        <p:spPr/>
        <p:txBody>
          <a:bodyPr>
            <a:normAutofit/>
          </a:bodyPr>
          <a:lstStyle/>
          <a:p>
            <a:r>
              <a:rPr lang="en-NZ" dirty="0"/>
              <a:t>Two regions of NZ</a:t>
            </a:r>
          </a:p>
          <a:p>
            <a:r>
              <a:rPr lang="en-NZ" dirty="0"/>
              <a:t>Two spreaders/region</a:t>
            </a:r>
          </a:p>
          <a:p>
            <a:r>
              <a:rPr lang="en-NZ" dirty="0"/>
              <a:t>2 companies in Waikato</a:t>
            </a:r>
          </a:p>
          <a:p>
            <a:r>
              <a:rPr lang="en-NZ" dirty="0"/>
              <a:t>2 farmers in South Canterbury</a:t>
            </a:r>
          </a:p>
          <a:p>
            <a:r>
              <a:rPr lang="en-NZ" dirty="0"/>
              <a:t>Different fertilisers and rates</a:t>
            </a:r>
          </a:p>
          <a:p>
            <a:r>
              <a:rPr lang="en-NZ" dirty="0"/>
              <a:t>5 replicate lines of trays</a:t>
            </a:r>
          </a:p>
          <a:p>
            <a:r>
              <a:rPr lang="en-NZ" dirty="0"/>
              <a:t>18 metres catchment of either side of centre of run</a:t>
            </a:r>
          </a:p>
          <a:p>
            <a:r>
              <a:rPr lang="en-NZ" dirty="0"/>
              <a:t>-1 and 1 metre spots missing (due to wheel tracks)</a:t>
            </a:r>
          </a:p>
          <a:p>
            <a:r>
              <a:rPr lang="en-NZ" dirty="0"/>
              <a:t>Measured weight per trap and sometimes components</a:t>
            </a:r>
          </a:p>
        </p:txBody>
      </p:sp>
      <p:pic>
        <p:nvPicPr>
          <p:cNvPr id="6" name="Picture 5" descr="A tractor in a field&#10;&#10;Description automatically generated">
            <a:extLst>
              <a:ext uri="{FF2B5EF4-FFF2-40B4-BE49-F238E27FC236}">
                <a16:creationId xmlns:a16="http://schemas.microsoft.com/office/drawing/2014/main" id="{DB8D38AD-5336-8AF5-8E90-E5E01DB21AB7}"/>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6571785" y="923852"/>
            <a:ext cx="5586503" cy="3558938"/>
          </a:xfrm>
          <a:prstGeom prst="rect">
            <a:avLst/>
          </a:prstGeom>
        </p:spPr>
      </p:pic>
    </p:spTree>
    <p:extLst>
      <p:ext uri="{BB962C8B-B14F-4D97-AF65-F5344CB8AC3E}">
        <p14:creationId xmlns:p14="http://schemas.microsoft.com/office/powerpoint/2010/main" val="3538050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3E8B9-D204-EB68-9EC5-6EC76FD749E2}"/>
              </a:ext>
            </a:extLst>
          </p:cNvPr>
          <p:cNvSpPr>
            <a:spLocks noGrp="1"/>
          </p:cNvSpPr>
          <p:nvPr>
            <p:ph type="title"/>
          </p:nvPr>
        </p:nvSpPr>
        <p:spPr/>
        <p:txBody>
          <a:bodyPr/>
          <a:lstStyle/>
          <a:p>
            <a:pPr algn="ctr"/>
            <a:r>
              <a:rPr lang="en-NZ" dirty="0"/>
              <a:t>Truck running past traps </a:t>
            </a:r>
          </a:p>
        </p:txBody>
      </p:sp>
      <p:pic>
        <p:nvPicPr>
          <p:cNvPr id="7" name="Content Placeholder 6" descr="A truck on a grass field&#10;&#10;Description automatically generated">
            <a:extLst>
              <a:ext uri="{FF2B5EF4-FFF2-40B4-BE49-F238E27FC236}">
                <a16:creationId xmlns:a16="http://schemas.microsoft.com/office/drawing/2014/main" id="{B2C6998E-7927-BF7E-E99E-382222874D5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43452" y="990600"/>
            <a:ext cx="9285996" cy="5186363"/>
          </a:xfrm>
        </p:spPr>
      </p:pic>
    </p:spTree>
    <p:extLst>
      <p:ext uri="{BB962C8B-B14F-4D97-AF65-F5344CB8AC3E}">
        <p14:creationId xmlns:p14="http://schemas.microsoft.com/office/powerpoint/2010/main" val="29896651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3E8B9-D204-EB68-9EC5-6EC76FD749E2}"/>
              </a:ext>
            </a:extLst>
          </p:cNvPr>
          <p:cNvSpPr>
            <a:spLocks noGrp="1"/>
          </p:cNvSpPr>
          <p:nvPr>
            <p:ph type="title"/>
          </p:nvPr>
        </p:nvSpPr>
        <p:spPr/>
        <p:txBody>
          <a:bodyPr/>
          <a:lstStyle/>
          <a:p>
            <a:pPr algn="ctr"/>
            <a:r>
              <a:rPr lang="en-NZ" dirty="0"/>
              <a:t>Spreaders from above</a:t>
            </a:r>
          </a:p>
        </p:txBody>
      </p:sp>
      <p:pic>
        <p:nvPicPr>
          <p:cNvPr id="4" name="Picture 3">
            <a:extLst>
              <a:ext uri="{FF2B5EF4-FFF2-40B4-BE49-F238E27FC236}">
                <a16:creationId xmlns:a16="http://schemas.microsoft.com/office/drawing/2014/main" id="{C4D1C487-B92E-746A-6387-352552767E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464693" y="1034780"/>
            <a:ext cx="5368547" cy="5139990"/>
          </a:xfrm>
          <a:prstGeom prst="rect">
            <a:avLst/>
          </a:prstGeom>
        </p:spPr>
      </p:pic>
      <p:pic>
        <p:nvPicPr>
          <p:cNvPr id="9" name="Picture 8">
            <a:extLst>
              <a:ext uri="{FF2B5EF4-FFF2-40B4-BE49-F238E27FC236}">
                <a16:creationId xmlns:a16="http://schemas.microsoft.com/office/drawing/2014/main" id="{72F9CCEE-0BA6-B97D-CD8E-B2E06ED4979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976721" y="1034781"/>
            <a:ext cx="5368547" cy="5139990"/>
          </a:xfrm>
          <a:prstGeom prst="rect">
            <a:avLst/>
          </a:prstGeom>
        </p:spPr>
      </p:pic>
    </p:spTree>
    <p:extLst>
      <p:ext uri="{BB962C8B-B14F-4D97-AF65-F5344CB8AC3E}">
        <p14:creationId xmlns:p14="http://schemas.microsoft.com/office/powerpoint/2010/main" val="28243392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diagram of a machine&#10;&#10;Description automatically generated">
            <a:extLst>
              <a:ext uri="{FF2B5EF4-FFF2-40B4-BE49-F238E27FC236}">
                <a16:creationId xmlns:a16="http://schemas.microsoft.com/office/drawing/2014/main" id="{E1CCCB47-1003-9254-158D-6AB43CD3FF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632" y="852501"/>
            <a:ext cx="8064532" cy="5295093"/>
          </a:xfrm>
          <a:prstGeom prst="rect">
            <a:avLst/>
          </a:prstGeom>
        </p:spPr>
      </p:pic>
      <p:sp>
        <p:nvSpPr>
          <p:cNvPr id="2" name="Title 1">
            <a:extLst>
              <a:ext uri="{FF2B5EF4-FFF2-40B4-BE49-F238E27FC236}">
                <a16:creationId xmlns:a16="http://schemas.microsoft.com/office/drawing/2014/main" id="{6DDAB301-5D8A-723F-4327-6373E36D0CE6}"/>
              </a:ext>
            </a:extLst>
          </p:cNvPr>
          <p:cNvSpPr>
            <a:spLocks noGrp="1"/>
          </p:cNvSpPr>
          <p:nvPr>
            <p:ph type="title"/>
          </p:nvPr>
        </p:nvSpPr>
        <p:spPr>
          <a:xfrm>
            <a:off x="1" y="0"/>
            <a:ext cx="7947101" cy="941161"/>
          </a:xfrm>
        </p:spPr>
        <p:txBody>
          <a:bodyPr>
            <a:normAutofit/>
          </a:bodyPr>
          <a:lstStyle/>
          <a:p>
            <a:r>
              <a:rPr lang="en-NZ" sz="3600" dirty="0"/>
              <a:t>Spreader mechanism</a:t>
            </a:r>
          </a:p>
        </p:txBody>
      </p:sp>
      <p:pic>
        <p:nvPicPr>
          <p:cNvPr id="15" name="Picture 14" descr="Close-up of a metal object&#10;&#10;Description automatically generated">
            <a:extLst>
              <a:ext uri="{FF2B5EF4-FFF2-40B4-BE49-F238E27FC236}">
                <a16:creationId xmlns:a16="http://schemas.microsoft.com/office/drawing/2014/main" id="{3A9D6A15-CF92-4C92-D4CB-CFCAFF60BF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9733" y="15445"/>
            <a:ext cx="3324247" cy="2920543"/>
          </a:xfrm>
          <a:prstGeom prst="rect">
            <a:avLst/>
          </a:prstGeom>
        </p:spPr>
      </p:pic>
      <p:pic>
        <p:nvPicPr>
          <p:cNvPr id="17" name="Picture 16" descr="A close-up of a machine&#10;&#10;Description automatically generated">
            <a:extLst>
              <a:ext uri="{FF2B5EF4-FFF2-40B4-BE49-F238E27FC236}">
                <a16:creationId xmlns:a16="http://schemas.microsoft.com/office/drawing/2014/main" id="{8A4B35D1-7BCC-8E5E-707B-8B7FD9024190}"/>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8079733" y="3100037"/>
            <a:ext cx="3324247" cy="2835727"/>
          </a:xfrm>
          <a:prstGeom prst="rect">
            <a:avLst/>
          </a:prstGeom>
        </p:spPr>
      </p:pic>
    </p:spTree>
    <p:extLst>
      <p:ext uri="{BB962C8B-B14F-4D97-AF65-F5344CB8AC3E}">
        <p14:creationId xmlns:p14="http://schemas.microsoft.com/office/powerpoint/2010/main" val="2362521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AB301-5D8A-723F-4327-6373E36D0CE6}"/>
              </a:ext>
            </a:extLst>
          </p:cNvPr>
          <p:cNvSpPr>
            <a:spLocks noGrp="1"/>
          </p:cNvSpPr>
          <p:nvPr>
            <p:ph type="title"/>
          </p:nvPr>
        </p:nvSpPr>
        <p:spPr>
          <a:xfrm>
            <a:off x="1" y="0"/>
            <a:ext cx="11445341" cy="941161"/>
          </a:xfrm>
        </p:spPr>
        <p:txBody>
          <a:bodyPr>
            <a:normAutofit/>
          </a:bodyPr>
          <a:lstStyle/>
          <a:p>
            <a:r>
              <a:rPr lang="en-NZ" sz="3600" dirty="0"/>
              <a:t>Spreader mechanism</a:t>
            </a:r>
          </a:p>
        </p:txBody>
      </p:sp>
      <p:pic>
        <p:nvPicPr>
          <p:cNvPr id="3" name="Spinner10s">
            <a:hlinkClick r:id="" action="ppaction://media"/>
            <a:extLst>
              <a:ext uri="{FF2B5EF4-FFF2-40B4-BE49-F238E27FC236}">
                <a16:creationId xmlns:a16="http://schemas.microsoft.com/office/drawing/2014/main" id="{803F7878-3CFF-3F24-653F-64B0C9590D0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55020" y="848428"/>
            <a:ext cx="9289369" cy="5225270"/>
          </a:xfrm>
          <a:prstGeom prst="rect">
            <a:avLst/>
          </a:prstGeom>
        </p:spPr>
      </p:pic>
    </p:spTree>
    <p:extLst>
      <p:ext uri="{BB962C8B-B14F-4D97-AF65-F5344CB8AC3E}">
        <p14:creationId xmlns:p14="http://schemas.microsoft.com/office/powerpoint/2010/main" val="1328526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3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F3BF9-F669-D482-FBCB-38CD41668A9D}"/>
              </a:ext>
            </a:extLst>
          </p:cNvPr>
          <p:cNvSpPr>
            <a:spLocks noGrp="1"/>
          </p:cNvSpPr>
          <p:nvPr>
            <p:ph type="title"/>
          </p:nvPr>
        </p:nvSpPr>
        <p:spPr/>
        <p:txBody>
          <a:bodyPr/>
          <a:lstStyle/>
          <a:p>
            <a:r>
              <a:rPr lang="en-NZ" dirty="0"/>
              <a:t>Modelling trap weight</a:t>
            </a:r>
          </a:p>
        </p:txBody>
      </p:sp>
      <p:sp>
        <p:nvSpPr>
          <p:cNvPr id="3" name="Content Placeholder 2">
            <a:extLst>
              <a:ext uri="{FF2B5EF4-FFF2-40B4-BE49-F238E27FC236}">
                <a16:creationId xmlns:a16="http://schemas.microsoft.com/office/drawing/2014/main" id="{96E9F074-56F2-4796-8272-D9355D76616A}"/>
              </a:ext>
            </a:extLst>
          </p:cNvPr>
          <p:cNvSpPr>
            <a:spLocks noGrp="1"/>
          </p:cNvSpPr>
          <p:nvPr>
            <p:ph idx="1"/>
          </p:nvPr>
        </p:nvSpPr>
        <p:spPr>
          <a:xfrm>
            <a:off x="629194" y="1162594"/>
            <a:ext cx="4785337" cy="4720046"/>
          </a:xfrm>
        </p:spPr>
        <p:txBody>
          <a:bodyPr/>
          <a:lstStyle/>
          <a:p>
            <a:r>
              <a:rPr lang="en-NZ" dirty="0"/>
              <a:t>As expected, variance is proportional to mean</a:t>
            </a:r>
          </a:p>
          <a:p>
            <a:r>
              <a:rPr lang="en-NZ" dirty="0"/>
              <a:t>Use GLM with Poisson distribution, log-link and estimate dispersion</a:t>
            </a:r>
          </a:p>
        </p:txBody>
      </p:sp>
      <p:pic>
        <p:nvPicPr>
          <p:cNvPr id="5" name="Picture 4">
            <a:extLst>
              <a:ext uri="{FF2B5EF4-FFF2-40B4-BE49-F238E27FC236}">
                <a16:creationId xmlns:a16="http://schemas.microsoft.com/office/drawing/2014/main" id="{BF20FAC6-1825-452A-52E9-332D9DAD2ACC}"/>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5512721" y="1167488"/>
            <a:ext cx="5781888" cy="4650305"/>
          </a:xfrm>
          <a:prstGeom prst="rect">
            <a:avLst/>
          </a:prstGeom>
        </p:spPr>
      </p:pic>
      <p:pic>
        <p:nvPicPr>
          <p:cNvPr id="8" name="Picture 7" descr="A truck driving on a field with cows&#10;&#10;Description automatically generated">
            <a:extLst>
              <a:ext uri="{FF2B5EF4-FFF2-40B4-BE49-F238E27FC236}">
                <a16:creationId xmlns:a16="http://schemas.microsoft.com/office/drawing/2014/main" id="{FE0D4569-46A0-B385-7F50-47E3CB714F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494" y="3600450"/>
            <a:ext cx="3765006" cy="2513142"/>
          </a:xfrm>
          <a:prstGeom prst="rect">
            <a:avLst/>
          </a:prstGeom>
        </p:spPr>
      </p:pic>
      <p:sp>
        <p:nvSpPr>
          <p:cNvPr id="4" name="TextBox 3">
            <a:extLst>
              <a:ext uri="{FF2B5EF4-FFF2-40B4-BE49-F238E27FC236}">
                <a16:creationId xmlns:a16="http://schemas.microsoft.com/office/drawing/2014/main" id="{53DFF669-1411-5E6A-2B0D-6723A21DA193}"/>
              </a:ext>
            </a:extLst>
          </p:cNvPr>
          <p:cNvSpPr txBox="1"/>
          <p:nvPr/>
        </p:nvSpPr>
        <p:spPr>
          <a:xfrm>
            <a:off x="6891753" y="5762671"/>
            <a:ext cx="3817160" cy="461665"/>
          </a:xfrm>
          <a:prstGeom prst="rect">
            <a:avLst/>
          </a:prstGeom>
          <a:noFill/>
        </p:spPr>
        <p:txBody>
          <a:bodyPr wrap="square" rtlCol="0">
            <a:spAutoFit/>
          </a:bodyPr>
          <a:lstStyle/>
          <a:p>
            <a:pPr algn="ctr"/>
            <a:r>
              <a:rPr lang="en-NZ" sz="2400" dirty="0"/>
              <a:t>Fitted values</a:t>
            </a:r>
          </a:p>
        </p:txBody>
      </p:sp>
    </p:spTree>
    <p:extLst>
      <p:ext uri="{BB962C8B-B14F-4D97-AF65-F5344CB8AC3E}">
        <p14:creationId xmlns:p14="http://schemas.microsoft.com/office/powerpoint/2010/main" val="987131433"/>
      </p:ext>
    </p:extLst>
  </p:cSld>
  <p:clrMapOvr>
    <a:masterClrMapping/>
  </p:clrMapOvr>
</p:sld>
</file>

<file path=ppt/theme/theme1.xml><?xml version="1.0" encoding="utf-8"?>
<a:theme xmlns:a="http://schemas.openxmlformats.org/drawingml/2006/main" name="Default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2">
      <a:majorFont>
        <a:latin typeface="Verdana"/>
        <a:ea typeface=""/>
        <a:cs typeface=""/>
      </a:majorFont>
      <a:minorFont>
        <a:latin typeface="Verdan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1203</TotalTime>
  <Words>626</Words>
  <Application>Microsoft Office PowerPoint</Application>
  <PresentationFormat>Widescreen</PresentationFormat>
  <Paragraphs>91</Paragraphs>
  <Slides>30</Slides>
  <Notes>4</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Calibri</vt:lpstr>
      <vt:lpstr>Times New Roman</vt:lpstr>
      <vt:lpstr>Verdana</vt:lpstr>
      <vt:lpstr>Default Design</vt:lpstr>
      <vt:lpstr>Modelling the spatial distribution of  fertiliser spreading</vt:lpstr>
      <vt:lpstr>Fertiliser spreading</vt:lpstr>
      <vt:lpstr>Uniform distribution increasing in importance</vt:lpstr>
      <vt:lpstr>Trial to model fertiliser distribution</vt:lpstr>
      <vt:lpstr>Truck running past traps </vt:lpstr>
      <vt:lpstr>Spreaders from above</vt:lpstr>
      <vt:lpstr>Spreader mechanism</vt:lpstr>
      <vt:lpstr>Spreader mechanism</vt:lpstr>
      <vt:lpstr>Modelling trap weight</vt:lpstr>
      <vt:lpstr>Poisson GLM works well</vt:lpstr>
      <vt:lpstr>Fitted distributions varied in shape</vt:lpstr>
      <vt:lpstr>Non symmetrical distributions</vt:lpstr>
      <vt:lpstr>Overlapping passes</vt:lpstr>
      <vt:lpstr>Good overlap</vt:lpstr>
      <vt:lpstr>Bad overlap</vt:lpstr>
      <vt:lpstr>Coefficient of variation vs bout width</vt:lpstr>
      <vt:lpstr>Various patterns depending on fertiliser and spreader</vt:lpstr>
      <vt:lpstr>Modelling turn dynamics</vt:lpstr>
      <vt:lpstr>Deposition versus radius</vt:lpstr>
      <vt:lpstr>Modelled turn deposition</vt:lpstr>
      <vt:lpstr>Putting together whole paddock</vt:lpstr>
      <vt:lpstr>Track 320x240 m paddock</vt:lpstr>
      <vt:lpstr>Modelled spatial distribution </vt:lpstr>
      <vt:lpstr>Histogram of deposition</vt:lpstr>
      <vt:lpstr>Economic optimization</vt:lpstr>
      <vt:lpstr>Economic Results</vt:lpstr>
      <vt:lpstr>Model put into Excel file for farmers</vt:lpstr>
      <vt:lpstr>Spatial plot using coloured cells</vt:lpstr>
      <vt:lpstr>Histogram of coverage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Developments in</dc:title>
  <dc:creator>Vanessa Cave</dc:creator>
  <cp:lastModifiedBy>David Baird</cp:lastModifiedBy>
  <cp:revision>174</cp:revision>
  <dcterms:created xsi:type="dcterms:W3CDTF">2022-11-13T21:33:56Z</dcterms:created>
  <dcterms:modified xsi:type="dcterms:W3CDTF">2023-11-30T09:45:13Z</dcterms:modified>
</cp:coreProperties>
</file>