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319" r:id="rId4"/>
    <p:sldId id="320" r:id="rId5"/>
    <p:sldId id="295" r:id="rId6"/>
    <p:sldId id="296" r:id="rId7"/>
    <p:sldId id="298" r:id="rId8"/>
    <p:sldId id="301" r:id="rId9"/>
    <p:sldId id="300" r:id="rId10"/>
    <p:sldId id="302" r:id="rId11"/>
    <p:sldId id="303" r:id="rId12"/>
    <p:sldId id="304" r:id="rId13"/>
    <p:sldId id="305" r:id="rId14"/>
    <p:sldId id="306" r:id="rId15"/>
    <p:sldId id="307" r:id="rId16"/>
    <p:sldId id="308" r:id="rId17"/>
    <p:sldId id="321" r:id="rId18"/>
    <p:sldId id="310" r:id="rId19"/>
    <p:sldId id="323" r:id="rId20"/>
    <p:sldId id="309" r:id="rId21"/>
    <p:sldId id="313" r:id="rId22"/>
    <p:sldId id="3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Stevenson" initials="BS" lastIdx="1" clrIdx="0">
    <p:extLst>
      <p:ext uri="{19B8F6BF-5375-455C-9EA6-DF929625EA0E}">
        <p15:presenceInfo xmlns:p15="http://schemas.microsoft.com/office/powerpoint/2012/main" userId="S::bste085@UoA.auckland.ac.nz::fb288361-bd9a-45fe-92ca-633b3dbef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6" d="100"/>
          <a:sy n="106" d="100"/>
        </p:scale>
        <p:origin x="78" y="22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07T21:31:19.132" idx="1">
    <p:pos x="10" y="10"/>
    <p:text/>
    <p:extLst>
      <p:ext uri="{C676402C-5697-4E1C-873F-D02D1690AC5C}">
        <p15:threadingInfo xmlns:p15="http://schemas.microsoft.com/office/powerpoint/2012/main" timeZoneBias="-7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4E2CE-A680-0D8C-70BF-9F7A90F6B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5B0BA5F-C6C0-E9FA-1B17-767DBDFFE7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50377BA-CB08-3B62-757D-E561DB33F65F}"/>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5" name="Footer Placeholder 4">
            <a:extLst>
              <a:ext uri="{FF2B5EF4-FFF2-40B4-BE49-F238E27FC236}">
                <a16:creationId xmlns:a16="http://schemas.microsoft.com/office/drawing/2014/main" id="{61C3CF62-4BEB-AE8F-1233-DD6453B9DDC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7EFEF64-9364-5826-C6D5-00E26864514E}"/>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13109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108A-4200-F760-4B4C-1B97FD47268D}"/>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E1F7B6C-11C5-8983-1BBB-CC9C085FCA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F98E6CF-40B2-7F01-8E69-CC9C7D97D9F4}"/>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5" name="Footer Placeholder 4">
            <a:extLst>
              <a:ext uri="{FF2B5EF4-FFF2-40B4-BE49-F238E27FC236}">
                <a16:creationId xmlns:a16="http://schemas.microsoft.com/office/drawing/2014/main" id="{2D12C59D-C479-DFAD-D638-E6822B0F2BF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AEEDDB3-53E8-0DFA-850A-F26063E3C4A8}"/>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2176242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78474-EDCE-298B-0625-5C3DC48544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C3007FC-FDCE-B389-0492-3C25EBEAD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46CEB6-DC73-44A0-3931-C7AD6F1D6A36}"/>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5" name="Footer Placeholder 4">
            <a:extLst>
              <a:ext uri="{FF2B5EF4-FFF2-40B4-BE49-F238E27FC236}">
                <a16:creationId xmlns:a16="http://schemas.microsoft.com/office/drawing/2014/main" id="{C7C61AA0-D5DD-E524-AC80-28860D426F0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886B9D6-C24A-7980-CE2F-F05DE618D584}"/>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4226402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3C18-8BC2-BFC0-AC9C-84AC80375A5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F772805-726D-9347-BA20-F5582A3F4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7297171-E51F-9B09-6130-D8C19D105428}"/>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5" name="Footer Placeholder 4">
            <a:extLst>
              <a:ext uri="{FF2B5EF4-FFF2-40B4-BE49-F238E27FC236}">
                <a16:creationId xmlns:a16="http://schemas.microsoft.com/office/drawing/2014/main" id="{38B4B83C-89DC-FF73-DB43-D5D69F3DF62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A90845B-77C8-7E71-93E5-B334C2F45157}"/>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339950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D22E-9ECC-F98C-1225-3793C4CA0B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A630238-C7BD-B441-AB6E-8E39094A9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70757-E1DA-6721-B851-E52C6ED72726}"/>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5" name="Footer Placeholder 4">
            <a:extLst>
              <a:ext uri="{FF2B5EF4-FFF2-40B4-BE49-F238E27FC236}">
                <a16:creationId xmlns:a16="http://schemas.microsoft.com/office/drawing/2014/main" id="{5849FEBF-5F30-9F54-B44D-60707E128E5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E5A8904-77F4-AF6A-C8B2-F6D388DA202C}"/>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198227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FA5F-9A57-FD84-2678-63F4CB759D7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8EADFDB-C889-5B88-D46A-0E54E27F6B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D68891F-6512-CFB1-E446-F348BC43D3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BE72D47-6FA5-D504-4A30-9B257B2A7487}"/>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6" name="Footer Placeholder 5">
            <a:extLst>
              <a:ext uri="{FF2B5EF4-FFF2-40B4-BE49-F238E27FC236}">
                <a16:creationId xmlns:a16="http://schemas.microsoft.com/office/drawing/2014/main" id="{6780D9BD-E1EE-C1FB-4664-356ADC69F93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1DFCDA2-D58D-1C41-8059-B993C72DB638}"/>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4299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A8DB-356E-8576-C2AE-0B8624BC4B5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9F70D5C-3BF2-9FA9-EF03-035457B43C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50AD83-ED27-374E-3E25-086F52E86F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50D7E24-495E-9D88-7DA7-8C1EE454C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BE35E-2C1A-E887-5635-C708CBD8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E6638302-BE9C-771B-6543-8F2AFFB0E4D4}"/>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8" name="Footer Placeholder 7">
            <a:extLst>
              <a:ext uri="{FF2B5EF4-FFF2-40B4-BE49-F238E27FC236}">
                <a16:creationId xmlns:a16="http://schemas.microsoft.com/office/drawing/2014/main" id="{401C24F8-C8E9-1D13-D4CE-DA4D14AFF9B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5688398-A4AC-C41C-730A-FAC8B990BF78}"/>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241966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D698-2BC8-A953-F3CF-59B6B2857B4A}"/>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F006CDD9-9342-8DCA-91F7-9097D6E70714}"/>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4" name="Footer Placeholder 3">
            <a:extLst>
              <a:ext uri="{FF2B5EF4-FFF2-40B4-BE49-F238E27FC236}">
                <a16:creationId xmlns:a16="http://schemas.microsoft.com/office/drawing/2014/main" id="{3B7A9695-827E-5DC3-228D-B1B8753BDBA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38123750-E627-959A-C1BE-12B19DBBEED8}"/>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284008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2215-AD26-29C4-640A-6E1A71E6A39C}"/>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3" name="Footer Placeholder 2">
            <a:extLst>
              <a:ext uri="{FF2B5EF4-FFF2-40B4-BE49-F238E27FC236}">
                <a16:creationId xmlns:a16="http://schemas.microsoft.com/office/drawing/2014/main" id="{439AACCD-A7EB-7CA0-CFE0-68168B7909A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4AE989-BDE4-5F16-0670-956D05138AD4}"/>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3624133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1F3-1B2D-9970-C843-3F1080104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FF42C5F0-ACE0-8C35-6440-17D3F712EE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45FA2377-A9FF-9404-90AE-0B02263E7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40806-1D08-112F-E23F-43DF2A95BFA7}"/>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6" name="Footer Placeholder 5">
            <a:extLst>
              <a:ext uri="{FF2B5EF4-FFF2-40B4-BE49-F238E27FC236}">
                <a16:creationId xmlns:a16="http://schemas.microsoft.com/office/drawing/2014/main" id="{52B1E319-823B-8E2A-EC27-C6813F40FBC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3CC2DB1-3E18-C532-F3B5-EFC89FE8ED04}"/>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3386609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0881-EA7F-5128-A38B-B5FB25E6E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E5AA59A-8456-5B47-EBCC-1D3579EE6E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6811E4F-2A68-1E10-EFE9-276784163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F9DAE-7311-C07A-26A7-659D063F1ACB}"/>
              </a:ext>
            </a:extLst>
          </p:cNvPr>
          <p:cNvSpPr>
            <a:spLocks noGrp="1"/>
          </p:cNvSpPr>
          <p:nvPr>
            <p:ph type="dt" sz="half" idx="10"/>
          </p:nvPr>
        </p:nvSpPr>
        <p:spPr/>
        <p:txBody>
          <a:bodyPr/>
          <a:lstStyle/>
          <a:p>
            <a:fld id="{0D7AB22A-C465-4DAF-9BE3-D6D3387954CA}" type="datetimeFigureOut">
              <a:rPr lang="en-NZ" smtClean="0"/>
              <a:t>23/11/2023</a:t>
            </a:fld>
            <a:endParaRPr lang="en-NZ"/>
          </a:p>
        </p:txBody>
      </p:sp>
      <p:sp>
        <p:nvSpPr>
          <p:cNvPr id="6" name="Footer Placeholder 5">
            <a:extLst>
              <a:ext uri="{FF2B5EF4-FFF2-40B4-BE49-F238E27FC236}">
                <a16:creationId xmlns:a16="http://schemas.microsoft.com/office/drawing/2014/main" id="{CAD0CA49-1F2A-5393-6452-77A886F0D93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94A5E2D-C1FE-5FCC-B577-25CF68C5EBAE}"/>
              </a:ext>
            </a:extLst>
          </p:cNvPr>
          <p:cNvSpPr>
            <a:spLocks noGrp="1"/>
          </p:cNvSpPr>
          <p:nvPr>
            <p:ph type="sldNum" sz="quarter" idx="12"/>
          </p:nvPr>
        </p:nvSpPr>
        <p:spPr/>
        <p:txBody>
          <a:bodyPr/>
          <a:lstStyle/>
          <a:p>
            <a:fld id="{374DF261-B517-4976-81FC-DA0018BD9DE8}" type="slidenum">
              <a:rPr lang="en-NZ" smtClean="0"/>
              <a:t>‹#›</a:t>
            </a:fld>
            <a:endParaRPr lang="en-NZ"/>
          </a:p>
        </p:txBody>
      </p:sp>
    </p:spTree>
    <p:extLst>
      <p:ext uri="{BB962C8B-B14F-4D97-AF65-F5344CB8AC3E}">
        <p14:creationId xmlns:p14="http://schemas.microsoft.com/office/powerpoint/2010/main" val="103124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chemeClr val="bg1">
                <a:lumMod val="95000"/>
              </a:schemeClr>
            </a:gs>
            <a:gs pos="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FD8BB-4297-947C-3265-1019DD218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A9CF944-1799-52DA-1D10-BC065FF3B0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ADF18E3-6C8A-C20C-C4CC-43A4D8C22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AB22A-C465-4DAF-9BE3-D6D3387954CA}" type="datetimeFigureOut">
              <a:rPr lang="en-NZ" smtClean="0"/>
              <a:t>23/11/2023</a:t>
            </a:fld>
            <a:endParaRPr lang="en-NZ"/>
          </a:p>
        </p:txBody>
      </p:sp>
      <p:sp>
        <p:nvSpPr>
          <p:cNvPr id="5" name="Footer Placeholder 4">
            <a:extLst>
              <a:ext uri="{FF2B5EF4-FFF2-40B4-BE49-F238E27FC236}">
                <a16:creationId xmlns:a16="http://schemas.microsoft.com/office/drawing/2014/main" id="{9E79D7F2-80A3-43E4-233F-AE88BC527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DBC0A49-E78B-A9F7-8CFD-0C288077D1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DF261-B517-4976-81FC-DA0018BD9DE8}" type="slidenum">
              <a:rPr lang="en-NZ" smtClean="0"/>
              <a:t>‹#›</a:t>
            </a:fld>
            <a:endParaRPr lang="en-NZ"/>
          </a:p>
        </p:txBody>
      </p:sp>
    </p:spTree>
    <p:extLst>
      <p:ext uri="{BB962C8B-B14F-4D97-AF65-F5344CB8AC3E}">
        <p14:creationId xmlns:p14="http://schemas.microsoft.com/office/powerpoint/2010/main" val="2819747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NULL" TargetMode="External"/><Relationship Id="rId7" Type="http://schemas.openxmlformats.org/officeDocument/2006/relationships/image" Target="../media/image13.svg"/><Relationship Id="rId12"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slideLayout" Target="../slideLayouts/slideLayout2.xml"/><Relationship Id="rId10" Type="http://schemas.openxmlformats.org/officeDocument/2006/relationships/image" Target="../media/image16.png"/><Relationship Id="rId4" Type="http://schemas.microsoft.com/office/2007/relationships/media" Target="../media/media2.mp4"/><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47.png"/><Relationship Id="rId4" Type="http://schemas.openxmlformats.org/officeDocument/2006/relationships/image" Target="../media/image22.jpg"/><Relationship Id="rId9"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FEDF-31F1-A9E3-B18C-306C3183A927}"/>
              </a:ext>
            </a:extLst>
          </p:cNvPr>
          <p:cNvSpPr>
            <a:spLocks noGrp="1"/>
          </p:cNvSpPr>
          <p:nvPr>
            <p:ph type="ctrTitle"/>
          </p:nvPr>
        </p:nvSpPr>
        <p:spPr>
          <a:xfrm>
            <a:off x="871993" y="483976"/>
            <a:ext cx="10448014" cy="2387600"/>
          </a:xfrm>
        </p:spPr>
        <p:txBody>
          <a:bodyPr>
            <a:normAutofit fontScale="90000"/>
          </a:bodyPr>
          <a:lstStyle/>
          <a:p>
            <a:r>
              <a:rPr lang="en-NZ" dirty="0"/>
              <a:t>Estimating population density from passive acoustic surveys: </a:t>
            </a:r>
            <a:br>
              <a:rPr lang="en-NZ" dirty="0"/>
            </a:br>
            <a:r>
              <a:rPr lang="en-NZ" dirty="0"/>
              <a:t>Current methods and new challenges</a:t>
            </a:r>
          </a:p>
        </p:txBody>
      </p:sp>
      <p:sp>
        <p:nvSpPr>
          <p:cNvPr id="3" name="Subtitle 2">
            <a:extLst>
              <a:ext uri="{FF2B5EF4-FFF2-40B4-BE49-F238E27FC236}">
                <a16:creationId xmlns:a16="http://schemas.microsoft.com/office/drawing/2014/main" id="{0CCE29F2-60D4-2E3E-3604-4DF3005B39AF}"/>
              </a:ext>
            </a:extLst>
          </p:cNvPr>
          <p:cNvSpPr>
            <a:spLocks noGrp="1"/>
          </p:cNvSpPr>
          <p:nvPr>
            <p:ph type="subTitle" idx="1"/>
          </p:nvPr>
        </p:nvSpPr>
        <p:spPr>
          <a:xfrm>
            <a:off x="1052221" y="3576377"/>
            <a:ext cx="10267785" cy="3281623"/>
          </a:xfrm>
        </p:spPr>
        <p:txBody>
          <a:bodyPr>
            <a:normAutofit/>
          </a:bodyPr>
          <a:lstStyle/>
          <a:p>
            <a:r>
              <a:rPr lang="en-NZ" dirty="0"/>
              <a:t>Ben Stevenson</a:t>
            </a:r>
            <a:r>
              <a:rPr lang="en-NZ" baseline="30000" dirty="0"/>
              <a:t>1</a:t>
            </a:r>
            <a:r>
              <a:rPr lang="en-NZ" dirty="0"/>
              <a:t>, Jing Liu</a:t>
            </a:r>
            <a:r>
              <a:rPr lang="en-NZ" baseline="30000" dirty="0"/>
              <a:t>1</a:t>
            </a:r>
            <a:r>
              <a:rPr lang="en-NZ" dirty="0"/>
              <a:t>, Melissa Bather</a:t>
            </a:r>
            <a:r>
              <a:rPr lang="en-NZ" baseline="30000" dirty="0"/>
              <a:t>1</a:t>
            </a:r>
            <a:r>
              <a:rPr lang="en-NZ" dirty="0"/>
              <a:t>, Sarah McGrath</a:t>
            </a:r>
            <a:r>
              <a:rPr lang="en-NZ" baseline="30000" dirty="0"/>
              <a:t>2</a:t>
            </a:r>
            <a:r>
              <a:rPr lang="en-NZ" dirty="0"/>
              <a:t>, </a:t>
            </a:r>
            <a:br>
              <a:rPr lang="en-NZ" dirty="0"/>
            </a:br>
            <a:r>
              <a:rPr lang="en-NZ" dirty="0"/>
              <a:t>and Lily Martin</a:t>
            </a:r>
            <a:r>
              <a:rPr lang="en-NZ" baseline="30000" dirty="0"/>
              <a:t>3</a:t>
            </a:r>
            <a:br>
              <a:rPr lang="en-NZ" dirty="0"/>
            </a:br>
            <a:endParaRPr lang="en-NZ" dirty="0"/>
          </a:p>
          <a:p>
            <a:br>
              <a:rPr lang="en-NZ" dirty="0"/>
            </a:br>
            <a:r>
              <a:rPr lang="en-NZ" sz="2000" baseline="30000" dirty="0"/>
              <a:t>1</a:t>
            </a:r>
            <a:r>
              <a:rPr lang="en-NZ" sz="2000" dirty="0"/>
              <a:t>Department of Statistics, University of Auckland</a:t>
            </a:r>
            <a:br>
              <a:rPr lang="en-NZ" sz="2000" dirty="0"/>
            </a:br>
            <a:r>
              <a:rPr lang="en-NZ" sz="2000" baseline="30000" dirty="0"/>
              <a:t>2</a:t>
            </a:r>
            <a:r>
              <a:rPr lang="en-NZ" sz="2000" dirty="0"/>
              <a:t>School of Archaeology and Anthropology, ANU</a:t>
            </a:r>
            <a:br>
              <a:rPr lang="en-NZ" sz="2000" dirty="0"/>
            </a:br>
            <a:r>
              <a:rPr lang="en-NZ" sz="2000" baseline="30000" dirty="0"/>
              <a:t>3</a:t>
            </a:r>
            <a:r>
              <a:rPr lang="en-NZ" sz="2000" dirty="0"/>
              <a:t>Warnell School of Forestry and Natural Resources, University of Georgia</a:t>
            </a:r>
            <a:br>
              <a:rPr lang="en-NZ" baseline="30000" dirty="0"/>
            </a:br>
            <a:endParaRPr lang="en-NZ" dirty="0"/>
          </a:p>
        </p:txBody>
      </p:sp>
    </p:spTree>
    <p:extLst>
      <p:ext uri="{BB962C8B-B14F-4D97-AF65-F5344CB8AC3E}">
        <p14:creationId xmlns:p14="http://schemas.microsoft.com/office/powerpoint/2010/main" val="1419635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0AD81-F858-4BF4-A8CD-1A06B33312B0}"/>
              </a:ext>
            </a:extLst>
          </p:cNvPr>
          <p:cNvSpPr>
            <a:spLocks noGrp="1"/>
          </p:cNvSpPr>
          <p:nvPr>
            <p:ph type="title"/>
          </p:nvPr>
        </p:nvSpPr>
        <p:spPr/>
        <p:txBody>
          <a:bodyPr/>
          <a:lstStyle/>
          <a:p>
            <a:r>
              <a:rPr lang="en-US" dirty="0"/>
              <a:t>It’s all worth it in the end!</a:t>
            </a:r>
            <a:endParaRPr lang="en-NZ" dirty="0"/>
          </a:p>
        </p:txBody>
      </p:sp>
      <p:pic>
        <p:nvPicPr>
          <p:cNvPr id="5" name="Picture 4">
            <a:extLst>
              <a:ext uri="{FF2B5EF4-FFF2-40B4-BE49-F238E27FC236}">
                <a16:creationId xmlns:a16="http://schemas.microsoft.com/office/drawing/2014/main" id="{2C4E9601-CA9B-4F39-BBFE-12FA789302FD}"/>
              </a:ext>
            </a:extLst>
          </p:cNvPr>
          <p:cNvPicPr>
            <a:picLocks noChangeAspect="1"/>
          </p:cNvPicPr>
          <p:nvPr/>
        </p:nvPicPr>
        <p:blipFill>
          <a:blip r:embed="rId2"/>
          <a:stretch>
            <a:fillRect/>
          </a:stretch>
        </p:blipFill>
        <p:spPr>
          <a:xfrm>
            <a:off x="91752" y="1789100"/>
            <a:ext cx="12192000" cy="3942274"/>
          </a:xfrm>
          <a:prstGeom prst="rect">
            <a:avLst/>
          </a:prstGeom>
        </p:spPr>
      </p:pic>
      <p:sp>
        <p:nvSpPr>
          <p:cNvPr id="6" name="Rectangle 5">
            <a:extLst>
              <a:ext uri="{FF2B5EF4-FFF2-40B4-BE49-F238E27FC236}">
                <a16:creationId xmlns:a16="http://schemas.microsoft.com/office/drawing/2014/main" id="{B9BA3A20-7CC7-4160-94C3-F5249063DCDA}"/>
              </a:ext>
            </a:extLst>
          </p:cNvPr>
          <p:cNvSpPr/>
          <p:nvPr/>
        </p:nvSpPr>
        <p:spPr>
          <a:xfrm>
            <a:off x="91752" y="3069771"/>
            <a:ext cx="9965094" cy="513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CB1B2ABC-4B23-43BA-86D8-45B9EC3A45EC}"/>
              </a:ext>
            </a:extLst>
          </p:cNvPr>
          <p:cNvSpPr/>
          <p:nvPr/>
        </p:nvSpPr>
        <p:spPr>
          <a:xfrm>
            <a:off x="10181251" y="3498980"/>
            <a:ext cx="1918997" cy="373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a:extLst>
              <a:ext uri="{FF2B5EF4-FFF2-40B4-BE49-F238E27FC236}">
                <a16:creationId xmlns:a16="http://schemas.microsoft.com/office/drawing/2014/main" id="{2EF985E8-EFD3-4FAE-8D05-F4515687AF3E}"/>
              </a:ext>
            </a:extLst>
          </p:cNvPr>
          <p:cNvSpPr txBox="1"/>
          <p:nvPr/>
        </p:nvSpPr>
        <p:spPr>
          <a:xfrm>
            <a:off x="289249" y="6063185"/>
            <a:ext cx="12031176" cy="523220"/>
          </a:xfrm>
          <a:prstGeom prst="rect">
            <a:avLst/>
          </a:prstGeom>
          <a:noFill/>
        </p:spPr>
        <p:txBody>
          <a:bodyPr wrap="square" rtlCol="0">
            <a:spAutoFit/>
          </a:bodyPr>
          <a:lstStyle/>
          <a:p>
            <a:r>
              <a:rPr lang="en-US" sz="1400" dirty="0"/>
              <a:t>McGrath et al. (in press). Density and population size estimates of the endangered northern yellow-cheeked gibbon </a:t>
            </a:r>
            <a:r>
              <a:rPr lang="en-US" sz="1400" i="1" dirty="0" err="1"/>
              <a:t>Nomascus</a:t>
            </a:r>
            <a:r>
              <a:rPr lang="en-US" sz="1400" i="1" dirty="0"/>
              <a:t> </a:t>
            </a:r>
            <a:r>
              <a:rPr lang="en-US" sz="1400" i="1" dirty="0" err="1"/>
              <a:t>annamensis</a:t>
            </a:r>
            <a:r>
              <a:rPr lang="en-US" sz="1400" dirty="0"/>
              <a:t> in selectively logged </a:t>
            </a:r>
            <a:r>
              <a:rPr lang="en-US" sz="1400" dirty="0" err="1"/>
              <a:t>Veun</a:t>
            </a:r>
            <a:r>
              <a:rPr lang="en-US" sz="1400" dirty="0"/>
              <a:t> Sai-</a:t>
            </a:r>
            <a:r>
              <a:rPr lang="en-US" sz="1400" dirty="0" err="1"/>
              <a:t>Siem</a:t>
            </a:r>
            <a:r>
              <a:rPr lang="en-US" sz="1400" dirty="0"/>
              <a:t> Pang National Park in Cambodia using acoustic spatial capture-recapture methods. </a:t>
            </a:r>
            <a:r>
              <a:rPr lang="en-US" sz="1400" i="1" dirty="0" err="1"/>
              <a:t>PLoS</a:t>
            </a:r>
            <a:r>
              <a:rPr lang="en-US" sz="1400" i="1" dirty="0"/>
              <a:t> ONE</a:t>
            </a:r>
            <a:r>
              <a:rPr lang="en-US" sz="1400" dirty="0"/>
              <a:t>.</a:t>
            </a:r>
            <a:endParaRPr lang="en-NZ" sz="1400" dirty="0"/>
          </a:p>
        </p:txBody>
      </p:sp>
      <p:sp>
        <p:nvSpPr>
          <p:cNvPr id="9" name="TextBox 8">
            <a:extLst>
              <a:ext uri="{FF2B5EF4-FFF2-40B4-BE49-F238E27FC236}">
                <a16:creationId xmlns:a16="http://schemas.microsoft.com/office/drawing/2014/main" id="{9868CF5E-1EC1-40A5-9823-B745574C7461}"/>
              </a:ext>
            </a:extLst>
          </p:cNvPr>
          <p:cNvSpPr txBox="1"/>
          <p:nvPr/>
        </p:nvSpPr>
        <p:spPr>
          <a:xfrm rot="21182533">
            <a:off x="8841517" y="427025"/>
            <a:ext cx="3175881" cy="923330"/>
          </a:xfrm>
          <a:prstGeom prst="rect">
            <a:avLst/>
          </a:prstGeom>
          <a:noFill/>
        </p:spPr>
        <p:txBody>
          <a:bodyPr wrap="square" rtlCol="0">
            <a:spAutoFit/>
          </a:bodyPr>
          <a:lstStyle/>
          <a:p>
            <a:pPr algn="ctr"/>
            <a:r>
              <a:rPr lang="en-US" i="1" dirty="0"/>
              <a:t>There’s an estimated density surface map but I’m not allowed to show it to you</a:t>
            </a:r>
            <a:endParaRPr lang="en-NZ" i="1" dirty="0"/>
          </a:p>
        </p:txBody>
      </p:sp>
      <p:pic>
        <p:nvPicPr>
          <p:cNvPr id="4" name="Picture 3" descr="A picture containing person, human face, clothing, person&#10;&#10;Description automatically generated">
            <a:extLst>
              <a:ext uri="{FF2B5EF4-FFF2-40B4-BE49-F238E27FC236}">
                <a16:creationId xmlns:a16="http://schemas.microsoft.com/office/drawing/2014/main" id="{3ED63742-338A-4C00-8F28-D4F950F018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64197" y="15109"/>
            <a:ext cx="1342240" cy="1747162"/>
          </a:xfrm>
          <a:prstGeom prst="rect">
            <a:avLst/>
          </a:prstGeom>
        </p:spPr>
      </p:pic>
      <p:sp>
        <p:nvSpPr>
          <p:cNvPr id="10" name="TextBox 9">
            <a:extLst>
              <a:ext uri="{FF2B5EF4-FFF2-40B4-BE49-F238E27FC236}">
                <a16:creationId xmlns:a16="http://schemas.microsoft.com/office/drawing/2014/main" id="{AFAD160F-E3CB-4D31-AC60-2C98A270AFB6}"/>
              </a:ext>
            </a:extLst>
          </p:cNvPr>
          <p:cNvSpPr txBox="1"/>
          <p:nvPr/>
        </p:nvSpPr>
        <p:spPr>
          <a:xfrm rot="21182533">
            <a:off x="4675643" y="131253"/>
            <a:ext cx="3148900" cy="369332"/>
          </a:xfrm>
          <a:prstGeom prst="rect">
            <a:avLst/>
          </a:prstGeom>
          <a:noFill/>
        </p:spPr>
        <p:txBody>
          <a:bodyPr wrap="square" rtlCol="0">
            <a:spAutoFit/>
          </a:bodyPr>
          <a:lstStyle/>
          <a:p>
            <a:pPr algn="ctr"/>
            <a:r>
              <a:rPr lang="en-US" b="1" i="1" dirty="0">
                <a:solidFill>
                  <a:srgbClr val="FF0000"/>
                </a:solidFill>
              </a:rPr>
              <a:t>Analysis by Jing!</a:t>
            </a:r>
            <a:endParaRPr lang="en-NZ" b="1" i="1" dirty="0">
              <a:solidFill>
                <a:srgbClr val="FF0000"/>
              </a:solidFill>
            </a:endParaRPr>
          </a:p>
        </p:txBody>
      </p:sp>
      <p:pic>
        <p:nvPicPr>
          <p:cNvPr id="11" name="Picture 10">
            <a:extLst>
              <a:ext uri="{FF2B5EF4-FFF2-40B4-BE49-F238E27FC236}">
                <a16:creationId xmlns:a16="http://schemas.microsoft.com/office/drawing/2014/main" id="{3C3EEC29-5224-4D5E-8618-D8F7BA040CA9}"/>
              </a:ext>
            </a:extLst>
          </p:cNvPr>
          <p:cNvPicPr>
            <a:picLocks noChangeAspect="1"/>
          </p:cNvPicPr>
          <p:nvPr/>
        </p:nvPicPr>
        <p:blipFill>
          <a:blip r:embed="rId4"/>
          <a:stretch>
            <a:fillRect/>
          </a:stretch>
        </p:blipFill>
        <p:spPr>
          <a:xfrm>
            <a:off x="5176733" y="1774491"/>
            <a:ext cx="7015267" cy="4845445"/>
          </a:xfrm>
          <a:prstGeom prst="rect">
            <a:avLst/>
          </a:prstGeom>
        </p:spPr>
      </p:pic>
      <p:sp>
        <p:nvSpPr>
          <p:cNvPr id="12" name="TextBox 11">
            <a:extLst>
              <a:ext uri="{FF2B5EF4-FFF2-40B4-BE49-F238E27FC236}">
                <a16:creationId xmlns:a16="http://schemas.microsoft.com/office/drawing/2014/main" id="{2390CD20-E6AC-436B-B23C-B7FFEBFA4EA9}"/>
              </a:ext>
            </a:extLst>
          </p:cNvPr>
          <p:cNvSpPr txBox="1"/>
          <p:nvPr/>
        </p:nvSpPr>
        <p:spPr>
          <a:xfrm rot="21182533">
            <a:off x="9431316" y="1821554"/>
            <a:ext cx="3148900" cy="369332"/>
          </a:xfrm>
          <a:prstGeom prst="rect">
            <a:avLst/>
          </a:prstGeom>
          <a:noFill/>
        </p:spPr>
        <p:txBody>
          <a:bodyPr wrap="square" rtlCol="0">
            <a:spAutoFit/>
          </a:bodyPr>
          <a:lstStyle/>
          <a:p>
            <a:pPr algn="ctr"/>
            <a:r>
              <a:rPr lang="en-US" b="1" i="1" dirty="0">
                <a:solidFill>
                  <a:srgbClr val="FF0000"/>
                </a:solidFill>
              </a:rPr>
              <a:t>Simulated example</a:t>
            </a:r>
            <a:endParaRPr lang="en-NZ" b="1" i="1" dirty="0">
              <a:solidFill>
                <a:srgbClr val="FF0000"/>
              </a:solidFill>
            </a:endParaRPr>
          </a:p>
        </p:txBody>
      </p:sp>
    </p:spTree>
    <p:extLst>
      <p:ext uri="{BB962C8B-B14F-4D97-AF65-F5344CB8AC3E}">
        <p14:creationId xmlns:p14="http://schemas.microsoft.com/office/powerpoint/2010/main" val="352362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 calcmode="lin" valueType="num">
                                      <p:cBhvr additive="base">
                                        <p:cTn id="3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F8471-5DBC-4E3D-8F76-0D242346D9BF}"/>
              </a:ext>
            </a:extLst>
          </p:cNvPr>
          <p:cNvSpPr>
            <a:spLocks noGrp="1"/>
          </p:cNvSpPr>
          <p:nvPr>
            <p:ph type="title"/>
          </p:nvPr>
        </p:nvSpPr>
        <p:spPr>
          <a:xfrm>
            <a:off x="0" y="18255"/>
            <a:ext cx="10515600" cy="1325563"/>
          </a:xfrm>
        </p:spPr>
        <p:txBody>
          <a:bodyPr/>
          <a:lstStyle/>
          <a:p>
            <a:r>
              <a:rPr lang="en-US" dirty="0"/>
              <a:t>Lessons from the gibbons…</a:t>
            </a:r>
            <a:endParaRPr lang="en-NZ" dirty="0"/>
          </a:p>
        </p:txBody>
      </p:sp>
      <p:sp>
        <p:nvSpPr>
          <p:cNvPr id="3" name="Content Placeholder 2">
            <a:extLst>
              <a:ext uri="{FF2B5EF4-FFF2-40B4-BE49-F238E27FC236}">
                <a16:creationId xmlns:a16="http://schemas.microsoft.com/office/drawing/2014/main" id="{48672B18-3DE4-4C5A-BF74-118E63D2513F}"/>
              </a:ext>
            </a:extLst>
          </p:cNvPr>
          <p:cNvSpPr>
            <a:spLocks noGrp="1"/>
          </p:cNvSpPr>
          <p:nvPr>
            <p:ph idx="1"/>
          </p:nvPr>
        </p:nvSpPr>
        <p:spPr>
          <a:xfrm>
            <a:off x="838200" y="1577329"/>
            <a:ext cx="10515600" cy="4351338"/>
          </a:xfrm>
        </p:spPr>
        <p:txBody>
          <a:bodyPr>
            <a:normAutofit fontScale="92500" lnSpcReduction="20000"/>
          </a:bodyPr>
          <a:lstStyle/>
          <a:p>
            <a:pPr marL="514350" indent="-514350">
              <a:buFont typeface="+mj-lt"/>
              <a:buAutoNum type="arabicPeriod"/>
            </a:pPr>
            <a:r>
              <a:rPr lang="en-US" dirty="0"/>
              <a:t>The data in their raw, purest form are </a:t>
            </a:r>
            <a:r>
              <a:rPr lang="en-US" b="1" dirty="0">
                <a:solidFill>
                  <a:srgbClr val="FF0000"/>
                </a:solidFill>
              </a:rPr>
              <a:t>notes</a:t>
            </a:r>
            <a:r>
              <a:rPr lang="en-US" dirty="0"/>
              <a:t> taken in the field, </a:t>
            </a:r>
            <a:r>
              <a:rPr lang="en-US" b="1" dirty="0">
                <a:solidFill>
                  <a:srgbClr val="FF0000"/>
                </a:solidFill>
              </a:rPr>
              <a:t>satellite imagery</a:t>
            </a:r>
            <a:r>
              <a:rPr lang="en-US" dirty="0"/>
              <a:t>, canopy height measured </a:t>
            </a:r>
            <a:r>
              <a:rPr lang="en-US" b="1" dirty="0">
                <a:solidFill>
                  <a:srgbClr val="FF0000"/>
                </a:solidFill>
              </a:rPr>
              <a:t>on-the-ground</a:t>
            </a:r>
            <a:r>
              <a:rPr lang="en-US" dirty="0"/>
              <a:t> … </a:t>
            </a:r>
            <a:r>
              <a:rPr lang="en-US" b="1" dirty="0">
                <a:solidFill>
                  <a:srgbClr val="FF0000"/>
                </a:solidFill>
              </a:rPr>
              <a:t>NOT 1s and 0s!</a:t>
            </a:r>
          </a:p>
          <a:p>
            <a:pPr marL="514350" indent="-514350">
              <a:buFont typeface="+mj-lt"/>
              <a:buAutoNum type="arabicPeriod"/>
            </a:pPr>
            <a:r>
              <a:rPr lang="en-US" dirty="0"/>
              <a:t>A big effort to convert these notes to 0s and 1s, and to align spatial covariates—and often this is </a:t>
            </a:r>
            <a:r>
              <a:rPr lang="en-US" b="1" dirty="0">
                <a:solidFill>
                  <a:srgbClr val="FF0000"/>
                </a:solidFill>
              </a:rPr>
              <a:t>not reproducible</a:t>
            </a:r>
          </a:p>
          <a:p>
            <a:pPr marL="514350" indent="-514350">
              <a:buFont typeface="+mj-lt"/>
              <a:buAutoNum type="arabicPeriod"/>
            </a:pPr>
            <a:r>
              <a:rPr lang="en-US" sz="2800" dirty="0" err="1"/>
              <a:t>Synthesising</a:t>
            </a:r>
            <a:r>
              <a:rPr lang="en-US" sz="2800" dirty="0"/>
              <a:t> data from different sources can be challenging, time-consuming, and </a:t>
            </a:r>
            <a:r>
              <a:rPr lang="en-US" sz="2800" b="1" dirty="0">
                <a:solidFill>
                  <a:srgbClr val="FF0000"/>
                </a:solidFill>
              </a:rPr>
              <a:t>off-putting</a:t>
            </a:r>
            <a:r>
              <a:rPr lang="en-US" sz="2800" dirty="0"/>
              <a:t> for ecologists</a:t>
            </a:r>
          </a:p>
          <a:p>
            <a:pPr lvl="1"/>
            <a:r>
              <a:rPr lang="en-US" dirty="0"/>
              <a:t>People won’t use our fancy methods if they’re difficult to implement</a:t>
            </a:r>
          </a:p>
          <a:p>
            <a:pPr marL="514350" indent="-514350">
              <a:buFont typeface="+mj-lt"/>
              <a:buAutoNum type="arabicPeriod"/>
            </a:pPr>
            <a:r>
              <a:rPr lang="en-NZ" dirty="0"/>
              <a:t>We can get </a:t>
            </a:r>
            <a:r>
              <a:rPr lang="en-NZ" b="1" dirty="0">
                <a:solidFill>
                  <a:srgbClr val="FF0000"/>
                </a:solidFill>
              </a:rPr>
              <a:t>so much more</a:t>
            </a:r>
            <a:r>
              <a:rPr lang="en-NZ" dirty="0"/>
              <a:t> from our studies if we go the extra mile</a:t>
            </a:r>
          </a:p>
          <a:p>
            <a:pPr lvl="1"/>
            <a:r>
              <a:rPr lang="en-NZ" dirty="0"/>
              <a:t>Kidney et al (2016) estimated calling group density</a:t>
            </a:r>
          </a:p>
          <a:p>
            <a:pPr lvl="1"/>
            <a:r>
              <a:rPr lang="en-NZ" dirty="0"/>
              <a:t>Here we additionally estimated effects of environmental variables on density, and constructed estimated density surfaces</a:t>
            </a:r>
          </a:p>
          <a:p>
            <a:pPr marL="514350" indent="-514350">
              <a:buFont typeface="+mj-lt"/>
              <a:buAutoNum type="arabicPeriod"/>
            </a:pPr>
            <a:r>
              <a:rPr lang="en-US" dirty="0"/>
              <a:t>Detection data collected by </a:t>
            </a:r>
            <a:r>
              <a:rPr lang="en-US" b="1" dirty="0">
                <a:solidFill>
                  <a:srgbClr val="FF0000"/>
                </a:solidFill>
              </a:rPr>
              <a:t>people</a:t>
            </a:r>
            <a:r>
              <a:rPr lang="en-US" dirty="0"/>
              <a:t> rather than </a:t>
            </a:r>
            <a:r>
              <a:rPr lang="en-US" b="1" dirty="0">
                <a:solidFill>
                  <a:srgbClr val="FF0000"/>
                </a:solidFill>
              </a:rPr>
              <a:t>devices</a:t>
            </a:r>
            <a:r>
              <a:rPr lang="en-US" dirty="0"/>
              <a:t> impedes automated solutions</a:t>
            </a:r>
          </a:p>
          <a:p>
            <a:endParaRPr lang="en-NZ" dirty="0"/>
          </a:p>
        </p:txBody>
      </p:sp>
    </p:spTree>
    <p:extLst>
      <p:ext uri="{BB962C8B-B14F-4D97-AF65-F5344CB8AC3E}">
        <p14:creationId xmlns:p14="http://schemas.microsoft.com/office/powerpoint/2010/main" val="174840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C995-5DCE-4187-834E-E026CE4F63A3}"/>
              </a:ext>
            </a:extLst>
          </p:cNvPr>
          <p:cNvSpPr>
            <a:spLocks noGrp="1"/>
          </p:cNvSpPr>
          <p:nvPr>
            <p:ph type="title"/>
          </p:nvPr>
        </p:nvSpPr>
        <p:spPr>
          <a:xfrm>
            <a:off x="0" y="-134662"/>
            <a:ext cx="10515600" cy="1325563"/>
          </a:xfrm>
        </p:spPr>
        <p:txBody>
          <a:bodyPr/>
          <a:lstStyle/>
          <a:p>
            <a:r>
              <a:rPr lang="en-US" dirty="0"/>
              <a:t>Lily’s Owls</a:t>
            </a:r>
            <a:endParaRPr lang="en-NZ" dirty="0"/>
          </a:p>
        </p:txBody>
      </p:sp>
      <p:pic>
        <p:nvPicPr>
          <p:cNvPr id="5" name="Picture 4">
            <a:extLst>
              <a:ext uri="{FF2B5EF4-FFF2-40B4-BE49-F238E27FC236}">
                <a16:creationId xmlns:a16="http://schemas.microsoft.com/office/drawing/2014/main" id="{FE8CC30C-C8F5-42B7-9B21-7572B1A694DD}"/>
              </a:ext>
            </a:extLst>
          </p:cNvPr>
          <p:cNvPicPr>
            <a:picLocks noChangeAspect="1"/>
          </p:cNvPicPr>
          <p:nvPr/>
        </p:nvPicPr>
        <p:blipFill>
          <a:blip r:embed="rId2"/>
          <a:stretch>
            <a:fillRect/>
          </a:stretch>
        </p:blipFill>
        <p:spPr>
          <a:xfrm>
            <a:off x="2785041" y="127507"/>
            <a:ext cx="2009485" cy="2035668"/>
          </a:xfrm>
          <a:prstGeom prst="rect">
            <a:avLst/>
          </a:prstGeom>
        </p:spPr>
      </p:pic>
      <p:pic>
        <p:nvPicPr>
          <p:cNvPr id="11" name="Picture 10">
            <a:extLst>
              <a:ext uri="{FF2B5EF4-FFF2-40B4-BE49-F238E27FC236}">
                <a16:creationId xmlns:a16="http://schemas.microsoft.com/office/drawing/2014/main" id="{0354039C-2560-433D-AB21-B1E89B77DAC3}"/>
              </a:ext>
            </a:extLst>
          </p:cNvPr>
          <p:cNvPicPr>
            <a:picLocks noChangeAspect="1"/>
          </p:cNvPicPr>
          <p:nvPr/>
        </p:nvPicPr>
        <p:blipFill>
          <a:blip r:embed="rId3"/>
          <a:stretch>
            <a:fillRect/>
          </a:stretch>
        </p:blipFill>
        <p:spPr>
          <a:xfrm>
            <a:off x="5406943" y="1841211"/>
            <a:ext cx="6785058" cy="5016790"/>
          </a:xfrm>
          <a:prstGeom prst="rect">
            <a:avLst/>
          </a:prstGeom>
        </p:spPr>
      </p:pic>
      <p:pic>
        <p:nvPicPr>
          <p:cNvPr id="19" name="Graphic 18" descr="Radio microphone with solid fill">
            <a:extLst>
              <a:ext uri="{FF2B5EF4-FFF2-40B4-BE49-F238E27FC236}">
                <a16:creationId xmlns:a16="http://schemas.microsoft.com/office/drawing/2014/main" id="{5DD175E8-CE77-4FA7-BC1C-A88812BDBE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2327" y="70919"/>
            <a:ext cx="535571" cy="535571"/>
          </a:xfrm>
          <a:prstGeom prst="rect">
            <a:avLst/>
          </a:prstGeom>
        </p:spPr>
      </p:pic>
      <p:pic>
        <p:nvPicPr>
          <p:cNvPr id="20" name="Graphic 19" descr="Radio microphone with solid fill">
            <a:extLst>
              <a:ext uri="{FF2B5EF4-FFF2-40B4-BE49-F238E27FC236}">
                <a16:creationId xmlns:a16="http://schemas.microsoft.com/office/drawing/2014/main" id="{8EC291AC-AA97-48D9-848D-BC191DC62B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2326" y="1102462"/>
            <a:ext cx="535571" cy="535571"/>
          </a:xfrm>
          <a:prstGeom prst="rect">
            <a:avLst/>
          </a:prstGeom>
        </p:spPr>
      </p:pic>
      <p:pic>
        <p:nvPicPr>
          <p:cNvPr id="21" name="Graphic 20" descr="Radio microphone with solid fill">
            <a:extLst>
              <a:ext uri="{FF2B5EF4-FFF2-40B4-BE49-F238E27FC236}">
                <a16:creationId xmlns:a16="http://schemas.microsoft.com/office/drawing/2014/main" id="{B59669DA-D97D-41AD-BFDB-5907375680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31686" y="81001"/>
            <a:ext cx="535571" cy="535571"/>
          </a:xfrm>
          <a:prstGeom prst="rect">
            <a:avLst/>
          </a:prstGeom>
        </p:spPr>
      </p:pic>
      <p:pic>
        <p:nvPicPr>
          <p:cNvPr id="22" name="Graphic 21" descr="Radio microphone with solid fill">
            <a:extLst>
              <a:ext uri="{FF2B5EF4-FFF2-40B4-BE49-F238E27FC236}">
                <a16:creationId xmlns:a16="http://schemas.microsoft.com/office/drawing/2014/main" id="{6B0B4B4E-0DA2-4945-B090-1E08F89B4A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31685" y="1102461"/>
            <a:ext cx="535571" cy="535571"/>
          </a:xfrm>
          <a:prstGeom prst="rect">
            <a:avLst/>
          </a:prstGeom>
        </p:spPr>
      </p:pic>
      <p:cxnSp>
        <p:nvCxnSpPr>
          <p:cNvPr id="24" name="Straight Arrow Connector 23">
            <a:extLst>
              <a:ext uri="{FF2B5EF4-FFF2-40B4-BE49-F238E27FC236}">
                <a16:creationId xmlns:a16="http://schemas.microsoft.com/office/drawing/2014/main" id="{940B0640-F8BD-4EE3-949B-025BF24889E8}"/>
              </a:ext>
            </a:extLst>
          </p:cNvPr>
          <p:cNvCxnSpPr/>
          <p:nvPr/>
        </p:nvCxnSpPr>
        <p:spPr>
          <a:xfrm>
            <a:off x="9311951" y="338704"/>
            <a:ext cx="0" cy="1135533"/>
          </a:xfrm>
          <a:prstGeom prst="straightConnector1">
            <a:avLst/>
          </a:prstGeom>
          <a:ln w="34925">
            <a:headEnd type="triangle"/>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DF871CF1-5D50-413C-9A8F-982B1675D0AF}"/>
              </a:ext>
            </a:extLst>
          </p:cNvPr>
          <p:cNvSpPr txBox="1"/>
          <p:nvPr/>
        </p:nvSpPr>
        <p:spPr>
          <a:xfrm>
            <a:off x="9406959" y="690160"/>
            <a:ext cx="1278882" cy="369332"/>
          </a:xfrm>
          <a:prstGeom prst="rect">
            <a:avLst/>
          </a:prstGeom>
          <a:noFill/>
        </p:spPr>
        <p:txBody>
          <a:bodyPr wrap="square" rtlCol="0">
            <a:spAutoFit/>
          </a:bodyPr>
          <a:lstStyle/>
          <a:p>
            <a:r>
              <a:rPr lang="en-US" dirty="0"/>
              <a:t>100 m</a:t>
            </a:r>
            <a:endParaRPr lang="en-NZ" dirty="0"/>
          </a:p>
        </p:txBody>
      </p:sp>
      <p:pic>
        <p:nvPicPr>
          <p:cNvPr id="27" name="Picture 26">
            <a:extLst>
              <a:ext uri="{FF2B5EF4-FFF2-40B4-BE49-F238E27FC236}">
                <a16:creationId xmlns:a16="http://schemas.microsoft.com/office/drawing/2014/main" id="{3BD94050-BCDD-4326-AF04-02BB3B15614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694"/>
          <a:stretch/>
        </p:blipFill>
        <p:spPr>
          <a:xfrm>
            <a:off x="96888" y="873299"/>
            <a:ext cx="2529115" cy="1897893"/>
          </a:xfrm>
          <a:prstGeom prst="rect">
            <a:avLst/>
          </a:prstGeom>
        </p:spPr>
      </p:pic>
      <p:sp>
        <p:nvSpPr>
          <p:cNvPr id="28" name="TextBox 27">
            <a:extLst>
              <a:ext uri="{FF2B5EF4-FFF2-40B4-BE49-F238E27FC236}">
                <a16:creationId xmlns:a16="http://schemas.microsoft.com/office/drawing/2014/main" id="{CDD8DF2D-0F31-4A48-A7BA-53828CAC213A}"/>
              </a:ext>
            </a:extLst>
          </p:cNvPr>
          <p:cNvSpPr txBox="1"/>
          <p:nvPr/>
        </p:nvSpPr>
        <p:spPr>
          <a:xfrm>
            <a:off x="96887" y="2911151"/>
            <a:ext cx="5310055" cy="3277820"/>
          </a:xfrm>
          <a:prstGeom prst="rect">
            <a:avLst/>
          </a:prstGeom>
          <a:noFill/>
        </p:spPr>
        <p:txBody>
          <a:bodyPr wrap="square" rtlCol="0">
            <a:spAutoFit/>
          </a:bodyPr>
          <a:lstStyle/>
          <a:p>
            <a:pPr marL="285750" indent="-285750">
              <a:buFont typeface="Arial" panose="020B0604020202020204" pitchFamily="34" charset="0"/>
              <a:buChar char="•"/>
            </a:pPr>
            <a:r>
              <a:rPr lang="en-US" sz="2300" dirty="0"/>
              <a:t>Multiple arrays of </a:t>
            </a:r>
            <a:r>
              <a:rPr lang="en-US" sz="2300" b="1" dirty="0">
                <a:solidFill>
                  <a:srgbClr val="FF0000"/>
                </a:solidFill>
              </a:rPr>
              <a:t>ARUs</a:t>
            </a:r>
            <a:r>
              <a:rPr lang="en-US" sz="2300" dirty="0"/>
              <a:t> deployed in Chattahoochee River National Recreational Area, Georgia, USA, to monitor Great Horned Owls</a:t>
            </a:r>
          </a:p>
          <a:p>
            <a:pPr marL="285750" indent="-285750">
              <a:buFont typeface="Arial" panose="020B0604020202020204" pitchFamily="34" charset="0"/>
              <a:buChar char="•"/>
            </a:pPr>
            <a:r>
              <a:rPr lang="en-US" sz="2300" dirty="0"/>
              <a:t>In total, </a:t>
            </a:r>
            <a:r>
              <a:rPr lang="en-US" sz="2300"/>
              <a:t>an overwhelming </a:t>
            </a:r>
            <a:r>
              <a:rPr lang="en-US" sz="2300" b="1" dirty="0">
                <a:solidFill>
                  <a:srgbClr val="FF0000"/>
                </a:solidFill>
              </a:rPr>
              <a:t>tens of thousands </a:t>
            </a:r>
            <a:r>
              <a:rPr lang="en-US" sz="2300" dirty="0"/>
              <a:t>of hours of recordings!</a:t>
            </a:r>
          </a:p>
          <a:p>
            <a:pPr marL="285750" indent="-285750">
              <a:buFont typeface="Arial" panose="020B0604020202020204" pitchFamily="34" charset="0"/>
              <a:buChar char="•"/>
            </a:pPr>
            <a:r>
              <a:rPr lang="en-US" sz="2300" dirty="0"/>
              <a:t>Nine hours per night per recorder, every second day, for two months in 2020 and for four months in 2021, at 17 sites</a:t>
            </a:r>
            <a:endParaRPr lang="en-NZ" sz="2300" dirty="0"/>
          </a:p>
        </p:txBody>
      </p:sp>
      <p:sp>
        <p:nvSpPr>
          <p:cNvPr id="4" name="Content Placeholder 3">
            <a:extLst>
              <a:ext uri="{FF2B5EF4-FFF2-40B4-BE49-F238E27FC236}">
                <a16:creationId xmlns:a16="http://schemas.microsoft.com/office/drawing/2014/main" id="{131BD64C-0DCD-4E4F-B2BC-2E71C7B6053C}"/>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100129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 calcmode="lin" valueType="num">
                                      <p:cBhvr additive="base">
                                        <p:cTn id="23"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5A1B2B-B7B7-40EC-91E2-E3F733B5ECB3}"/>
              </a:ext>
            </a:extLst>
          </p:cNvPr>
          <p:cNvPicPr>
            <a:picLocks noChangeAspect="1"/>
          </p:cNvPicPr>
          <p:nvPr/>
        </p:nvPicPr>
        <p:blipFill>
          <a:blip r:embed="rId2"/>
          <a:stretch>
            <a:fillRect/>
          </a:stretch>
        </p:blipFill>
        <p:spPr>
          <a:xfrm>
            <a:off x="135970" y="100612"/>
            <a:ext cx="2009485" cy="2035668"/>
          </a:xfrm>
          <a:prstGeom prst="rect">
            <a:avLst/>
          </a:prstGeom>
        </p:spPr>
      </p:pic>
      <p:sp>
        <p:nvSpPr>
          <p:cNvPr id="15" name="Speech Bubble: Rectangle 14">
            <a:extLst>
              <a:ext uri="{FF2B5EF4-FFF2-40B4-BE49-F238E27FC236}">
                <a16:creationId xmlns:a16="http://schemas.microsoft.com/office/drawing/2014/main" id="{A08F09EF-4398-4921-A9F5-735933BF7281}"/>
              </a:ext>
            </a:extLst>
          </p:cNvPr>
          <p:cNvSpPr/>
          <p:nvPr/>
        </p:nvSpPr>
        <p:spPr>
          <a:xfrm>
            <a:off x="2272553" y="100612"/>
            <a:ext cx="6602506" cy="1210236"/>
          </a:xfrm>
          <a:prstGeom prst="wedgeRectCallout">
            <a:avLst>
              <a:gd name="adj1" fmla="val -39248"/>
              <a:gd name="adj2" fmla="val 845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extBox 15">
            <a:extLst>
              <a:ext uri="{FF2B5EF4-FFF2-40B4-BE49-F238E27FC236}">
                <a16:creationId xmlns:a16="http://schemas.microsoft.com/office/drawing/2014/main" id="{824B917A-4380-4B71-B850-87D017D38688}"/>
              </a:ext>
            </a:extLst>
          </p:cNvPr>
          <p:cNvSpPr txBox="1"/>
          <p:nvPr/>
        </p:nvSpPr>
        <p:spPr>
          <a:xfrm>
            <a:off x="2541493" y="244065"/>
            <a:ext cx="6333565" cy="1015663"/>
          </a:xfrm>
          <a:prstGeom prst="rect">
            <a:avLst/>
          </a:prstGeom>
          <a:noFill/>
        </p:spPr>
        <p:txBody>
          <a:bodyPr wrap="square" rtlCol="0">
            <a:spAutoFit/>
          </a:bodyPr>
          <a:lstStyle/>
          <a:p>
            <a:r>
              <a:rPr lang="en-US" sz="2000" dirty="0"/>
              <a:t>Hello! I read your paper and I want to use your method but I’m a bit stumped. I have recordings in .wav files. Could you give me a hand? </a:t>
            </a:r>
            <a:endParaRPr lang="en-NZ" sz="2000" dirty="0"/>
          </a:p>
        </p:txBody>
      </p:sp>
      <p:pic>
        <p:nvPicPr>
          <p:cNvPr id="17" name="Picture 16" descr="A picture containing person, indoor&#10;&#10;Description automatically generated">
            <a:extLst>
              <a:ext uri="{FF2B5EF4-FFF2-40B4-BE49-F238E27FC236}">
                <a16:creationId xmlns:a16="http://schemas.microsoft.com/office/drawing/2014/main" id="{F295A812-E699-46BD-873F-C830F0FBE6E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5400000">
            <a:off x="9762401" y="124210"/>
            <a:ext cx="2316204" cy="2271054"/>
          </a:xfrm>
          <a:prstGeom prst="rect">
            <a:avLst/>
          </a:prstGeom>
        </p:spPr>
      </p:pic>
      <p:sp>
        <p:nvSpPr>
          <p:cNvPr id="18" name="Speech Bubble: Rectangle 17">
            <a:extLst>
              <a:ext uri="{FF2B5EF4-FFF2-40B4-BE49-F238E27FC236}">
                <a16:creationId xmlns:a16="http://schemas.microsoft.com/office/drawing/2014/main" id="{DE03D276-624E-48A6-9143-19AD109BB0FE}"/>
              </a:ext>
            </a:extLst>
          </p:cNvPr>
          <p:cNvSpPr/>
          <p:nvPr/>
        </p:nvSpPr>
        <p:spPr>
          <a:xfrm flipH="1">
            <a:off x="3055372" y="1795080"/>
            <a:ext cx="6602506" cy="1210236"/>
          </a:xfrm>
          <a:prstGeom prst="wedgeRectCallout">
            <a:avLst>
              <a:gd name="adj1" fmla="val -39248"/>
              <a:gd name="adj2" fmla="val 845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1B462257-2B0C-4F47-A7D0-3DF5211E6432}"/>
              </a:ext>
            </a:extLst>
          </p:cNvPr>
          <p:cNvSpPr txBox="1"/>
          <p:nvPr/>
        </p:nvSpPr>
        <p:spPr>
          <a:xfrm>
            <a:off x="3189842" y="1924368"/>
            <a:ext cx="6333565" cy="1015663"/>
          </a:xfrm>
          <a:prstGeom prst="rect">
            <a:avLst/>
          </a:prstGeom>
          <a:noFill/>
        </p:spPr>
        <p:txBody>
          <a:bodyPr wrap="square" rtlCol="0">
            <a:spAutoFit/>
          </a:bodyPr>
          <a:lstStyle/>
          <a:p>
            <a:r>
              <a:rPr lang="en-US" sz="2000" dirty="0"/>
              <a:t>Sure! You need to convert the data from a .wav file into 0s and 1s because that’s how capture-recapture software usually works</a:t>
            </a:r>
            <a:endParaRPr lang="en-NZ" sz="2000" dirty="0"/>
          </a:p>
        </p:txBody>
      </p:sp>
      <p:sp>
        <p:nvSpPr>
          <p:cNvPr id="21" name="Speech Bubble: Rectangle 20">
            <a:extLst>
              <a:ext uri="{FF2B5EF4-FFF2-40B4-BE49-F238E27FC236}">
                <a16:creationId xmlns:a16="http://schemas.microsoft.com/office/drawing/2014/main" id="{3F034692-DD5B-4CB3-9C8C-46ADD2C66C04}"/>
              </a:ext>
            </a:extLst>
          </p:cNvPr>
          <p:cNvSpPr/>
          <p:nvPr/>
        </p:nvSpPr>
        <p:spPr>
          <a:xfrm>
            <a:off x="2145455" y="3429000"/>
            <a:ext cx="6602506" cy="1210236"/>
          </a:xfrm>
          <a:prstGeom prst="wedgeRectCallout">
            <a:avLst>
              <a:gd name="adj1" fmla="val -39248"/>
              <a:gd name="adj2" fmla="val 845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22">
            <a:extLst>
              <a:ext uri="{FF2B5EF4-FFF2-40B4-BE49-F238E27FC236}">
                <a16:creationId xmlns:a16="http://schemas.microsoft.com/office/drawing/2014/main" id="{DC810609-01DD-463D-A326-B21D625FC35E}"/>
              </a:ext>
            </a:extLst>
          </p:cNvPr>
          <p:cNvSpPr txBox="1"/>
          <p:nvPr/>
        </p:nvSpPr>
        <p:spPr>
          <a:xfrm>
            <a:off x="2435777" y="3834463"/>
            <a:ext cx="6333565" cy="400110"/>
          </a:xfrm>
          <a:prstGeom prst="rect">
            <a:avLst/>
          </a:prstGeom>
          <a:noFill/>
        </p:spPr>
        <p:txBody>
          <a:bodyPr wrap="square" rtlCol="0">
            <a:spAutoFit/>
          </a:bodyPr>
          <a:lstStyle/>
          <a:p>
            <a:r>
              <a:rPr lang="en-US" sz="2000" dirty="0"/>
              <a:t>Great! How do I do that?</a:t>
            </a:r>
            <a:endParaRPr lang="en-NZ" sz="2000" dirty="0"/>
          </a:p>
        </p:txBody>
      </p:sp>
      <p:sp>
        <p:nvSpPr>
          <p:cNvPr id="25" name="Speech Bubble: Rectangle 24">
            <a:extLst>
              <a:ext uri="{FF2B5EF4-FFF2-40B4-BE49-F238E27FC236}">
                <a16:creationId xmlns:a16="http://schemas.microsoft.com/office/drawing/2014/main" id="{9468E277-1CE8-448F-90EE-4FA333BE1912}"/>
              </a:ext>
            </a:extLst>
          </p:cNvPr>
          <p:cNvSpPr/>
          <p:nvPr/>
        </p:nvSpPr>
        <p:spPr>
          <a:xfrm flipH="1">
            <a:off x="3055372" y="5142620"/>
            <a:ext cx="6602506" cy="1210236"/>
          </a:xfrm>
          <a:prstGeom prst="wedgeRectCallout">
            <a:avLst>
              <a:gd name="adj1" fmla="val -39248"/>
              <a:gd name="adj2" fmla="val 845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Box 25">
            <a:extLst>
              <a:ext uri="{FF2B5EF4-FFF2-40B4-BE49-F238E27FC236}">
                <a16:creationId xmlns:a16="http://schemas.microsoft.com/office/drawing/2014/main" id="{975F16AA-FED7-42C0-B484-0C49E5454A54}"/>
              </a:ext>
            </a:extLst>
          </p:cNvPr>
          <p:cNvSpPr txBox="1"/>
          <p:nvPr/>
        </p:nvSpPr>
        <p:spPr>
          <a:xfrm>
            <a:off x="6940544" y="5486128"/>
            <a:ext cx="1828798" cy="523220"/>
          </a:xfrm>
          <a:prstGeom prst="rect">
            <a:avLst/>
          </a:prstGeom>
          <a:noFill/>
        </p:spPr>
        <p:txBody>
          <a:bodyPr wrap="square" rtlCol="0">
            <a:spAutoFit/>
          </a:bodyPr>
          <a:lstStyle/>
          <a:p>
            <a:r>
              <a:rPr lang="en-US" sz="2800" dirty="0"/>
              <a:t>idk lol</a:t>
            </a:r>
            <a:endParaRPr lang="en-NZ" sz="2800" dirty="0"/>
          </a:p>
        </p:txBody>
      </p:sp>
    </p:spTree>
    <p:extLst>
      <p:ext uri="{BB962C8B-B14F-4D97-AF65-F5344CB8AC3E}">
        <p14:creationId xmlns:p14="http://schemas.microsoft.com/office/powerpoint/2010/main" val="271336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19" grpId="0"/>
      <p:bldP spid="21" grpId="0" animBg="1"/>
      <p:bldP spid="23" grpId="0"/>
      <p:bldP spid="25"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FCFC-CFE8-4A6B-ACB9-4BA871A530C0}"/>
              </a:ext>
            </a:extLst>
          </p:cNvPr>
          <p:cNvSpPr>
            <a:spLocks noGrp="1"/>
          </p:cNvSpPr>
          <p:nvPr>
            <p:ph type="title"/>
          </p:nvPr>
        </p:nvSpPr>
        <p:spPr>
          <a:xfrm>
            <a:off x="132522" y="0"/>
            <a:ext cx="10515600" cy="1325563"/>
          </a:xfrm>
        </p:spPr>
        <p:txBody>
          <a:bodyPr/>
          <a:lstStyle/>
          <a:p>
            <a:r>
              <a:rPr lang="en-US" dirty="0"/>
              <a:t>Some months later…</a:t>
            </a:r>
            <a:endParaRPr lang="en-NZ" dirty="0"/>
          </a:p>
        </p:txBody>
      </p:sp>
      <p:sp>
        <p:nvSpPr>
          <p:cNvPr id="4" name="TextBox 3">
            <a:extLst>
              <a:ext uri="{FF2B5EF4-FFF2-40B4-BE49-F238E27FC236}">
                <a16:creationId xmlns:a16="http://schemas.microsoft.com/office/drawing/2014/main" id="{D0F748EC-9057-4C71-A10F-4FCC7835515D}"/>
              </a:ext>
            </a:extLst>
          </p:cNvPr>
          <p:cNvSpPr txBox="1"/>
          <p:nvPr/>
        </p:nvSpPr>
        <p:spPr>
          <a:xfrm>
            <a:off x="522514" y="1476455"/>
            <a:ext cx="3905795" cy="523220"/>
          </a:xfrm>
          <a:prstGeom prst="rect">
            <a:avLst/>
          </a:prstGeom>
          <a:noFill/>
        </p:spPr>
        <p:txBody>
          <a:bodyPr wrap="square" rtlCol="0">
            <a:spAutoFit/>
          </a:bodyPr>
          <a:lstStyle/>
          <a:p>
            <a:pPr algn="ctr"/>
            <a:r>
              <a:rPr lang="en-US" sz="2800" dirty="0"/>
              <a:t>ARUs produce .wav files</a:t>
            </a:r>
            <a:endParaRPr lang="en-NZ" sz="2800" dirty="0"/>
          </a:p>
        </p:txBody>
      </p:sp>
      <p:pic>
        <p:nvPicPr>
          <p:cNvPr id="6" name="Graphic 5" descr="Arrow Right with solid fill">
            <a:extLst>
              <a:ext uri="{FF2B5EF4-FFF2-40B4-BE49-F238E27FC236}">
                <a16:creationId xmlns:a16="http://schemas.microsoft.com/office/drawing/2014/main" id="{5C6A3FAA-D01F-41C2-AD1F-47125BA5B6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801091" y="2150567"/>
            <a:ext cx="914400" cy="914400"/>
          </a:xfrm>
          <a:prstGeom prst="rect">
            <a:avLst/>
          </a:prstGeom>
        </p:spPr>
      </p:pic>
      <p:sp>
        <p:nvSpPr>
          <p:cNvPr id="7" name="TextBox 6">
            <a:extLst>
              <a:ext uri="{FF2B5EF4-FFF2-40B4-BE49-F238E27FC236}">
                <a16:creationId xmlns:a16="http://schemas.microsoft.com/office/drawing/2014/main" id="{2E069774-E520-457C-82DD-5E387FE85911}"/>
              </a:ext>
            </a:extLst>
          </p:cNvPr>
          <p:cNvSpPr txBox="1"/>
          <p:nvPr/>
        </p:nvSpPr>
        <p:spPr>
          <a:xfrm>
            <a:off x="377238" y="3215859"/>
            <a:ext cx="3905795" cy="954107"/>
          </a:xfrm>
          <a:prstGeom prst="rect">
            <a:avLst/>
          </a:prstGeom>
          <a:noFill/>
        </p:spPr>
        <p:txBody>
          <a:bodyPr wrap="square" rtlCol="0">
            <a:spAutoFit/>
          </a:bodyPr>
          <a:lstStyle/>
          <a:p>
            <a:pPr algn="ctr"/>
            <a:r>
              <a:rPr lang="en-NZ" sz="2800" dirty="0"/>
              <a:t>Kaleidoscope Pro 5 identifies owl calls</a:t>
            </a:r>
          </a:p>
        </p:txBody>
      </p:sp>
      <p:sp>
        <p:nvSpPr>
          <p:cNvPr id="8" name="TextBox 7">
            <a:extLst>
              <a:ext uri="{FF2B5EF4-FFF2-40B4-BE49-F238E27FC236}">
                <a16:creationId xmlns:a16="http://schemas.microsoft.com/office/drawing/2014/main" id="{7026C397-8F33-4707-A766-14477F36057B}"/>
              </a:ext>
            </a:extLst>
          </p:cNvPr>
          <p:cNvSpPr txBox="1"/>
          <p:nvPr/>
        </p:nvSpPr>
        <p:spPr>
          <a:xfrm>
            <a:off x="377238" y="5089626"/>
            <a:ext cx="3905795" cy="954107"/>
          </a:xfrm>
          <a:prstGeom prst="rect">
            <a:avLst/>
          </a:prstGeom>
          <a:noFill/>
        </p:spPr>
        <p:txBody>
          <a:bodyPr wrap="square" rtlCol="0">
            <a:spAutoFit/>
          </a:bodyPr>
          <a:lstStyle/>
          <a:p>
            <a:pPr algn="ctr"/>
            <a:r>
              <a:rPr lang="en-NZ" sz="2800" dirty="0"/>
              <a:t>Manual checking of every single detection</a:t>
            </a:r>
          </a:p>
        </p:txBody>
      </p:sp>
      <p:pic>
        <p:nvPicPr>
          <p:cNvPr id="9" name="Graphic 8" descr="Arrow Right with solid fill">
            <a:extLst>
              <a:ext uri="{FF2B5EF4-FFF2-40B4-BE49-F238E27FC236}">
                <a16:creationId xmlns:a16="http://schemas.microsoft.com/office/drawing/2014/main" id="{652C8CBD-8F95-4836-8A84-2D5E3B3A2E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801091" y="4177622"/>
            <a:ext cx="914400" cy="914400"/>
          </a:xfrm>
          <a:prstGeom prst="rect">
            <a:avLst/>
          </a:prstGeom>
        </p:spPr>
      </p:pic>
      <p:pic>
        <p:nvPicPr>
          <p:cNvPr id="10" name="Graphic 9" descr="Arrow Right with solid fill">
            <a:extLst>
              <a:ext uri="{FF2B5EF4-FFF2-40B4-BE49-F238E27FC236}">
                <a16:creationId xmlns:a16="http://schemas.microsoft.com/office/drawing/2014/main" id="{0FFFE825-BF36-4919-B5FF-F0452291C5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3033" y="5155459"/>
            <a:ext cx="914400" cy="914400"/>
          </a:xfrm>
          <a:prstGeom prst="rect">
            <a:avLst/>
          </a:prstGeom>
        </p:spPr>
      </p:pic>
      <p:sp>
        <p:nvSpPr>
          <p:cNvPr id="11" name="TextBox 10">
            <a:extLst>
              <a:ext uri="{FF2B5EF4-FFF2-40B4-BE49-F238E27FC236}">
                <a16:creationId xmlns:a16="http://schemas.microsoft.com/office/drawing/2014/main" id="{875DB518-46B3-48A5-8F26-67865E0AF86D}"/>
              </a:ext>
            </a:extLst>
          </p:cNvPr>
          <p:cNvSpPr txBox="1"/>
          <p:nvPr/>
        </p:nvSpPr>
        <p:spPr>
          <a:xfrm>
            <a:off x="5197433" y="5089625"/>
            <a:ext cx="3905795" cy="954107"/>
          </a:xfrm>
          <a:prstGeom prst="rect">
            <a:avLst/>
          </a:prstGeom>
          <a:noFill/>
        </p:spPr>
        <p:txBody>
          <a:bodyPr wrap="square" rtlCol="0">
            <a:spAutoFit/>
          </a:bodyPr>
          <a:lstStyle/>
          <a:p>
            <a:pPr algn="ctr"/>
            <a:r>
              <a:rPr lang="en-NZ" sz="2800" dirty="0"/>
              <a:t>Match detections to calls using times of arrival</a:t>
            </a:r>
          </a:p>
        </p:txBody>
      </p:sp>
      <p:sp>
        <p:nvSpPr>
          <p:cNvPr id="12" name="TextBox 11">
            <a:extLst>
              <a:ext uri="{FF2B5EF4-FFF2-40B4-BE49-F238E27FC236}">
                <a16:creationId xmlns:a16="http://schemas.microsoft.com/office/drawing/2014/main" id="{24A59636-A7CE-4E3F-8C17-DA3C1262515D}"/>
              </a:ext>
            </a:extLst>
          </p:cNvPr>
          <p:cNvSpPr txBox="1"/>
          <p:nvPr/>
        </p:nvSpPr>
        <p:spPr>
          <a:xfrm>
            <a:off x="5197431" y="2708903"/>
            <a:ext cx="3905795" cy="1384995"/>
          </a:xfrm>
          <a:prstGeom prst="rect">
            <a:avLst/>
          </a:prstGeom>
          <a:noFill/>
        </p:spPr>
        <p:txBody>
          <a:bodyPr wrap="square" rtlCol="0">
            <a:spAutoFit/>
          </a:bodyPr>
          <a:lstStyle/>
          <a:p>
            <a:pPr algn="ctr"/>
            <a:r>
              <a:rPr lang="en-NZ" sz="2800" dirty="0"/>
              <a:t>Determine sex of caller using number of hoots, frequency range, etc</a:t>
            </a:r>
          </a:p>
        </p:txBody>
      </p:sp>
      <p:pic>
        <p:nvPicPr>
          <p:cNvPr id="13" name="Graphic 12" descr="Arrow Right with solid fill">
            <a:extLst>
              <a:ext uri="{FF2B5EF4-FFF2-40B4-BE49-F238E27FC236}">
                <a16:creationId xmlns:a16="http://schemas.microsoft.com/office/drawing/2014/main" id="{9AB47766-3B22-4855-B77F-76E21AA71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6693129" y="4149098"/>
            <a:ext cx="914400" cy="914400"/>
          </a:xfrm>
          <a:prstGeom prst="rect">
            <a:avLst/>
          </a:prstGeom>
        </p:spPr>
      </p:pic>
      <p:pic>
        <p:nvPicPr>
          <p:cNvPr id="14" name="Graphic 13" descr="Arrow Right with solid fill">
            <a:extLst>
              <a:ext uri="{FF2B5EF4-FFF2-40B4-BE49-F238E27FC236}">
                <a16:creationId xmlns:a16="http://schemas.microsoft.com/office/drawing/2014/main" id="{DBEC34BE-C3C1-461F-94BD-DB800C1BD6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6693129" y="1801696"/>
            <a:ext cx="914400" cy="914400"/>
          </a:xfrm>
          <a:prstGeom prst="rect">
            <a:avLst/>
          </a:prstGeom>
        </p:spPr>
      </p:pic>
      <p:sp>
        <p:nvSpPr>
          <p:cNvPr id="15" name="TextBox 14">
            <a:extLst>
              <a:ext uri="{FF2B5EF4-FFF2-40B4-BE49-F238E27FC236}">
                <a16:creationId xmlns:a16="http://schemas.microsoft.com/office/drawing/2014/main" id="{8E3561A8-5213-4B5B-BC5E-551238CC90C0}"/>
              </a:ext>
            </a:extLst>
          </p:cNvPr>
          <p:cNvSpPr txBox="1"/>
          <p:nvPr/>
        </p:nvSpPr>
        <p:spPr>
          <a:xfrm>
            <a:off x="4890454" y="22216"/>
            <a:ext cx="4519748" cy="1815882"/>
          </a:xfrm>
          <a:prstGeom prst="rect">
            <a:avLst/>
          </a:prstGeom>
          <a:noFill/>
        </p:spPr>
        <p:txBody>
          <a:bodyPr wrap="square" rtlCol="0">
            <a:spAutoFit/>
          </a:bodyPr>
          <a:lstStyle/>
          <a:p>
            <a:pPr algn="ctr"/>
            <a:r>
              <a:rPr lang="en-US" sz="2800" dirty="0"/>
              <a:t>R</a:t>
            </a:r>
            <a:r>
              <a:rPr lang="en-NZ" sz="2800" dirty="0" err="1"/>
              <a:t>aven</a:t>
            </a:r>
            <a:r>
              <a:rPr lang="en-NZ" sz="2800" dirty="0"/>
              <a:t> Pro 1.6 measures similarities between detected calls using spectrogram cross-correlation</a:t>
            </a:r>
          </a:p>
        </p:txBody>
      </p:sp>
      <p:pic>
        <p:nvPicPr>
          <p:cNvPr id="16" name="Graphic 15" descr="Arrow Right with solid fill">
            <a:extLst>
              <a:ext uri="{FF2B5EF4-FFF2-40B4-BE49-F238E27FC236}">
                <a16:creationId xmlns:a16="http://schemas.microsoft.com/office/drawing/2014/main" id="{01E1BCCB-B8AF-4928-A338-2BE47E460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257458">
            <a:off x="9370269" y="901248"/>
            <a:ext cx="914400" cy="914400"/>
          </a:xfrm>
          <a:prstGeom prst="rect">
            <a:avLst/>
          </a:prstGeom>
        </p:spPr>
      </p:pic>
      <p:sp>
        <p:nvSpPr>
          <p:cNvPr id="17" name="TextBox 16">
            <a:extLst>
              <a:ext uri="{FF2B5EF4-FFF2-40B4-BE49-F238E27FC236}">
                <a16:creationId xmlns:a16="http://schemas.microsoft.com/office/drawing/2014/main" id="{81252CCF-524B-4E47-A22E-83AA5207765D}"/>
              </a:ext>
            </a:extLst>
          </p:cNvPr>
          <p:cNvSpPr txBox="1"/>
          <p:nvPr/>
        </p:nvSpPr>
        <p:spPr>
          <a:xfrm>
            <a:off x="9103226" y="1711773"/>
            <a:ext cx="3088774" cy="1815882"/>
          </a:xfrm>
          <a:prstGeom prst="rect">
            <a:avLst/>
          </a:prstGeom>
          <a:noFill/>
        </p:spPr>
        <p:txBody>
          <a:bodyPr wrap="square" rtlCol="0">
            <a:spAutoFit/>
          </a:bodyPr>
          <a:lstStyle/>
          <a:p>
            <a:pPr algn="ctr"/>
            <a:r>
              <a:rPr lang="en-US" sz="2800" dirty="0"/>
              <a:t>Use hierarchical clustering analysis in R to assign identities to calls</a:t>
            </a:r>
            <a:endParaRPr lang="en-NZ" sz="2800" dirty="0"/>
          </a:p>
        </p:txBody>
      </p:sp>
      <p:pic>
        <p:nvPicPr>
          <p:cNvPr id="18" name="Graphic 17" descr="Arrow Right with solid fill">
            <a:extLst>
              <a:ext uri="{FF2B5EF4-FFF2-40B4-BE49-F238E27FC236}">
                <a16:creationId xmlns:a16="http://schemas.microsoft.com/office/drawing/2014/main" id="{4EBB4CD0-0557-4AEF-B60B-99EA572BDD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297633" y="3527655"/>
            <a:ext cx="914400" cy="914400"/>
          </a:xfrm>
          <a:prstGeom prst="rect">
            <a:avLst/>
          </a:prstGeom>
        </p:spPr>
      </p:pic>
      <p:sp>
        <p:nvSpPr>
          <p:cNvPr id="19" name="TextBox 18">
            <a:extLst>
              <a:ext uri="{FF2B5EF4-FFF2-40B4-BE49-F238E27FC236}">
                <a16:creationId xmlns:a16="http://schemas.microsoft.com/office/drawing/2014/main" id="{FF5E7651-9663-45C1-A545-008FC3552A96}"/>
              </a:ext>
            </a:extLst>
          </p:cNvPr>
          <p:cNvSpPr txBox="1"/>
          <p:nvPr/>
        </p:nvSpPr>
        <p:spPr>
          <a:xfrm>
            <a:off x="9087655" y="4381588"/>
            <a:ext cx="3088774" cy="1815882"/>
          </a:xfrm>
          <a:prstGeom prst="rect">
            <a:avLst/>
          </a:prstGeom>
          <a:noFill/>
        </p:spPr>
        <p:txBody>
          <a:bodyPr wrap="square" rtlCol="0">
            <a:spAutoFit/>
          </a:bodyPr>
          <a:lstStyle/>
          <a:p>
            <a:pPr algn="ctr"/>
            <a:r>
              <a:rPr lang="en-US" sz="2800" dirty="0"/>
              <a:t>Do some data wrangling in R to read data into </a:t>
            </a:r>
            <a:r>
              <a:rPr lang="en-US" sz="2800" dirty="0">
                <a:latin typeface="Courier New" panose="02070309020205020404" pitchFamily="49" charset="0"/>
                <a:cs typeface="Courier New" panose="02070309020205020404" pitchFamily="49" charset="0"/>
              </a:rPr>
              <a:t>acre</a:t>
            </a:r>
            <a:endParaRPr lang="en-NZ" sz="2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252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P spid="12" grpId="0"/>
      <p:bldP spid="15"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E903A-F2AA-4928-AB73-F988B2661F4D}"/>
              </a:ext>
            </a:extLst>
          </p:cNvPr>
          <p:cNvSpPr>
            <a:spLocks noGrp="1"/>
          </p:cNvSpPr>
          <p:nvPr>
            <p:ph type="title"/>
          </p:nvPr>
        </p:nvSpPr>
        <p:spPr/>
        <p:txBody>
          <a:bodyPr/>
          <a:lstStyle/>
          <a:p>
            <a:r>
              <a:rPr lang="en-US" dirty="0"/>
              <a:t>… And some more months later…</a:t>
            </a:r>
            <a:endParaRPr lang="en-NZ" dirty="0"/>
          </a:p>
        </p:txBody>
      </p:sp>
      <p:pic>
        <p:nvPicPr>
          <p:cNvPr id="5" name="Content Placeholder 4">
            <a:extLst>
              <a:ext uri="{FF2B5EF4-FFF2-40B4-BE49-F238E27FC236}">
                <a16:creationId xmlns:a16="http://schemas.microsoft.com/office/drawing/2014/main" id="{92B44756-A3E2-493D-A213-2DA65B2E03E3}"/>
              </a:ext>
            </a:extLst>
          </p:cNvPr>
          <p:cNvPicPr>
            <a:picLocks noGrp="1" noChangeAspect="1"/>
          </p:cNvPicPr>
          <p:nvPr>
            <p:ph idx="1"/>
          </p:nvPr>
        </p:nvPicPr>
        <p:blipFill>
          <a:blip r:embed="rId2"/>
          <a:stretch>
            <a:fillRect/>
          </a:stretch>
        </p:blipFill>
        <p:spPr>
          <a:xfrm>
            <a:off x="1509712" y="1574054"/>
            <a:ext cx="9172575" cy="3933825"/>
          </a:xfrm>
        </p:spPr>
      </p:pic>
      <p:sp>
        <p:nvSpPr>
          <p:cNvPr id="6" name="TextBox 5">
            <a:extLst>
              <a:ext uri="{FF2B5EF4-FFF2-40B4-BE49-F238E27FC236}">
                <a16:creationId xmlns:a16="http://schemas.microsoft.com/office/drawing/2014/main" id="{A2DFE58F-EE25-457D-AB7D-9DF53B6549EC}"/>
              </a:ext>
            </a:extLst>
          </p:cNvPr>
          <p:cNvSpPr txBox="1"/>
          <p:nvPr/>
        </p:nvSpPr>
        <p:spPr>
          <a:xfrm>
            <a:off x="289249" y="6063185"/>
            <a:ext cx="12031176" cy="338554"/>
          </a:xfrm>
          <a:prstGeom prst="rect">
            <a:avLst/>
          </a:prstGeom>
          <a:noFill/>
        </p:spPr>
        <p:txBody>
          <a:bodyPr wrap="square" rtlCol="0">
            <a:spAutoFit/>
          </a:bodyPr>
          <a:lstStyle/>
          <a:p>
            <a:r>
              <a:rPr lang="en-US" sz="1600" dirty="0"/>
              <a:t>Martin et al. (in press). Estimating owl population density using acoustic spatial capture-recapture. </a:t>
            </a:r>
            <a:r>
              <a:rPr lang="en-US" sz="1600" i="1" dirty="0"/>
              <a:t>Journal of Raptor Research.</a:t>
            </a:r>
            <a:endParaRPr lang="en-NZ" sz="1600" dirty="0"/>
          </a:p>
        </p:txBody>
      </p:sp>
      <p:sp>
        <p:nvSpPr>
          <p:cNvPr id="7" name="Rectangle 6">
            <a:extLst>
              <a:ext uri="{FF2B5EF4-FFF2-40B4-BE49-F238E27FC236}">
                <a16:creationId xmlns:a16="http://schemas.microsoft.com/office/drawing/2014/main" id="{80A7F2C0-81BF-4594-9A1D-AA6F147D9675}"/>
              </a:ext>
            </a:extLst>
          </p:cNvPr>
          <p:cNvSpPr/>
          <p:nvPr/>
        </p:nvSpPr>
        <p:spPr>
          <a:xfrm>
            <a:off x="1595535" y="3163078"/>
            <a:ext cx="8425543" cy="6811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7282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D2AC-B3EA-4DF7-9E60-8C89619C2FC6}"/>
              </a:ext>
            </a:extLst>
          </p:cNvPr>
          <p:cNvSpPr>
            <a:spLocks noGrp="1"/>
          </p:cNvSpPr>
          <p:nvPr>
            <p:ph type="title"/>
          </p:nvPr>
        </p:nvSpPr>
        <p:spPr/>
        <p:txBody>
          <a:bodyPr/>
          <a:lstStyle/>
          <a:p>
            <a:r>
              <a:rPr lang="en-US" dirty="0"/>
              <a:t>Lessons from the owls</a:t>
            </a:r>
            <a:endParaRPr lang="en-NZ" dirty="0"/>
          </a:p>
        </p:txBody>
      </p:sp>
      <p:sp>
        <p:nvSpPr>
          <p:cNvPr id="3" name="Content Placeholder 2">
            <a:extLst>
              <a:ext uri="{FF2B5EF4-FFF2-40B4-BE49-F238E27FC236}">
                <a16:creationId xmlns:a16="http://schemas.microsoft.com/office/drawing/2014/main" id="{E0E53D9A-5C0D-435B-8B97-51297870D0B6}"/>
              </a:ext>
            </a:extLst>
          </p:cNvPr>
          <p:cNvSpPr>
            <a:spLocks noGrp="1"/>
          </p:cNvSpPr>
          <p:nvPr>
            <p:ph idx="1"/>
          </p:nvPr>
        </p:nvSpPr>
        <p:spPr/>
        <p:txBody>
          <a:bodyPr/>
          <a:lstStyle/>
          <a:p>
            <a:r>
              <a:rPr lang="en-US" dirty="0"/>
              <a:t>The data in their raw, purest form are </a:t>
            </a:r>
            <a:r>
              <a:rPr lang="en-US" b="1" dirty="0">
                <a:solidFill>
                  <a:srgbClr val="FF0000"/>
                </a:solidFill>
              </a:rPr>
              <a:t>audio recordings</a:t>
            </a:r>
            <a:r>
              <a:rPr lang="en-US" dirty="0"/>
              <a:t>, which helps with reproducibility</a:t>
            </a:r>
          </a:p>
          <a:p>
            <a:r>
              <a:rPr lang="en-US" dirty="0"/>
              <a:t>Transforming audio recordings to detection records in 0s and 1s might involve a long, convoluted, and </a:t>
            </a:r>
            <a:r>
              <a:rPr lang="en-US" b="1" dirty="0">
                <a:solidFill>
                  <a:srgbClr val="FF0000"/>
                </a:solidFill>
              </a:rPr>
              <a:t>complicated workflow</a:t>
            </a:r>
            <a:r>
              <a:rPr lang="en-US" dirty="0"/>
              <a:t>, which doesn’t help with reproducibility</a:t>
            </a:r>
          </a:p>
          <a:p>
            <a:r>
              <a:rPr lang="en-US" dirty="0"/>
              <a:t>With tens of thousands of hours of recordings, we can get </a:t>
            </a:r>
            <a:r>
              <a:rPr lang="en-US" b="1" dirty="0">
                <a:solidFill>
                  <a:srgbClr val="FF0000"/>
                </a:solidFill>
              </a:rPr>
              <a:t>precise estimates</a:t>
            </a:r>
            <a:r>
              <a:rPr lang="en-US" dirty="0"/>
              <a:t> of animal density</a:t>
            </a:r>
          </a:p>
          <a:p>
            <a:r>
              <a:rPr lang="en-US" dirty="0"/>
              <a:t>Sarah (PhD student) and Lily (MSc student) are </a:t>
            </a:r>
            <a:r>
              <a:rPr lang="en-US" b="1" dirty="0">
                <a:solidFill>
                  <a:srgbClr val="FF0000"/>
                </a:solidFill>
              </a:rPr>
              <a:t>seriously impressive</a:t>
            </a:r>
            <a:r>
              <a:rPr lang="en-US" dirty="0"/>
              <a:t>!</a:t>
            </a:r>
          </a:p>
          <a:p>
            <a:pPr lvl="1"/>
            <a:r>
              <a:rPr lang="en-US" dirty="0"/>
              <a:t>The new generation of ecologists needs to be equipped with all sorts of practical, statistical, and computational skills</a:t>
            </a:r>
            <a:endParaRPr lang="en-NZ" dirty="0"/>
          </a:p>
        </p:txBody>
      </p:sp>
    </p:spTree>
    <p:extLst>
      <p:ext uri="{BB962C8B-B14F-4D97-AF65-F5344CB8AC3E}">
        <p14:creationId xmlns:p14="http://schemas.microsoft.com/office/powerpoint/2010/main" val="28665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947B-3A77-4BE3-849A-190E98F732A1}"/>
              </a:ext>
            </a:extLst>
          </p:cNvPr>
          <p:cNvSpPr>
            <a:spLocks noGrp="1"/>
          </p:cNvSpPr>
          <p:nvPr>
            <p:ph type="title"/>
          </p:nvPr>
        </p:nvSpPr>
        <p:spPr>
          <a:xfrm>
            <a:off x="0" y="18255"/>
            <a:ext cx="10515600" cy="1325563"/>
          </a:xfrm>
        </p:spPr>
        <p:txBody>
          <a:bodyPr/>
          <a:lstStyle/>
          <a:p>
            <a:r>
              <a:rPr lang="en-US" dirty="0"/>
              <a:t>Challenges for statisticians</a:t>
            </a:r>
            <a:endParaRPr lang="en-NZ" dirty="0"/>
          </a:p>
        </p:txBody>
      </p:sp>
      <p:sp>
        <p:nvSpPr>
          <p:cNvPr id="3" name="Content Placeholder 2">
            <a:extLst>
              <a:ext uri="{FF2B5EF4-FFF2-40B4-BE49-F238E27FC236}">
                <a16:creationId xmlns:a16="http://schemas.microsoft.com/office/drawing/2014/main" id="{FBC59C35-8592-4078-80F3-0D45A7628647}"/>
              </a:ext>
            </a:extLst>
          </p:cNvPr>
          <p:cNvSpPr>
            <a:spLocks noGrp="1"/>
          </p:cNvSpPr>
          <p:nvPr>
            <p:ph idx="1"/>
          </p:nvPr>
        </p:nvSpPr>
        <p:spPr>
          <a:xfrm>
            <a:off x="838200" y="1253330"/>
            <a:ext cx="10515600" cy="5185570"/>
          </a:xfrm>
        </p:spPr>
        <p:txBody>
          <a:bodyPr/>
          <a:lstStyle/>
          <a:p>
            <a:r>
              <a:rPr lang="en-US" dirty="0"/>
              <a:t>We aren’t really fitting models to </a:t>
            </a:r>
            <a:r>
              <a:rPr lang="en-US" b="1" dirty="0">
                <a:solidFill>
                  <a:srgbClr val="FF0000"/>
                </a:solidFill>
              </a:rPr>
              <a:t>data</a:t>
            </a:r>
            <a:r>
              <a:rPr lang="en-US" dirty="0"/>
              <a:t>, we’re fitting models to outputs from other </a:t>
            </a:r>
            <a:r>
              <a:rPr lang="en-US" b="1" dirty="0">
                <a:solidFill>
                  <a:srgbClr val="FF0000"/>
                </a:solidFill>
              </a:rPr>
              <a:t>models/algorithms</a:t>
            </a:r>
            <a:r>
              <a:rPr lang="en-US" dirty="0">
                <a:solidFill>
                  <a:srgbClr val="FF0000"/>
                </a:solidFill>
              </a:rPr>
              <a:t> </a:t>
            </a:r>
            <a:r>
              <a:rPr lang="en-US" dirty="0"/>
              <a:t>and assuming no error</a:t>
            </a:r>
            <a:endParaRPr lang="en-US" b="1" dirty="0">
              <a:solidFill>
                <a:srgbClr val="FF0000"/>
              </a:solidFill>
            </a:endParaRPr>
          </a:p>
          <a:p>
            <a:pPr lvl="1"/>
            <a:r>
              <a:rPr lang="en-NZ" dirty="0"/>
              <a:t>Manual detection matching and spatial interpolation of covariates for gibbons</a:t>
            </a:r>
          </a:p>
          <a:p>
            <a:pPr lvl="1"/>
            <a:r>
              <a:rPr lang="en-NZ" dirty="0"/>
              <a:t>Automated detection matching and individual identification for owls</a:t>
            </a:r>
          </a:p>
          <a:p>
            <a:pPr lvl="1"/>
            <a:endParaRPr lang="en-NZ" dirty="0"/>
          </a:p>
        </p:txBody>
      </p:sp>
    </p:spTree>
    <p:extLst>
      <p:ext uri="{BB962C8B-B14F-4D97-AF65-F5344CB8AC3E}">
        <p14:creationId xmlns:p14="http://schemas.microsoft.com/office/powerpoint/2010/main" val="1043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F748EC-9057-4C71-A10F-4FCC7835515D}"/>
              </a:ext>
            </a:extLst>
          </p:cNvPr>
          <p:cNvSpPr txBox="1"/>
          <p:nvPr/>
        </p:nvSpPr>
        <p:spPr>
          <a:xfrm>
            <a:off x="522514" y="1476455"/>
            <a:ext cx="3905795" cy="523220"/>
          </a:xfrm>
          <a:prstGeom prst="rect">
            <a:avLst/>
          </a:prstGeom>
          <a:noFill/>
        </p:spPr>
        <p:txBody>
          <a:bodyPr wrap="square" rtlCol="0">
            <a:spAutoFit/>
          </a:bodyPr>
          <a:lstStyle/>
          <a:p>
            <a:pPr algn="ctr"/>
            <a:r>
              <a:rPr lang="en-US" sz="2800" dirty="0"/>
              <a:t>ARUs produce .wav files</a:t>
            </a:r>
            <a:endParaRPr lang="en-NZ" sz="2800" dirty="0"/>
          </a:p>
        </p:txBody>
      </p:sp>
      <p:pic>
        <p:nvPicPr>
          <p:cNvPr id="6" name="Graphic 5" descr="Arrow Right with solid fill">
            <a:extLst>
              <a:ext uri="{FF2B5EF4-FFF2-40B4-BE49-F238E27FC236}">
                <a16:creationId xmlns:a16="http://schemas.microsoft.com/office/drawing/2014/main" id="{5C6A3FAA-D01F-41C2-AD1F-47125BA5B6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801091" y="2150567"/>
            <a:ext cx="914400" cy="914400"/>
          </a:xfrm>
          <a:prstGeom prst="rect">
            <a:avLst/>
          </a:prstGeom>
        </p:spPr>
      </p:pic>
      <p:sp>
        <p:nvSpPr>
          <p:cNvPr id="7" name="TextBox 6">
            <a:extLst>
              <a:ext uri="{FF2B5EF4-FFF2-40B4-BE49-F238E27FC236}">
                <a16:creationId xmlns:a16="http://schemas.microsoft.com/office/drawing/2014/main" id="{2E069774-E520-457C-82DD-5E387FE85911}"/>
              </a:ext>
            </a:extLst>
          </p:cNvPr>
          <p:cNvSpPr txBox="1"/>
          <p:nvPr/>
        </p:nvSpPr>
        <p:spPr>
          <a:xfrm>
            <a:off x="377238" y="3215859"/>
            <a:ext cx="3905795" cy="954107"/>
          </a:xfrm>
          <a:prstGeom prst="rect">
            <a:avLst/>
          </a:prstGeom>
          <a:noFill/>
        </p:spPr>
        <p:txBody>
          <a:bodyPr wrap="square" rtlCol="0">
            <a:spAutoFit/>
          </a:bodyPr>
          <a:lstStyle/>
          <a:p>
            <a:pPr algn="ctr"/>
            <a:r>
              <a:rPr lang="en-NZ" sz="2800" dirty="0"/>
              <a:t>Kaleidoscope Pro 5 identifies owl calls</a:t>
            </a:r>
          </a:p>
        </p:txBody>
      </p:sp>
      <p:sp>
        <p:nvSpPr>
          <p:cNvPr id="8" name="TextBox 7">
            <a:extLst>
              <a:ext uri="{FF2B5EF4-FFF2-40B4-BE49-F238E27FC236}">
                <a16:creationId xmlns:a16="http://schemas.microsoft.com/office/drawing/2014/main" id="{7026C397-8F33-4707-A766-14477F36057B}"/>
              </a:ext>
            </a:extLst>
          </p:cNvPr>
          <p:cNvSpPr txBox="1"/>
          <p:nvPr/>
        </p:nvSpPr>
        <p:spPr>
          <a:xfrm>
            <a:off x="377238" y="5089626"/>
            <a:ext cx="3905795" cy="954107"/>
          </a:xfrm>
          <a:prstGeom prst="rect">
            <a:avLst/>
          </a:prstGeom>
          <a:noFill/>
        </p:spPr>
        <p:txBody>
          <a:bodyPr wrap="square" rtlCol="0">
            <a:spAutoFit/>
          </a:bodyPr>
          <a:lstStyle/>
          <a:p>
            <a:pPr algn="ctr"/>
            <a:r>
              <a:rPr lang="en-NZ" sz="2800" dirty="0"/>
              <a:t>Manual checking of every single detection</a:t>
            </a:r>
          </a:p>
        </p:txBody>
      </p:sp>
      <p:pic>
        <p:nvPicPr>
          <p:cNvPr id="9" name="Graphic 8" descr="Arrow Right with solid fill">
            <a:extLst>
              <a:ext uri="{FF2B5EF4-FFF2-40B4-BE49-F238E27FC236}">
                <a16:creationId xmlns:a16="http://schemas.microsoft.com/office/drawing/2014/main" id="{652C8CBD-8F95-4836-8A84-2D5E3B3A2E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801091" y="4177622"/>
            <a:ext cx="914400" cy="914400"/>
          </a:xfrm>
          <a:prstGeom prst="rect">
            <a:avLst/>
          </a:prstGeom>
        </p:spPr>
      </p:pic>
      <p:pic>
        <p:nvPicPr>
          <p:cNvPr id="10" name="Graphic 9" descr="Arrow Right with solid fill">
            <a:extLst>
              <a:ext uri="{FF2B5EF4-FFF2-40B4-BE49-F238E27FC236}">
                <a16:creationId xmlns:a16="http://schemas.microsoft.com/office/drawing/2014/main" id="{0FFFE825-BF36-4919-B5FF-F0452291C5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3033" y="5155459"/>
            <a:ext cx="914400" cy="914400"/>
          </a:xfrm>
          <a:prstGeom prst="rect">
            <a:avLst/>
          </a:prstGeom>
        </p:spPr>
      </p:pic>
      <p:sp>
        <p:nvSpPr>
          <p:cNvPr id="11" name="TextBox 10">
            <a:extLst>
              <a:ext uri="{FF2B5EF4-FFF2-40B4-BE49-F238E27FC236}">
                <a16:creationId xmlns:a16="http://schemas.microsoft.com/office/drawing/2014/main" id="{875DB518-46B3-48A5-8F26-67865E0AF86D}"/>
              </a:ext>
            </a:extLst>
          </p:cNvPr>
          <p:cNvSpPr txBox="1"/>
          <p:nvPr/>
        </p:nvSpPr>
        <p:spPr>
          <a:xfrm>
            <a:off x="5197433" y="5089625"/>
            <a:ext cx="3905795" cy="954107"/>
          </a:xfrm>
          <a:prstGeom prst="rect">
            <a:avLst/>
          </a:prstGeom>
          <a:noFill/>
        </p:spPr>
        <p:txBody>
          <a:bodyPr wrap="square" rtlCol="0">
            <a:spAutoFit/>
          </a:bodyPr>
          <a:lstStyle/>
          <a:p>
            <a:pPr algn="ctr"/>
            <a:r>
              <a:rPr lang="en-NZ" sz="2800" dirty="0"/>
              <a:t>Match detections to calls using times of arrival</a:t>
            </a:r>
          </a:p>
        </p:txBody>
      </p:sp>
      <p:sp>
        <p:nvSpPr>
          <p:cNvPr id="12" name="TextBox 11">
            <a:extLst>
              <a:ext uri="{FF2B5EF4-FFF2-40B4-BE49-F238E27FC236}">
                <a16:creationId xmlns:a16="http://schemas.microsoft.com/office/drawing/2014/main" id="{24A59636-A7CE-4E3F-8C17-DA3C1262515D}"/>
              </a:ext>
            </a:extLst>
          </p:cNvPr>
          <p:cNvSpPr txBox="1"/>
          <p:nvPr/>
        </p:nvSpPr>
        <p:spPr>
          <a:xfrm>
            <a:off x="5197431" y="2708903"/>
            <a:ext cx="3905795" cy="1384995"/>
          </a:xfrm>
          <a:prstGeom prst="rect">
            <a:avLst/>
          </a:prstGeom>
          <a:noFill/>
        </p:spPr>
        <p:txBody>
          <a:bodyPr wrap="square" rtlCol="0">
            <a:spAutoFit/>
          </a:bodyPr>
          <a:lstStyle/>
          <a:p>
            <a:pPr algn="ctr"/>
            <a:r>
              <a:rPr lang="en-NZ" sz="2800" dirty="0"/>
              <a:t>Determine sex of caller using number of hoots, frequency range, etc</a:t>
            </a:r>
          </a:p>
        </p:txBody>
      </p:sp>
      <p:pic>
        <p:nvPicPr>
          <p:cNvPr id="13" name="Graphic 12" descr="Arrow Right with solid fill">
            <a:extLst>
              <a:ext uri="{FF2B5EF4-FFF2-40B4-BE49-F238E27FC236}">
                <a16:creationId xmlns:a16="http://schemas.microsoft.com/office/drawing/2014/main" id="{9AB47766-3B22-4855-B77F-76E21AA71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6693129" y="4149098"/>
            <a:ext cx="914400" cy="914400"/>
          </a:xfrm>
          <a:prstGeom prst="rect">
            <a:avLst/>
          </a:prstGeom>
        </p:spPr>
      </p:pic>
      <p:pic>
        <p:nvPicPr>
          <p:cNvPr id="14" name="Graphic 13" descr="Arrow Right with solid fill">
            <a:extLst>
              <a:ext uri="{FF2B5EF4-FFF2-40B4-BE49-F238E27FC236}">
                <a16:creationId xmlns:a16="http://schemas.microsoft.com/office/drawing/2014/main" id="{DBEC34BE-C3C1-461F-94BD-DB800C1BD6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6693129" y="1801696"/>
            <a:ext cx="914400" cy="914400"/>
          </a:xfrm>
          <a:prstGeom prst="rect">
            <a:avLst/>
          </a:prstGeom>
        </p:spPr>
      </p:pic>
      <p:sp>
        <p:nvSpPr>
          <p:cNvPr id="15" name="TextBox 14">
            <a:extLst>
              <a:ext uri="{FF2B5EF4-FFF2-40B4-BE49-F238E27FC236}">
                <a16:creationId xmlns:a16="http://schemas.microsoft.com/office/drawing/2014/main" id="{8E3561A8-5213-4B5B-BC5E-551238CC90C0}"/>
              </a:ext>
            </a:extLst>
          </p:cNvPr>
          <p:cNvSpPr txBox="1"/>
          <p:nvPr/>
        </p:nvSpPr>
        <p:spPr>
          <a:xfrm>
            <a:off x="4890454" y="22216"/>
            <a:ext cx="4519748" cy="1815882"/>
          </a:xfrm>
          <a:prstGeom prst="rect">
            <a:avLst/>
          </a:prstGeom>
          <a:noFill/>
        </p:spPr>
        <p:txBody>
          <a:bodyPr wrap="square" rtlCol="0">
            <a:spAutoFit/>
          </a:bodyPr>
          <a:lstStyle/>
          <a:p>
            <a:pPr algn="ctr"/>
            <a:r>
              <a:rPr lang="en-US" sz="2800" dirty="0"/>
              <a:t>R</a:t>
            </a:r>
            <a:r>
              <a:rPr lang="en-NZ" sz="2800" dirty="0" err="1"/>
              <a:t>aven</a:t>
            </a:r>
            <a:r>
              <a:rPr lang="en-NZ" sz="2800" dirty="0"/>
              <a:t> Pro 1.6 measures similarities between detected calls using spectrogram cross-correlation</a:t>
            </a:r>
          </a:p>
        </p:txBody>
      </p:sp>
      <p:pic>
        <p:nvPicPr>
          <p:cNvPr id="16" name="Graphic 15" descr="Arrow Right with solid fill">
            <a:extLst>
              <a:ext uri="{FF2B5EF4-FFF2-40B4-BE49-F238E27FC236}">
                <a16:creationId xmlns:a16="http://schemas.microsoft.com/office/drawing/2014/main" id="{01E1BCCB-B8AF-4928-A338-2BE47E460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257458">
            <a:off x="9370269" y="901248"/>
            <a:ext cx="914400" cy="914400"/>
          </a:xfrm>
          <a:prstGeom prst="rect">
            <a:avLst/>
          </a:prstGeom>
        </p:spPr>
      </p:pic>
      <p:sp>
        <p:nvSpPr>
          <p:cNvPr id="17" name="TextBox 16">
            <a:extLst>
              <a:ext uri="{FF2B5EF4-FFF2-40B4-BE49-F238E27FC236}">
                <a16:creationId xmlns:a16="http://schemas.microsoft.com/office/drawing/2014/main" id="{81252CCF-524B-4E47-A22E-83AA5207765D}"/>
              </a:ext>
            </a:extLst>
          </p:cNvPr>
          <p:cNvSpPr txBox="1"/>
          <p:nvPr/>
        </p:nvSpPr>
        <p:spPr>
          <a:xfrm>
            <a:off x="9103226" y="1711773"/>
            <a:ext cx="3088774" cy="1815882"/>
          </a:xfrm>
          <a:prstGeom prst="rect">
            <a:avLst/>
          </a:prstGeom>
          <a:noFill/>
        </p:spPr>
        <p:txBody>
          <a:bodyPr wrap="square" rtlCol="0">
            <a:spAutoFit/>
          </a:bodyPr>
          <a:lstStyle/>
          <a:p>
            <a:pPr algn="ctr"/>
            <a:r>
              <a:rPr lang="en-US" sz="2800" dirty="0"/>
              <a:t>Use hierarchical clustering analysis in R to assign identities to calls</a:t>
            </a:r>
            <a:endParaRPr lang="en-NZ" sz="2800" dirty="0"/>
          </a:p>
        </p:txBody>
      </p:sp>
      <p:pic>
        <p:nvPicPr>
          <p:cNvPr id="18" name="Graphic 17" descr="Arrow Right with solid fill">
            <a:extLst>
              <a:ext uri="{FF2B5EF4-FFF2-40B4-BE49-F238E27FC236}">
                <a16:creationId xmlns:a16="http://schemas.microsoft.com/office/drawing/2014/main" id="{4EBB4CD0-0557-4AEF-B60B-99EA572BDD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297633" y="3527655"/>
            <a:ext cx="914400" cy="914400"/>
          </a:xfrm>
          <a:prstGeom prst="rect">
            <a:avLst/>
          </a:prstGeom>
        </p:spPr>
      </p:pic>
      <p:sp>
        <p:nvSpPr>
          <p:cNvPr id="19" name="TextBox 18">
            <a:extLst>
              <a:ext uri="{FF2B5EF4-FFF2-40B4-BE49-F238E27FC236}">
                <a16:creationId xmlns:a16="http://schemas.microsoft.com/office/drawing/2014/main" id="{FF5E7651-9663-45C1-A545-008FC3552A96}"/>
              </a:ext>
            </a:extLst>
          </p:cNvPr>
          <p:cNvSpPr txBox="1"/>
          <p:nvPr/>
        </p:nvSpPr>
        <p:spPr>
          <a:xfrm>
            <a:off x="9087655" y="4381588"/>
            <a:ext cx="3088774" cy="1815882"/>
          </a:xfrm>
          <a:prstGeom prst="rect">
            <a:avLst/>
          </a:prstGeom>
          <a:noFill/>
        </p:spPr>
        <p:txBody>
          <a:bodyPr wrap="square" rtlCol="0">
            <a:spAutoFit/>
          </a:bodyPr>
          <a:lstStyle/>
          <a:p>
            <a:pPr algn="ctr"/>
            <a:r>
              <a:rPr lang="en-US" sz="2800" dirty="0"/>
              <a:t>Do some data wrangling in R to read data into </a:t>
            </a:r>
            <a:r>
              <a:rPr lang="en-US" sz="2800" dirty="0">
                <a:latin typeface="Courier New" panose="02070309020205020404" pitchFamily="49" charset="0"/>
                <a:cs typeface="Courier New" panose="02070309020205020404" pitchFamily="49" charset="0"/>
              </a:rPr>
              <a:t>acre</a:t>
            </a:r>
            <a:endParaRPr lang="en-NZ" sz="2800" dirty="0">
              <a:latin typeface="Courier New" panose="02070309020205020404" pitchFamily="49" charset="0"/>
              <a:cs typeface="Courier New" panose="02070309020205020404" pitchFamily="49" charset="0"/>
            </a:endParaRPr>
          </a:p>
        </p:txBody>
      </p:sp>
      <p:pic>
        <p:nvPicPr>
          <p:cNvPr id="20" name="Graphic 19" descr="Arrow Right with solid fill">
            <a:extLst>
              <a:ext uri="{FF2B5EF4-FFF2-40B4-BE49-F238E27FC236}">
                <a16:creationId xmlns:a16="http://schemas.microsoft.com/office/drawing/2014/main" id="{6DA37F07-6D52-47E1-8C70-513624102E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868210">
            <a:off x="9208945" y="5837960"/>
            <a:ext cx="914400" cy="914400"/>
          </a:xfrm>
          <a:prstGeom prst="rect">
            <a:avLst/>
          </a:prstGeom>
        </p:spPr>
      </p:pic>
      <p:sp>
        <p:nvSpPr>
          <p:cNvPr id="22" name="TextBox 21">
            <a:extLst>
              <a:ext uri="{FF2B5EF4-FFF2-40B4-BE49-F238E27FC236}">
                <a16:creationId xmlns:a16="http://schemas.microsoft.com/office/drawing/2014/main" id="{01F02CAB-8C47-4DE9-A9FC-224412486041}"/>
              </a:ext>
            </a:extLst>
          </p:cNvPr>
          <p:cNvSpPr txBox="1"/>
          <p:nvPr/>
        </p:nvSpPr>
        <p:spPr>
          <a:xfrm>
            <a:off x="2018474" y="6223550"/>
            <a:ext cx="8210590" cy="523220"/>
          </a:xfrm>
          <a:prstGeom prst="rect">
            <a:avLst/>
          </a:prstGeom>
          <a:noFill/>
        </p:spPr>
        <p:txBody>
          <a:bodyPr wrap="square" rtlCol="0">
            <a:spAutoFit/>
          </a:bodyPr>
          <a:lstStyle/>
          <a:p>
            <a:pPr algn="ctr"/>
            <a:r>
              <a:rPr lang="en-US" sz="2800" b="1" dirty="0">
                <a:solidFill>
                  <a:srgbClr val="FF0000"/>
                </a:solidFill>
              </a:rPr>
              <a:t>Fit models and estimate animal density</a:t>
            </a:r>
            <a:endParaRPr lang="en-NZ" sz="2800" b="1" dirty="0">
              <a:solidFill>
                <a:srgbClr val="FF0000"/>
              </a:solidFill>
              <a:latin typeface="Courier New" panose="02070309020205020404" pitchFamily="49" charset="0"/>
              <a:cs typeface="Courier New" panose="02070309020205020404" pitchFamily="49" charset="0"/>
            </a:endParaRPr>
          </a:p>
        </p:txBody>
      </p:sp>
      <p:pic>
        <p:nvPicPr>
          <p:cNvPr id="23" name="Graphic 22" descr="Arrow Right with solid fill">
            <a:extLst>
              <a:ext uri="{FF2B5EF4-FFF2-40B4-BE49-F238E27FC236}">
                <a16:creationId xmlns:a16="http://schemas.microsoft.com/office/drawing/2014/main" id="{64068D90-A93E-46E5-8105-807D3CF64F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034480">
            <a:off x="2957246" y="3974630"/>
            <a:ext cx="2299470" cy="2299470"/>
          </a:xfrm>
          <a:prstGeom prst="rect">
            <a:avLst/>
          </a:prstGeom>
        </p:spPr>
      </p:pic>
      <p:sp>
        <p:nvSpPr>
          <p:cNvPr id="3" name="TextBox 2">
            <a:extLst>
              <a:ext uri="{FF2B5EF4-FFF2-40B4-BE49-F238E27FC236}">
                <a16:creationId xmlns:a16="http://schemas.microsoft.com/office/drawing/2014/main" id="{01B2E2E6-73EC-47CF-A3FF-74C1D25C26D6}"/>
              </a:ext>
            </a:extLst>
          </p:cNvPr>
          <p:cNvSpPr txBox="1"/>
          <p:nvPr/>
        </p:nvSpPr>
        <p:spPr>
          <a:xfrm rot="2029645">
            <a:off x="3333239" y="3305036"/>
            <a:ext cx="3056897" cy="830997"/>
          </a:xfrm>
          <a:prstGeom prst="rect">
            <a:avLst/>
          </a:prstGeom>
          <a:noFill/>
        </p:spPr>
        <p:txBody>
          <a:bodyPr wrap="square" rtlCol="0">
            <a:spAutoFit/>
          </a:bodyPr>
          <a:lstStyle/>
          <a:p>
            <a:r>
              <a:rPr lang="en-US" sz="2400" b="1" dirty="0">
                <a:solidFill>
                  <a:srgbClr val="FF0000"/>
                </a:solidFill>
              </a:rPr>
              <a:t>Statisticians concern themselves with this </a:t>
            </a:r>
            <a:endParaRPr lang="en-NZ" sz="2400" b="1" dirty="0">
              <a:solidFill>
                <a:srgbClr val="FF0000"/>
              </a:solidFill>
            </a:endParaRPr>
          </a:p>
        </p:txBody>
      </p:sp>
    </p:spTree>
    <p:extLst>
      <p:ext uri="{BB962C8B-B14F-4D97-AF65-F5344CB8AC3E}">
        <p14:creationId xmlns:p14="http://schemas.microsoft.com/office/powerpoint/2010/main" val="34826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947B-3A77-4BE3-849A-190E98F732A1}"/>
              </a:ext>
            </a:extLst>
          </p:cNvPr>
          <p:cNvSpPr>
            <a:spLocks noGrp="1"/>
          </p:cNvSpPr>
          <p:nvPr>
            <p:ph type="title"/>
          </p:nvPr>
        </p:nvSpPr>
        <p:spPr>
          <a:xfrm>
            <a:off x="0" y="18255"/>
            <a:ext cx="10515600" cy="1325563"/>
          </a:xfrm>
        </p:spPr>
        <p:txBody>
          <a:bodyPr/>
          <a:lstStyle/>
          <a:p>
            <a:r>
              <a:rPr lang="en-US" dirty="0"/>
              <a:t>Challenges for statisticians</a:t>
            </a:r>
            <a:endParaRPr lang="en-NZ" dirty="0"/>
          </a:p>
        </p:txBody>
      </p:sp>
      <p:sp>
        <p:nvSpPr>
          <p:cNvPr id="3" name="Content Placeholder 2">
            <a:extLst>
              <a:ext uri="{FF2B5EF4-FFF2-40B4-BE49-F238E27FC236}">
                <a16:creationId xmlns:a16="http://schemas.microsoft.com/office/drawing/2014/main" id="{FBC59C35-8592-4078-80F3-0D45A7628647}"/>
              </a:ext>
            </a:extLst>
          </p:cNvPr>
          <p:cNvSpPr>
            <a:spLocks noGrp="1"/>
          </p:cNvSpPr>
          <p:nvPr>
            <p:ph idx="1"/>
          </p:nvPr>
        </p:nvSpPr>
        <p:spPr>
          <a:xfrm>
            <a:off x="838200" y="1253330"/>
            <a:ext cx="10515600" cy="5185570"/>
          </a:xfrm>
        </p:spPr>
        <p:txBody>
          <a:bodyPr/>
          <a:lstStyle/>
          <a:p>
            <a:r>
              <a:rPr lang="en-US" dirty="0"/>
              <a:t>We aren’t really fitting models to </a:t>
            </a:r>
            <a:r>
              <a:rPr lang="en-US" b="1" dirty="0">
                <a:solidFill>
                  <a:srgbClr val="FF0000"/>
                </a:solidFill>
              </a:rPr>
              <a:t>data</a:t>
            </a:r>
            <a:r>
              <a:rPr lang="en-US" dirty="0"/>
              <a:t>, we’re fitting models to outputs from other </a:t>
            </a:r>
            <a:r>
              <a:rPr lang="en-US" b="1" dirty="0">
                <a:solidFill>
                  <a:srgbClr val="FF0000"/>
                </a:solidFill>
              </a:rPr>
              <a:t>models/algorithms</a:t>
            </a:r>
            <a:r>
              <a:rPr lang="en-US" dirty="0">
                <a:solidFill>
                  <a:srgbClr val="FF0000"/>
                </a:solidFill>
              </a:rPr>
              <a:t> </a:t>
            </a:r>
            <a:r>
              <a:rPr lang="en-US" dirty="0"/>
              <a:t>and assuming no error</a:t>
            </a:r>
            <a:endParaRPr lang="en-US" b="1" dirty="0">
              <a:solidFill>
                <a:srgbClr val="FF0000"/>
              </a:solidFill>
            </a:endParaRPr>
          </a:p>
          <a:p>
            <a:pPr lvl="1"/>
            <a:r>
              <a:rPr lang="en-NZ" dirty="0"/>
              <a:t>Manual detection matching and spatial interpolation of covariates for gibbons</a:t>
            </a:r>
          </a:p>
          <a:p>
            <a:pPr lvl="1"/>
            <a:r>
              <a:rPr lang="en-NZ" dirty="0"/>
              <a:t>Automated detection matching and individual identification for owls</a:t>
            </a:r>
          </a:p>
          <a:p>
            <a:r>
              <a:rPr lang="en-NZ" dirty="0"/>
              <a:t>So we need statistical methods that can </a:t>
            </a:r>
            <a:r>
              <a:rPr lang="en-NZ" b="1" dirty="0">
                <a:solidFill>
                  <a:srgbClr val="FF0000"/>
                </a:solidFill>
              </a:rPr>
              <a:t>handle</a:t>
            </a:r>
            <a:r>
              <a:rPr lang="en-NZ" dirty="0"/>
              <a:t> and </a:t>
            </a:r>
            <a:r>
              <a:rPr lang="en-NZ" b="1" dirty="0">
                <a:solidFill>
                  <a:srgbClr val="FF0000"/>
                </a:solidFill>
              </a:rPr>
              <a:t>propagate</a:t>
            </a:r>
            <a:r>
              <a:rPr lang="en-NZ" dirty="0"/>
              <a:t> error</a:t>
            </a:r>
          </a:p>
          <a:p>
            <a:pPr lvl="1"/>
            <a:r>
              <a:rPr lang="en-NZ" dirty="0"/>
              <a:t>van Dam-Bates et al. (in press) </a:t>
            </a:r>
            <a:r>
              <a:rPr lang="en-US" dirty="0"/>
              <a:t>A flexible framework for spatial capture-recapture with unknown identities. </a:t>
            </a:r>
            <a:r>
              <a:rPr lang="en-US" i="1" dirty="0"/>
              <a:t>Biometrics</a:t>
            </a:r>
            <a:r>
              <a:rPr lang="en-US" dirty="0"/>
              <a:t>.</a:t>
            </a:r>
          </a:p>
          <a:p>
            <a:pPr lvl="1"/>
            <a:r>
              <a:rPr lang="en-US" dirty="0"/>
              <a:t>Xu Ning’s talk yesterday was about errors in spatial covariates!</a:t>
            </a:r>
          </a:p>
          <a:p>
            <a:r>
              <a:rPr lang="en-US" dirty="0"/>
              <a:t>User-friendly software packages that </a:t>
            </a:r>
            <a:r>
              <a:rPr lang="en-US" b="1" dirty="0">
                <a:solidFill>
                  <a:srgbClr val="FF0000"/>
                </a:solidFill>
              </a:rPr>
              <a:t>play nicely</a:t>
            </a:r>
            <a:r>
              <a:rPr lang="en-US" dirty="0"/>
              <a:t> together</a:t>
            </a:r>
          </a:p>
          <a:p>
            <a:pPr lvl="1"/>
            <a:r>
              <a:rPr lang="en-US" dirty="0"/>
              <a:t>Acoustic SCR software now handles spatial interpolation automatically</a:t>
            </a:r>
          </a:p>
          <a:p>
            <a:r>
              <a:rPr lang="en-US" dirty="0"/>
              <a:t>Training materials for newcomers</a:t>
            </a:r>
          </a:p>
          <a:p>
            <a:pPr lvl="1"/>
            <a:r>
              <a:rPr lang="en-NZ" dirty="0"/>
              <a:t>https://www.scr-acoustic.com/</a:t>
            </a:r>
          </a:p>
          <a:p>
            <a:pPr lvl="1"/>
            <a:endParaRPr lang="en-NZ" dirty="0"/>
          </a:p>
          <a:p>
            <a:pPr lvl="1"/>
            <a:endParaRPr lang="en-NZ" dirty="0"/>
          </a:p>
        </p:txBody>
      </p:sp>
      <p:pic>
        <p:nvPicPr>
          <p:cNvPr id="5" name="Picture 4">
            <a:extLst>
              <a:ext uri="{FF2B5EF4-FFF2-40B4-BE49-F238E27FC236}">
                <a16:creationId xmlns:a16="http://schemas.microsoft.com/office/drawing/2014/main" id="{848DD138-8E96-487A-984A-78AB2C30CEA9}"/>
              </a:ext>
            </a:extLst>
          </p:cNvPr>
          <p:cNvPicPr>
            <a:picLocks noChangeAspect="1"/>
          </p:cNvPicPr>
          <p:nvPr/>
        </p:nvPicPr>
        <p:blipFill>
          <a:blip r:embed="rId2"/>
          <a:stretch>
            <a:fillRect/>
          </a:stretch>
        </p:blipFill>
        <p:spPr>
          <a:xfrm>
            <a:off x="3115327" y="18255"/>
            <a:ext cx="5961346" cy="6858000"/>
          </a:xfrm>
          <a:prstGeom prst="rect">
            <a:avLst/>
          </a:prstGeom>
        </p:spPr>
      </p:pic>
      <p:sp>
        <p:nvSpPr>
          <p:cNvPr id="6" name="TextBox 5">
            <a:extLst>
              <a:ext uri="{FF2B5EF4-FFF2-40B4-BE49-F238E27FC236}">
                <a16:creationId xmlns:a16="http://schemas.microsoft.com/office/drawing/2014/main" id="{59AAA403-959C-4193-8FF7-6B599ECD5BA3}"/>
              </a:ext>
            </a:extLst>
          </p:cNvPr>
          <p:cNvSpPr txBox="1"/>
          <p:nvPr/>
        </p:nvSpPr>
        <p:spPr>
          <a:xfrm rot="20714673">
            <a:off x="2145484" y="1719402"/>
            <a:ext cx="3056897" cy="830997"/>
          </a:xfrm>
          <a:prstGeom prst="rect">
            <a:avLst/>
          </a:prstGeom>
          <a:noFill/>
        </p:spPr>
        <p:txBody>
          <a:bodyPr wrap="square" rtlCol="0">
            <a:spAutoFit/>
          </a:bodyPr>
          <a:lstStyle/>
          <a:p>
            <a:pPr algn="ctr"/>
            <a:r>
              <a:rPr lang="en-US" sz="2400" b="1" dirty="0">
                <a:solidFill>
                  <a:srgbClr val="FF0000"/>
                </a:solidFill>
              </a:rPr>
              <a:t>True </a:t>
            </a:r>
            <a:br>
              <a:rPr lang="en-US" sz="2400" b="1" dirty="0">
                <a:solidFill>
                  <a:srgbClr val="FF0000"/>
                </a:solidFill>
              </a:rPr>
            </a:br>
            <a:r>
              <a:rPr lang="en-US" sz="2400" b="1" dirty="0">
                <a:solidFill>
                  <a:srgbClr val="FF0000"/>
                </a:solidFill>
              </a:rPr>
              <a:t>covariates</a:t>
            </a:r>
            <a:endParaRPr lang="en-NZ" sz="2400" b="1" dirty="0">
              <a:solidFill>
                <a:srgbClr val="FF0000"/>
              </a:solidFill>
            </a:endParaRPr>
          </a:p>
        </p:txBody>
      </p:sp>
      <p:sp>
        <p:nvSpPr>
          <p:cNvPr id="7" name="TextBox 6">
            <a:extLst>
              <a:ext uri="{FF2B5EF4-FFF2-40B4-BE49-F238E27FC236}">
                <a16:creationId xmlns:a16="http://schemas.microsoft.com/office/drawing/2014/main" id="{36A56282-D68E-4CBD-8C16-C5C3D65211D8}"/>
              </a:ext>
            </a:extLst>
          </p:cNvPr>
          <p:cNvSpPr txBox="1"/>
          <p:nvPr/>
        </p:nvSpPr>
        <p:spPr>
          <a:xfrm rot="1858896">
            <a:off x="6896087" y="1935293"/>
            <a:ext cx="3056897" cy="830997"/>
          </a:xfrm>
          <a:prstGeom prst="rect">
            <a:avLst/>
          </a:prstGeom>
          <a:noFill/>
        </p:spPr>
        <p:txBody>
          <a:bodyPr wrap="square" rtlCol="0">
            <a:spAutoFit/>
          </a:bodyPr>
          <a:lstStyle/>
          <a:p>
            <a:pPr algn="ctr"/>
            <a:r>
              <a:rPr lang="en-US" sz="2400" b="1" dirty="0">
                <a:solidFill>
                  <a:srgbClr val="FF0000"/>
                </a:solidFill>
              </a:rPr>
              <a:t>Interpolated covariates</a:t>
            </a:r>
            <a:endParaRPr lang="en-NZ" sz="2400" b="1" dirty="0">
              <a:solidFill>
                <a:srgbClr val="FF0000"/>
              </a:solidFill>
            </a:endParaRPr>
          </a:p>
        </p:txBody>
      </p:sp>
    </p:spTree>
    <p:extLst>
      <p:ext uri="{BB962C8B-B14F-4D97-AF65-F5344CB8AC3E}">
        <p14:creationId xmlns:p14="http://schemas.microsoft.com/office/powerpoint/2010/main" val="13713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ppt_x"/>
                                          </p:val>
                                        </p:tav>
                                      </p:tavLst>
                                    </p:anim>
                                    <p:anim calcmode="lin" valueType="num">
                                      <p:cBhvr additive="base">
                                        <p:cTn id="29" dur="500"/>
                                        <p:tgtEl>
                                          <p:spTgt spid="5"/>
                                        </p:tgtEl>
                                        <p:attrNameLst>
                                          <p:attrName>ppt_y</p:attrName>
                                        </p:attrNameLst>
                                      </p:cBhvr>
                                      <p:tavLst>
                                        <p:tav tm="0">
                                          <p:val>
                                            <p:strVal val="ppt_y"/>
                                          </p:val>
                                        </p:tav>
                                        <p:tav tm="100000">
                                          <p:val>
                                            <p:strVal val="1+ppt_h/2"/>
                                          </p:val>
                                        </p:tav>
                                      </p:tavLst>
                                    </p:anim>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C2B2-8DDC-48A1-9843-8255C3C57F48}"/>
              </a:ext>
            </a:extLst>
          </p:cNvPr>
          <p:cNvSpPr>
            <a:spLocks noGrp="1"/>
          </p:cNvSpPr>
          <p:nvPr>
            <p:ph type="title"/>
          </p:nvPr>
        </p:nvSpPr>
        <p:spPr>
          <a:xfrm>
            <a:off x="0" y="0"/>
            <a:ext cx="10515600" cy="1325563"/>
          </a:xfrm>
        </p:spPr>
        <p:txBody>
          <a:bodyPr/>
          <a:lstStyle/>
          <a:p>
            <a:r>
              <a:rPr lang="en-US" dirty="0"/>
              <a:t>Capture-recapture</a:t>
            </a:r>
            <a:endParaRPr lang="en-NZ" dirty="0"/>
          </a:p>
        </p:txBody>
      </p:sp>
      <p:sp>
        <p:nvSpPr>
          <p:cNvPr id="4" name="Rectangle 3">
            <a:extLst>
              <a:ext uri="{FF2B5EF4-FFF2-40B4-BE49-F238E27FC236}">
                <a16:creationId xmlns:a16="http://schemas.microsoft.com/office/drawing/2014/main" id="{101190FD-E87E-4262-B68C-4E4034CE371D}"/>
              </a:ext>
            </a:extLst>
          </p:cNvPr>
          <p:cNvSpPr/>
          <p:nvPr/>
        </p:nvSpPr>
        <p:spPr>
          <a:xfrm>
            <a:off x="526773" y="2099143"/>
            <a:ext cx="4731027" cy="42857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a:extLst>
              <a:ext uri="{FF2B5EF4-FFF2-40B4-BE49-F238E27FC236}">
                <a16:creationId xmlns:a16="http://schemas.microsoft.com/office/drawing/2014/main" id="{2D621134-4F34-43A6-8BE3-58A48F78088A}"/>
              </a:ext>
            </a:extLst>
          </p:cNvPr>
          <p:cNvSpPr/>
          <p:nvPr/>
        </p:nvSpPr>
        <p:spPr>
          <a:xfrm>
            <a:off x="6934202" y="2099142"/>
            <a:ext cx="4731027" cy="42857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2D4F4C79-C0EA-4636-B7A4-6F8606BDA479}"/>
              </a:ext>
            </a:extLst>
          </p:cNvPr>
          <p:cNvSpPr txBox="1"/>
          <p:nvPr/>
        </p:nvSpPr>
        <p:spPr>
          <a:xfrm>
            <a:off x="526773" y="1531258"/>
            <a:ext cx="2709408" cy="369332"/>
          </a:xfrm>
          <a:prstGeom prst="rect">
            <a:avLst/>
          </a:prstGeom>
          <a:noFill/>
        </p:spPr>
        <p:txBody>
          <a:bodyPr wrap="square" rtlCol="0">
            <a:spAutoFit/>
          </a:bodyPr>
          <a:lstStyle/>
          <a:p>
            <a:r>
              <a:rPr lang="en-US" dirty="0"/>
              <a:t>Occasion 1</a:t>
            </a:r>
            <a:endParaRPr lang="en-NZ" dirty="0"/>
          </a:p>
        </p:txBody>
      </p:sp>
      <p:sp>
        <p:nvSpPr>
          <p:cNvPr id="7" name="TextBox 6">
            <a:extLst>
              <a:ext uri="{FF2B5EF4-FFF2-40B4-BE49-F238E27FC236}">
                <a16:creationId xmlns:a16="http://schemas.microsoft.com/office/drawing/2014/main" id="{537FF758-3536-4070-8C0F-6B0B22A70FD6}"/>
              </a:ext>
            </a:extLst>
          </p:cNvPr>
          <p:cNvSpPr txBox="1"/>
          <p:nvPr/>
        </p:nvSpPr>
        <p:spPr>
          <a:xfrm>
            <a:off x="6934202" y="1531258"/>
            <a:ext cx="2709408" cy="369332"/>
          </a:xfrm>
          <a:prstGeom prst="rect">
            <a:avLst/>
          </a:prstGeom>
          <a:noFill/>
        </p:spPr>
        <p:txBody>
          <a:bodyPr wrap="square" rtlCol="0">
            <a:spAutoFit/>
          </a:bodyPr>
          <a:lstStyle/>
          <a:p>
            <a:r>
              <a:rPr lang="en-US" dirty="0"/>
              <a:t>Occasion 2</a:t>
            </a:r>
            <a:endParaRPr lang="en-NZ" dirty="0"/>
          </a:p>
        </p:txBody>
      </p:sp>
      <p:pic>
        <p:nvPicPr>
          <p:cNvPr id="9" name="Picture 8" descr="A chicken standing on the ground&#10;&#10;Description automatically generated">
            <a:extLst>
              <a:ext uri="{FF2B5EF4-FFF2-40B4-BE49-F238E27FC236}">
                <a16:creationId xmlns:a16="http://schemas.microsoft.com/office/drawing/2014/main" id="{EA57FED9-AF8C-4043-8A17-877D125C40E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206389">
            <a:off x="807735" y="2269230"/>
            <a:ext cx="1711926" cy="1735584"/>
          </a:xfrm>
          <a:prstGeom prst="rect">
            <a:avLst/>
          </a:prstGeom>
        </p:spPr>
      </p:pic>
      <p:pic>
        <p:nvPicPr>
          <p:cNvPr id="11" name="Picture 10" descr="A chicken with a pink bandage on its back&#10;&#10;Description automatically generated">
            <a:extLst>
              <a:ext uri="{FF2B5EF4-FFF2-40B4-BE49-F238E27FC236}">
                <a16:creationId xmlns:a16="http://schemas.microsoft.com/office/drawing/2014/main" id="{5050D0DC-B486-415E-8D4F-F471CF8573D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75394">
            <a:off x="3397697" y="2477644"/>
            <a:ext cx="1541037" cy="2068300"/>
          </a:xfrm>
          <a:prstGeom prst="rect">
            <a:avLst/>
          </a:prstGeom>
        </p:spPr>
      </p:pic>
      <p:pic>
        <p:nvPicPr>
          <p:cNvPr id="13" name="Picture 12" descr="A chicken with a pink cloth on its head&#10;&#10;Description automatically generated">
            <a:extLst>
              <a:ext uri="{FF2B5EF4-FFF2-40B4-BE49-F238E27FC236}">
                <a16:creationId xmlns:a16="http://schemas.microsoft.com/office/drawing/2014/main" id="{398336B5-A32C-4A61-8977-0B682DE54B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52784">
            <a:off x="1129046" y="4346156"/>
            <a:ext cx="1810720" cy="1746752"/>
          </a:xfrm>
          <a:prstGeom prst="rect">
            <a:avLst/>
          </a:prstGeom>
        </p:spPr>
      </p:pic>
      <p:sp>
        <p:nvSpPr>
          <p:cNvPr id="14" name="TextBox 13">
            <a:extLst>
              <a:ext uri="{FF2B5EF4-FFF2-40B4-BE49-F238E27FC236}">
                <a16:creationId xmlns:a16="http://schemas.microsoft.com/office/drawing/2014/main" id="{2DEAD272-CAF9-43DB-8B0F-4B8A34124075}"/>
              </a:ext>
            </a:extLst>
          </p:cNvPr>
          <p:cNvSpPr txBox="1"/>
          <p:nvPr/>
        </p:nvSpPr>
        <p:spPr>
          <a:xfrm rot="21100221">
            <a:off x="2155351" y="3819943"/>
            <a:ext cx="1137499" cy="369332"/>
          </a:xfrm>
          <a:prstGeom prst="rect">
            <a:avLst/>
          </a:prstGeom>
          <a:noFill/>
        </p:spPr>
        <p:txBody>
          <a:bodyPr wrap="square" rtlCol="0">
            <a:spAutoFit/>
          </a:bodyPr>
          <a:lstStyle/>
          <a:p>
            <a:r>
              <a:rPr lang="en-US" dirty="0"/>
              <a:t>Rita</a:t>
            </a:r>
            <a:endParaRPr lang="en-NZ" dirty="0"/>
          </a:p>
        </p:txBody>
      </p:sp>
      <p:sp>
        <p:nvSpPr>
          <p:cNvPr id="15" name="TextBox 14">
            <a:extLst>
              <a:ext uri="{FF2B5EF4-FFF2-40B4-BE49-F238E27FC236}">
                <a16:creationId xmlns:a16="http://schemas.microsoft.com/office/drawing/2014/main" id="{FE3BD011-E365-49D6-8622-DD9B88AFEF4C}"/>
              </a:ext>
            </a:extLst>
          </p:cNvPr>
          <p:cNvSpPr txBox="1"/>
          <p:nvPr/>
        </p:nvSpPr>
        <p:spPr>
          <a:xfrm rot="594782">
            <a:off x="4014686" y="4589767"/>
            <a:ext cx="1137499" cy="369332"/>
          </a:xfrm>
          <a:prstGeom prst="rect">
            <a:avLst/>
          </a:prstGeom>
          <a:noFill/>
        </p:spPr>
        <p:txBody>
          <a:bodyPr wrap="square" rtlCol="0">
            <a:spAutoFit/>
          </a:bodyPr>
          <a:lstStyle/>
          <a:p>
            <a:r>
              <a:rPr lang="en-US" dirty="0"/>
              <a:t>Morag</a:t>
            </a:r>
            <a:endParaRPr lang="en-NZ" dirty="0"/>
          </a:p>
        </p:txBody>
      </p:sp>
      <p:sp>
        <p:nvSpPr>
          <p:cNvPr id="16" name="TextBox 15">
            <a:extLst>
              <a:ext uri="{FF2B5EF4-FFF2-40B4-BE49-F238E27FC236}">
                <a16:creationId xmlns:a16="http://schemas.microsoft.com/office/drawing/2014/main" id="{2E48203C-2F68-4CB1-B82F-919DB01FF080}"/>
              </a:ext>
            </a:extLst>
          </p:cNvPr>
          <p:cNvSpPr txBox="1"/>
          <p:nvPr/>
        </p:nvSpPr>
        <p:spPr>
          <a:xfrm rot="1105682">
            <a:off x="743407" y="5875084"/>
            <a:ext cx="1137499" cy="369332"/>
          </a:xfrm>
          <a:prstGeom prst="rect">
            <a:avLst/>
          </a:prstGeom>
          <a:noFill/>
        </p:spPr>
        <p:txBody>
          <a:bodyPr wrap="square" rtlCol="0">
            <a:spAutoFit/>
          </a:bodyPr>
          <a:lstStyle/>
          <a:p>
            <a:r>
              <a:rPr lang="en-US" dirty="0"/>
              <a:t>Camilla</a:t>
            </a:r>
            <a:endParaRPr lang="en-NZ" dirty="0"/>
          </a:p>
        </p:txBody>
      </p:sp>
      <p:sp>
        <p:nvSpPr>
          <p:cNvPr id="17" name="Oval 16">
            <a:extLst>
              <a:ext uri="{FF2B5EF4-FFF2-40B4-BE49-F238E27FC236}">
                <a16:creationId xmlns:a16="http://schemas.microsoft.com/office/drawing/2014/main" id="{18E1E9C7-EE89-40CF-B925-06F0203A6232}"/>
              </a:ext>
            </a:extLst>
          </p:cNvPr>
          <p:cNvSpPr/>
          <p:nvPr/>
        </p:nvSpPr>
        <p:spPr>
          <a:xfrm>
            <a:off x="1652729" y="3615064"/>
            <a:ext cx="246419" cy="22770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a:extLst>
              <a:ext uri="{FF2B5EF4-FFF2-40B4-BE49-F238E27FC236}">
                <a16:creationId xmlns:a16="http://schemas.microsoft.com/office/drawing/2014/main" id="{E9EA95B1-9638-42B2-B366-B3C1EC3F369F}"/>
              </a:ext>
            </a:extLst>
          </p:cNvPr>
          <p:cNvSpPr/>
          <p:nvPr/>
        </p:nvSpPr>
        <p:spPr>
          <a:xfrm>
            <a:off x="3974605" y="4096924"/>
            <a:ext cx="246419" cy="22770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B98D204A-FA4C-4707-9715-03B2F33C4655}"/>
              </a:ext>
            </a:extLst>
          </p:cNvPr>
          <p:cNvSpPr/>
          <p:nvPr/>
        </p:nvSpPr>
        <p:spPr>
          <a:xfrm>
            <a:off x="1400160" y="5534868"/>
            <a:ext cx="246419" cy="22770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1" name="Picture 20" descr="A black rooster standing on dirt&#10;&#10;Description automatically generated">
            <a:extLst>
              <a:ext uri="{FF2B5EF4-FFF2-40B4-BE49-F238E27FC236}">
                <a16:creationId xmlns:a16="http://schemas.microsoft.com/office/drawing/2014/main" id="{25E8672F-81DC-496E-B3DC-C82EAF2EA2E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888579">
            <a:off x="9690120" y="2318478"/>
            <a:ext cx="1650959" cy="2028159"/>
          </a:xfrm>
          <a:prstGeom prst="rect">
            <a:avLst/>
          </a:prstGeom>
        </p:spPr>
      </p:pic>
      <p:sp>
        <p:nvSpPr>
          <p:cNvPr id="22" name="TextBox 21">
            <a:extLst>
              <a:ext uri="{FF2B5EF4-FFF2-40B4-BE49-F238E27FC236}">
                <a16:creationId xmlns:a16="http://schemas.microsoft.com/office/drawing/2014/main" id="{6EF37A6D-8C16-4F11-BCC5-8EACB577375C}"/>
              </a:ext>
            </a:extLst>
          </p:cNvPr>
          <p:cNvSpPr txBox="1"/>
          <p:nvPr/>
        </p:nvSpPr>
        <p:spPr>
          <a:xfrm rot="20781549">
            <a:off x="10640539" y="4225846"/>
            <a:ext cx="1137499" cy="369332"/>
          </a:xfrm>
          <a:prstGeom prst="rect">
            <a:avLst/>
          </a:prstGeom>
          <a:noFill/>
        </p:spPr>
        <p:txBody>
          <a:bodyPr wrap="square" rtlCol="0">
            <a:spAutoFit/>
          </a:bodyPr>
          <a:lstStyle/>
          <a:p>
            <a:r>
              <a:rPr lang="en-US" dirty="0"/>
              <a:t>Clarence</a:t>
            </a:r>
            <a:endParaRPr lang="en-NZ" dirty="0"/>
          </a:p>
        </p:txBody>
      </p:sp>
      <p:pic>
        <p:nvPicPr>
          <p:cNvPr id="24" name="Picture 23" descr="A chicken wearing a pink shirt&#10;&#10;Description automatically generated">
            <a:extLst>
              <a:ext uri="{FF2B5EF4-FFF2-40B4-BE49-F238E27FC236}">
                <a16:creationId xmlns:a16="http://schemas.microsoft.com/office/drawing/2014/main" id="{E0E5B9FD-981B-417D-A0EE-F1CE3554E9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59363">
            <a:off x="10037652" y="4609414"/>
            <a:ext cx="1543388" cy="1545426"/>
          </a:xfrm>
          <a:prstGeom prst="rect">
            <a:avLst/>
          </a:prstGeom>
        </p:spPr>
      </p:pic>
      <p:sp>
        <p:nvSpPr>
          <p:cNvPr id="25" name="TextBox 24">
            <a:extLst>
              <a:ext uri="{FF2B5EF4-FFF2-40B4-BE49-F238E27FC236}">
                <a16:creationId xmlns:a16="http://schemas.microsoft.com/office/drawing/2014/main" id="{39F1E0FE-8A47-4CA4-99AF-6A7AF1154822}"/>
              </a:ext>
            </a:extLst>
          </p:cNvPr>
          <p:cNvSpPr txBox="1"/>
          <p:nvPr/>
        </p:nvSpPr>
        <p:spPr>
          <a:xfrm rot="452032">
            <a:off x="9831603" y="6084979"/>
            <a:ext cx="1137499" cy="369332"/>
          </a:xfrm>
          <a:prstGeom prst="rect">
            <a:avLst/>
          </a:prstGeom>
          <a:noFill/>
        </p:spPr>
        <p:txBody>
          <a:bodyPr wrap="square" rtlCol="0">
            <a:spAutoFit/>
          </a:bodyPr>
          <a:lstStyle/>
          <a:p>
            <a:r>
              <a:rPr lang="en-US" dirty="0"/>
              <a:t>Camilla</a:t>
            </a:r>
            <a:endParaRPr lang="en-NZ" dirty="0"/>
          </a:p>
        </p:txBody>
      </p:sp>
      <p:pic>
        <p:nvPicPr>
          <p:cNvPr id="27" name="Picture 26" descr="A chicken standing on the ground&#10;&#10;Description automatically generated">
            <a:extLst>
              <a:ext uri="{FF2B5EF4-FFF2-40B4-BE49-F238E27FC236}">
                <a16:creationId xmlns:a16="http://schemas.microsoft.com/office/drawing/2014/main" id="{168B0588-0937-4116-8F5E-7B0EDF349C5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402587">
            <a:off x="7525942" y="2216787"/>
            <a:ext cx="1390988" cy="1836544"/>
          </a:xfrm>
          <a:prstGeom prst="rect">
            <a:avLst/>
          </a:prstGeom>
        </p:spPr>
      </p:pic>
      <p:sp>
        <p:nvSpPr>
          <p:cNvPr id="28" name="TextBox 27">
            <a:extLst>
              <a:ext uri="{FF2B5EF4-FFF2-40B4-BE49-F238E27FC236}">
                <a16:creationId xmlns:a16="http://schemas.microsoft.com/office/drawing/2014/main" id="{B528218D-8593-4891-AE54-A2360B7A7284}"/>
              </a:ext>
            </a:extLst>
          </p:cNvPr>
          <p:cNvSpPr txBox="1"/>
          <p:nvPr/>
        </p:nvSpPr>
        <p:spPr>
          <a:xfrm rot="452032">
            <a:off x="7302397" y="3986309"/>
            <a:ext cx="1137499" cy="369332"/>
          </a:xfrm>
          <a:prstGeom prst="rect">
            <a:avLst/>
          </a:prstGeom>
          <a:noFill/>
        </p:spPr>
        <p:txBody>
          <a:bodyPr wrap="square" rtlCol="0">
            <a:spAutoFit/>
          </a:bodyPr>
          <a:lstStyle/>
          <a:p>
            <a:r>
              <a:rPr lang="en-US" dirty="0"/>
              <a:t>Angelica</a:t>
            </a:r>
            <a:endParaRPr lang="en-NZ" dirty="0"/>
          </a:p>
        </p:txBody>
      </p:sp>
      <p:pic>
        <p:nvPicPr>
          <p:cNvPr id="31" name="Picture 30" descr="A white rooster standing on dirt&#10;&#10;Description automatically generated">
            <a:extLst>
              <a:ext uri="{FF2B5EF4-FFF2-40B4-BE49-F238E27FC236}">
                <a16:creationId xmlns:a16="http://schemas.microsoft.com/office/drawing/2014/main" id="{E0C75D78-0E6B-4F03-B01D-4687E87F426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238254">
            <a:off x="7795349" y="4306925"/>
            <a:ext cx="1437225" cy="1713615"/>
          </a:xfrm>
          <a:prstGeom prst="rect">
            <a:avLst/>
          </a:prstGeom>
        </p:spPr>
      </p:pic>
      <p:sp>
        <p:nvSpPr>
          <p:cNvPr id="32" name="TextBox 31">
            <a:extLst>
              <a:ext uri="{FF2B5EF4-FFF2-40B4-BE49-F238E27FC236}">
                <a16:creationId xmlns:a16="http://schemas.microsoft.com/office/drawing/2014/main" id="{0A92610A-4191-4AF7-BF8F-47F77F09D614}"/>
              </a:ext>
            </a:extLst>
          </p:cNvPr>
          <p:cNvSpPr txBox="1"/>
          <p:nvPr/>
        </p:nvSpPr>
        <p:spPr>
          <a:xfrm rot="21225049">
            <a:off x="8515719" y="5954751"/>
            <a:ext cx="1137499" cy="369332"/>
          </a:xfrm>
          <a:prstGeom prst="rect">
            <a:avLst/>
          </a:prstGeom>
          <a:noFill/>
        </p:spPr>
        <p:txBody>
          <a:bodyPr wrap="square" rtlCol="0">
            <a:spAutoFit/>
          </a:bodyPr>
          <a:lstStyle/>
          <a:p>
            <a:r>
              <a:rPr lang="en-US" dirty="0"/>
              <a:t>Bennett</a:t>
            </a:r>
            <a:endParaRPr lang="en-NZ" dirty="0"/>
          </a:p>
        </p:txBody>
      </p:sp>
      <p:sp>
        <p:nvSpPr>
          <p:cNvPr id="33" name="Oval 32">
            <a:extLst>
              <a:ext uri="{FF2B5EF4-FFF2-40B4-BE49-F238E27FC236}">
                <a16:creationId xmlns:a16="http://schemas.microsoft.com/office/drawing/2014/main" id="{D3648E0E-2269-4EC6-BA64-D83CBEEF13CE}"/>
              </a:ext>
            </a:extLst>
          </p:cNvPr>
          <p:cNvSpPr/>
          <p:nvPr/>
        </p:nvSpPr>
        <p:spPr>
          <a:xfrm>
            <a:off x="10668630" y="5632068"/>
            <a:ext cx="246419" cy="22770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49D73D9-136C-490F-BD42-9876D84E5F8D}"/>
                  </a:ext>
                </a:extLst>
              </p:cNvPr>
              <p:cNvSpPr txBox="1"/>
              <p:nvPr/>
            </p:nvSpPr>
            <p:spPr>
              <a:xfrm>
                <a:off x="6615404" y="102637"/>
                <a:ext cx="49164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NZ" i="1" smtClean="0">
                              <a:latin typeface="Cambria Math" panose="02040503050406030204" pitchFamily="18" charset="0"/>
                            </a:rPr>
                          </m:ctrlPr>
                        </m:sSubPr>
                        <m:e>
                          <m:acc>
                            <m:accPr>
                              <m:chr m:val="̂"/>
                              <m:ctrlPr>
                                <a:rPr lang="en-NZ" i="1">
                                  <a:latin typeface="Cambria Math" panose="02040503050406030204" pitchFamily="18" charset="0"/>
                                </a:rPr>
                              </m:ctrlPr>
                            </m:accPr>
                            <m:e>
                              <m:r>
                                <a:rPr lang="en-US" i="1">
                                  <a:latin typeface="Cambria Math" panose="02040503050406030204" pitchFamily="18" charset="0"/>
                                </a:rPr>
                                <m:t>𝑝</m:t>
                              </m:r>
                            </m:e>
                          </m:acc>
                        </m:e>
                        <m:sub>
                          <m:r>
                            <m:rPr>
                              <m:sty m:val="p"/>
                            </m:rPr>
                            <a:rPr lang="en-US" b="0" i="0" smtClean="0">
                              <a:latin typeface="Cambria Math" panose="02040503050406030204" pitchFamily="18" charset="0"/>
                            </a:rPr>
                            <m:t>marked</m:t>
                          </m:r>
                        </m:sub>
                      </m:sSub>
                      <m:r>
                        <a:rPr lang="en-US" b="0" i="1" smtClean="0">
                          <a:latin typeface="Cambria Math" panose="02040503050406030204" pitchFamily="18" charset="0"/>
                        </a:rPr>
                        <m:t>=1/4</m:t>
                      </m:r>
                    </m:oMath>
                  </m:oMathPara>
                </a14:m>
                <a:endParaRPr lang="en-NZ" dirty="0"/>
              </a:p>
            </p:txBody>
          </p:sp>
        </mc:Choice>
        <mc:Fallback xmlns="">
          <p:sp>
            <p:nvSpPr>
              <p:cNvPr id="34" name="TextBox 33">
                <a:extLst>
                  <a:ext uri="{FF2B5EF4-FFF2-40B4-BE49-F238E27FC236}">
                    <a16:creationId xmlns:a16="http://schemas.microsoft.com/office/drawing/2014/main" id="{049D73D9-136C-490F-BD42-9876D84E5F8D}"/>
                  </a:ext>
                </a:extLst>
              </p:cNvPr>
              <p:cNvSpPr txBox="1">
                <a:spLocks noRot="1" noChangeAspect="1" noMove="1" noResize="1" noEditPoints="1" noAdjustHandles="1" noChangeArrowheads="1" noChangeShapeType="1" noTextEdit="1"/>
              </p:cNvSpPr>
              <p:nvPr/>
            </p:nvSpPr>
            <p:spPr>
              <a:xfrm>
                <a:off x="6615404" y="102637"/>
                <a:ext cx="4916426" cy="369332"/>
              </a:xfrm>
              <a:prstGeom prst="rect">
                <a:avLst/>
              </a:prstGeom>
              <a:blipFill>
                <a:blip r:embed="rId9"/>
                <a:stretch>
                  <a:fillRect t="-6667" b="-13333"/>
                </a:stretch>
              </a:blipFill>
            </p:spPr>
            <p:txBody>
              <a:bodyPr/>
              <a:lstStyle/>
              <a:p>
                <a:r>
                  <a:rPr lang="en-NZ">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9060798-2EF0-45E3-AE3C-51DF3033290B}"/>
                  </a:ext>
                </a:extLst>
              </p:cNvPr>
              <p:cNvSpPr txBox="1"/>
              <p:nvPr/>
            </p:nvSpPr>
            <p:spPr>
              <a:xfrm>
                <a:off x="8836089" y="414606"/>
                <a:ext cx="4916426" cy="376770"/>
              </a:xfrm>
              <a:prstGeom prst="rect">
                <a:avLst/>
              </a:prstGeom>
              <a:noFill/>
            </p:spPr>
            <p:txBody>
              <a:bodyPr wrap="square" rtlCol="0">
                <a:spAutoFit/>
              </a:bodyPr>
              <a:lstStyle/>
              <a:p>
                <a14:m>
                  <m:oMath xmlns:m="http://schemas.openxmlformats.org/officeDocument/2006/math">
                    <m:acc>
                      <m:accPr>
                        <m:chr m:val="̂"/>
                        <m:ctrlPr>
                          <a:rPr lang="en-US" b="0" i="1" smtClean="0">
                            <a:solidFill>
                              <a:srgbClr val="836967"/>
                            </a:solidFill>
                            <a:latin typeface="Cambria Math" panose="02040503050406030204" pitchFamily="18" charset="0"/>
                          </a:rPr>
                        </m:ctrlPr>
                      </m:accPr>
                      <m:e>
                        <m:r>
                          <a:rPr lang="en-US" b="0" i="1" smtClean="0">
                            <a:latin typeface="Cambria Math" panose="02040503050406030204" pitchFamily="18" charset="0"/>
                          </a:rPr>
                          <m:t>𝑁</m:t>
                        </m:r>
                      </m:e>
                    </m:acc>
                    <m:r>
                      <a:rPr lang="en-US" b="0" i="1" smtClean="0">
                        <a:latin typeface="Cambria Math" panose="02040503050406030204" pitchFamily="18" charset="0"/>
                      </a:rPr>
                      <m:t>=3/</m:t>
                    </m:r>
                    <m:sSub>
                      <m:sSubPr>
                        <m:ctrlPr>
                          <a:rPr lang="en-NZ" i="1">
                            <a:latin typeface="Cambria Math" panose="02040503050406030204" pitchFamily="18" charset="0"/>
                          </a:rPr>
                        </m:ctrlPr>
                      </m:sSubPr>
                      <m:e>
                        <m:acc>
                          <m:accPr>
                            <m:chr m:val="̂"/>
                            <m:ctrlPr>
                              <a:rPr lang="en-NZ" i="1">
                                <a:latin typeface="Cambria Math" panose="02040503050406030204" pitchFamily="18" charset="0"/>
                              </a:rPr>
                            </m:ctrlPr>
                          </m:accPr>
                          <m:e>
                            <m:r>
                              <a:rPr lang="en-US" i="1">
                                <a:latin typeface="Cambria Math" panose="02040503050406030204" pitchFamily="18" charset="0"/>
                              </a:rPr>
                              <m:t>𝑝</m:t>
                            </m:r>
                          </m:e>
                        </m:acc>
                      </m:e>
                      <m:sub>
                        <m:r>
                          <m:rPr>
                            <m:sty m:val="p"/>
                          </m:rPr>
                          <a:rPr lang="en-US">
                            <a:latin typeface="Cambria Math" panose="02040503050406030204" pitchFamily="18" charset="0"/>
                          </a:rPr>
                          <m:t>marked</m:t>
                        </m:r>
                      </m:sub>
                    </m:sSub>
                  </m:oMath>
                </a14:m>
                <a:r>
                  <a:rPr lang="en-NZ" dirty="0"/>
                  <a:t> = 3×4 = 12</a:t>
                </a:r>
              </a:p>
            </p:txBody>
          </p:sp>
        </mc:Choice>
        <mc:Fallback xmlns="">
          <p:sp>
            <p:nvSpPr>
              <p:cNvPr id="35" name="TextBox 34">
                <a:extLst>
                  <a:ext uri="{FF2B5EF4-FFF2-40B4-BE49-F238E27FC236}">
                    <a16:creationId xmlns:a16="http://schemas.microsoft.com/office/drawing/2014/main" id="{29060798-2EF0-45E3-AE3C-51DF3033290B}"/>
                  </a:ext>
                </a:extLst>
              </p:cNvPr>
              <p:cNvSpPr txBox="1">
                <a:spLocks noRot="1" noChangeAspect="1" noMove="1" noResize="1" noEditPoints="1" noAdjustHandles="1" noChangeArrowheads="1" noChangeShapeType="1" noTextEdit="1"/>
              </p:cNvSpPr>
              <p:nvPr/>
            </p:nvSpPr>
            <p:spPr>
              <a:xfrm>
                <a:off x="8836089" y="414606"/>
                <a:ext cx="4916426" cy="376770"/>
              </a:xfrm>
              <a:prstGeom prst="rect">
                <a:avLst/>
              </a:prstGeom>
              <a:blipFill>
                <a:blip r:embed="rId10"/>
                <a:stretch>
                  <a:fillRect t="-4839" b="-25806"/>
                </a:stretch>
              </a:blipFill>
            </p:spPr>
            <p:txBody>
              <a:bodyPr/>
              <a:lstStyle/>
              <a:p>
                <a:r>
                  <a:rPr lang="en-NZ">
                    <a:noFill/>
                  </a:rPr>
                  <a:t> </a:t>
                </a:r>
              </a:p>
            </p:txBody>
          </p:sp>
        </mc:Fallback>
      </mc:AlternateContent>
      <p:sp>
        <p:nvSpPr>
          <p:cNvPr id="37" name="TextBox 36">
            <a:extLst>
              <a:ext uri="{FF2B5EF4-FFF2-40B4-BE49-F238E27FC236}">
                <a16:creationId xmlns:a16="http://schemas.microsoft.com/office/drawing/2014/main" id="{EBDA1DC5-1B54-4595-9576-63594E25F7D1}"/>
              </a:ext>
            </a:extLst>
          </p:cNvPr>
          <p:cNvSpPr txBox="1"/>
          <p:nvPr/>
        </p:nvSpPr>
        <p:spPr>
          <a:xfrm>
            <a:off x="8724122" y="961053"/>
            <a:ext cx="2481943" cy="369332"/>
          </a:xfrm>
          <a:prstGeom prst="rect">
            <a:avLst/>
          </a:prstGeom>
          <a:noFill/>
        </p:spPr>
        <p:txBody>
          <a:bodyPr wrap="square" rtlCol="0">
            <a:spAutoFit/>
          </a:bodyPr>
          <a:lstStyle/>
          <a:p>
            <a:r>
              <a:rPr lang="en-US" dirty="0"/>
              <a:t>True </a:t>
            </a:r>
            <a:r>
              <a:rPr lang="en-US" i="1" dirty="0"/>
              <a:t>N</a:t>
            </a:r>
            <a:r>
              <a:rPr lang="en-US" dirty="0"/>
              <a:t> = 13! Hooray!</a:t>
            </a:r>
            <a:endParaRPr lang="en-NZ" dirty="0"/>
          </a:p>
        </p:txBody>
      </p:sp>
      <p:pic>
        <p:nvPicPr>
          <p:cNvPr id="29" name="Picture 28" descr="A person holding a chicken&#10;&#10;Description automatically generated with medium confidence">
            <a:extLst>
              <a:ext uri="{FF2B5EF4-FFF2-40B4-BE49-F238E27FC236}">
                <a16:creationId xmlns:a16="http://schemas.microsoft.com/office/drawing/2014/main" id="{89E605A2-A3B1-49AB-9278-C3D141264A0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6475884">
            <a:off x="4116215" y="980275"/>
            <a:ext cx="3705164" cy="2773155"/>
          </a:xfrm>
          <a:prstGeom prst="rect">
            <a:avLst/>
          </a:prstGeom>
        </p:spPr>
      </p:pic>
    </p:spTree>
    <p:extLst>
      <p:ext uri="{BB962C8B-B14F-4D97-AF65-F5344CB8AC3E}">
        <p14:creationId xmlns:p14="http://schemas.microsoft.com/office/powerpoint/2010/main" val="420170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additive="base">
                                        <p:cTn id="105" dur="500" fill="hold"/>
                                        <p:tgtEl>
                                          <p:spTgt spid="33"/>
                                        </p:tgtEl>
                                        <p:attrNameLst>
                                          <p:attrName>ppt_x</p:attrName>
                                        </p:attrNameLst>
                                      </p:cBhvr>
                                      <p:tavLst>
                                        <p:tav tm="0">
                                          <p:val>
                                            <p:strVal val="#ppt_x"/>
                                          </p:val>
                                        </p:tav>
                                        <p:tav tm="100000">
                                          <p:val>
                                            <p:strVal val="#ppt_x"/>
                                          </p:val>
                                        </p:tav>
                                      </p:tavLst>
                                    </p:anim>
                                    <p:anim calcmode="lin" valueType="num">
                                      <p:cBhvr additive="base">
                                        <p:cTn id="10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4" grpId="0"/>
      <p:bldP spid="15" grpId="0"/>
      <p:bldP spid="16" grpId="0"/>
      <p:bldP spid="17" grpId="0" animBg="1"/>
      <p:bldP spid="18" grpId="0" animBg="1"/>
      <p:bldP spid="19" grpId="0" animBg="1"/>
      <p:bldP spid="22" grpId="0"/>
      <p:bldP spid="25" grpId="0"/>
      <p:bldP spid="28" grpId="0"/>
      <p:bldP spid="32" grpId="0"/>
      <p:bldP spid="33" grpId="0" animBg="1"/>
      <p:bldP spid="34" grpId="0"/>
      <p:bldP spid="35"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5A67A-E160-4F46-A8D4-98F7C259942D}"/>
              </a:ext>
            </a:extLst>
          </p:cNvPr>
          <p:cNvSpPr>
            <a:spLocks noGrp="1"/>
          </p:cNvSpPr>
          <p:nvPr>
            <p:ph type="title"/>
          </p:nvPr>
        </p:nvSpPr>
        <p:spPr/>
        <p:txBody>
          <a:bodyPr/>
          <a:lstStyle/>
          <a:p>
            <a:r>
              <a:rPr lang="en-US" dirty="0"/>
              <a:t>We need to make it easier!</a:t>
            </a:r>
            <a:endParaRPr lang="en-NZ" dirty="0"/>
          </a:p>
        </p:txBody>
      </p:sp>
      <p:pic>
        <p:nvPicPr>
          <p:cNvPr id="5" name="Graphic 4" descr="Arrow Right with solid fill">
            <a:extLst>
              <a:ext uri="{FF2B5EF4-FFF2-40B4-BE49-F238E27FC236}">
                <a16:creationId xmlns:a16="http://schemas.microsoft.com/office/drawing/2014/main" id="{D4982C24-24C6-4DA9-B79E-23B3901C4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4075" y="2138557"/>
            <a:ext cx="914400" cy="914400"/>
          </a:xfrm>
          <a:prstGeom prst="rect">
            <a:avLst/>
          </a:prstGeom>
        </p:spPr>
      </p:pic>
      <p:sp>
        <p:nvSpPr>
          <p:cNvPr id="6" name="TextBox 5">
            <a:extLst>
              <a:ext uri="{FF2B5EF4-FFF2-40B4-BE49-F238E27FC236}">
                <a16:creationId xmlns:a16="http://schemas.microsoft.com/office/drawing/2014/main" id="{CA707439-9005-45B5-8107-BE30548CE6EB}"/>
              </a:ext>
            </a:extLst>
          </p:cNvPr>
          <p:cNvSpPr txBox="1"/>
          <p:nvPr/>
        </p:nvSpPr>
        <p:spPr>
          <a:xfrm>
            <a:off x="670249" y="1514512"/>
            <a:ext cx="2959359" cy="400110"/>
          </a:xfrm>
          <a:prstGeom prst="rect">
            <a:avLst/>
          </a:prstGeom>
          <a:noFill/>
        </p:spPr>
        <p:txBody>
          <a:bodyPr wrap="square" rtlCol="0">
            <a:spAutoFit/>
          </a:bodyPr>
          <a:lstStyle/>
          <a:p>
            <a:r>
              <a:rPr lang="en-US" sz="2000" b="1" dirty="0"/>
              <a:t>How we often do things:</a:t>
            </a:r>
            <a:endParaRPr lang="en-NZ" sz="2000" b="1" dirty="0"/>
          </a:p>
        </p:txBody>
      </p:sp>
      <p:sp>
        <p:nvSpPr>
          <p:cNvPr id="7" name="TextBox 6">
            <a:extLst>
              <a:ext uri="{FF2B5EF4-FFF2-40B4-BE49-F238E27FC236}">
                <a16:creationId xmlns:a16="http://schemas.microsoft.com/office/drawing/2014/main" id="{2250C169-4036-4DDD-98BF-EB79788DE728}"/>
              </a:ext>
            </a:extLst>
          </p:cNvPr>
          <p:cNvSpPr txBox="1"/>
          <p:nvPr/>
        </p:nvSpPr>
        <p:spPr>
          <a:xfrm>
            <a:off x="-270587" y="2241814"/>
            <a:ext cx="2062065" cy="707886"/>
          </a:xfrm>
          <a:prstGeom prst="rect">
            <a:avLst/>
          </a:prstGeom>
          <a:noFill/>
        </p:spPr>
        <p:txBody>
          <a:bodyPr wrap="square" rtlCol="0">
            <a:spAutoFit/>
          </a:bodyPr>
          <a:lstStyle/>
          <a:p>
            <a:pPr algn="ctr"/>
            <a:r>
              <a:rPr lang="en-US" sz="2000" dirty="0"/>
              <a:t>Formulate hypotheses</a:t>
            </a:r>
            <a:endParaRPr lang="en-NZ" sz="2000" dirty="0"/>
          </a:p>
        </p:txBody>
      </p:sp>
      <p:sp>
        <p:nvSpPr>
          <p:cNvPr id="8" name="TextBox 7">
            <a:extLst>
              <a:ext uri="{FF2B5EF4-FFF2-40B4-BE49-F238E27FC236}">
                <a16:creationId xmlns:a16="http://schemas.microsoft.com/office/drawing/2014/main" id="{011414C0-6224-467C-A108-3633207CE8CA}"/>
              </a:ext>
            </a:extLst>
          </p:cNvPr>
          <p:cNvSpPr txBox="1"/>
          <p:nvPr/>
        </p:nvSpPr>
        <p:spPr>
          <a:xfrm>
            <a:off x="2319082" y="2281604"/>
            <a:ext cx="1333994" cy="707886"/>
          </a:xfrm>
          <a:prstGeom prst="rect">
            <a:avLst/>
          </a:prstGeom>
          <a:noFill/>
        </p:spPr>
        <p:txBody>
          <a:bodyPr wrap="square" rtlCol="0">
            <a:spAutoFit/>
          </a:bodyPr>
          <a:lstStyle/>
          <a:p>
            <a:pPr algn="ctr"/>
            <a:r>
              <a:rPr lang="en-US" sz="2000" dirty="0"/>
              <a:t>Collect data</a:t>
            </a:r>
            <a:endParaRPr lang="en-NZ" sz="2000" dirty="0"/>
          </a:p>
        </p:txBody>
      </p:sp>
      <p:pic>
        <p:nvPicPr>
          <p:cNvPr id="9" name="Graphic 8" descr="Arrow Right with solid fill">
            <a:extLst>
              <a:ext uri="{FF2B5EF4-FFF2-40B4-BE49-F238E27FC236}">
                <a16:creationId xmlns:a16="http://schemas.microsoft.com/office/drawing/2014/main" id="{5D1CA361-8AFA-40FC-A517-E8F07B42F4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62220" y="2138557"/>
            <a:ext cx="914400" cy="914400"/>
          </a:xfrm>
          <a:prstGeom prst="rect">
            <a:avLst/>
          </a:prstGeom>
        </p:spPr>
      </p:pic>
      <p:sp>
        <p:nvSpPr>
          <p:cNvPr id="10" name="TextBox 9">
            <a:extLst>
              <a:ext uri="{FF2B5EF4-FFF2-40B4-BE49-F238E27FC236}">
                <a16:creationId xmlns:a16="http://schemas.microsoft.com/office/drawing/2014/main" id="{EA52750B-3BFF-4318-B480-35147D86B177}"/>
              </a:ext>
            </a:extLst>
          </p:cNvPr>
          <p:cNvSpPr txBox="1"/>
          <p:nvPr/>
        </p:nvSpPr>
        <p:spPr>
          <a:xfrm>
            <a:off x="4208954" y="2241814"/>
            <a:ext cx="1504719" cy="707886"/>
          </a:xfrm>
          <a:prstGeom prst="rect">
            <a:avLst/>
          </a:prstGeom>
          <a:noFill/>
        </p:spPr>
        <p:txBody>
          <a:bodyPr wrap="square" rtlCol="0">
            <a:spAutoFit/>
          </a:bodyPr>
          <a:lstStyle/>
          <a:p>
            <a:pPr algn="ctr"/>
            <a:r>
              <a:rPr lang="en-US" sz="2000" dirty="0"/>
              <a:t>Wrangle data</a:t>
            </a:r>
            <a:endParaRPr lang="en-NZ" sz="2000" dirty="0"/>
          </a:p>
        </p:txBody>
      </p:sp>
      <p:pic>
        <p:nvPicPr>
          <p:cNvPr id="11" name="Graphic 10" descr="Arrow Right with solid fill">
            <a:extLst>
              <a:ext uri="{FF2B5EF4-FFF2-40B4-BE49-F238E27FC236}">
                <a16:creationId xmlns:a16="http://schemas.microsoft.com/office/drawing/2014/main" id="{F15600B7-3D4A-4599-BB10-306690CBB9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39618" y="2138557"/>
            <a:ext cx="914400" cy="914400"/>
          </a:xfrm>
          <a:prstGeom prst="rect">
            <a:avLst/>
          </a:prstGeom>
        </p:spPr>
      </p:pic>
      <p:sp>
        <p:nvSpPr>
          <p:cNvPr id="12" name="TextBox 11">
            <a:extLst>
              <a:ext uri="{FF2B5EF4-FFF2-40B4-BE49-F238E27FC236}">
                <a16:creationId xmlns:a16="http://schemas.microsoft.com/office/drawing/2014/main" id="{E38E5A08-3C4B-464F-9380-3DB401CBF906}"/>
              </a:ext>
            </a:extLst>
          </p:cNvPr>
          <p:cNvSpPr txBox="1"/>
          <p:nvPr/>
        </p:nvSpPr>
        <p:spPr>
          <a:xfrm>
            <a:off x="6347591" y="2241814"/>
            <a:ext cx="1424810" cy="707886"/>
          </a:xfrm>
          <a:prstGeom prst="rect">
            <a:avLst/>
          </a:prstGeom>
          <a:noFill/>
        </p:spPr>
        <p:txBody>
          <a:bodyPr wrap="square" rtlCol="0">
            <a:spAutoFit/>
          </a:bodyPr>
          <a:lstStyle/>
          <a:p>
            <a:pPr algn="ctr"/>
            <a:r>
              <a:rPr lang="en-US" sz="2000" dirty="0" err="1"/>
              <a:t>Analyse</a:t>
            </a:r>
            <a:r>
              <a:rPr lang="en-US" sz="2000" dirty="0"/>
              <a:t> data</a:t>
            </a:r>
            <a:endParaRPr lang="en-NZ" sz="2000" dirty="0"/>
          </a:p>
        </p:txBody>
      </p:sp>
      <p:pic>
        <p:nvPicPr>
          <p:cNvPr id="13" name="Graphic 12" descr="Arrow Right with solid fill">
            <a:extLst>
              <a:ext uri="{FF2B5EF4-FFF2-40B4-BE49-F238E27FC236}">
                <a16:creationId xmlns:a16="http://schemas.microsoft.com/office/drawing/2014/main" id="{373CC58D-CADC-44C5-B61F-7BE5801832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7016" y="2138557"/>
            <a:ext cx="914400" cy="914400"/>
          </a:xfrm>
          <a:prstGeom prst="rect">
            <a:avLst/>
          </a:prstGeom>
        </p:spPr>
      </p:pic>
      <p:sp>
        <p:nvSpPr>
          <p:cNvPr id="14" name="TextBox 13">
            <a:extLst>
              <a:ext uri="{FF2B5EF4-FFF2-40B4-BE49-F238E27FC236}">
                <a16:creationId xmlns:a16="http://schemas.microsoft.com/office/drawing/2014/main" id="{6A33E79A-C902-45C0-9285-790C90783D55}"/>
              </a:ext>
            </a:extLst>
          </p:cNvPr>
          <p:cNvSpPr txBox="1"/>
          <p:nvPr/>
        </p:nvSpPr>
        <p:spPr>
          <a:xfrm>
            <a:off x="8406319" y="2281604"/>
            <a:ext cx="1424810" cy="707886"/>
          </a:xfrm>
          <a:prstGeom prst="rect">
            <a:avLst/>
          </a:prstGeom>
          <a:noFill/>
        </p:spPr>
        <p:txBody>
          <a:bodyPr wrap="square" rtlCol="0">
            <a:spAutoFit/>
          </a:bodyPr>
          <a:lstStyle/>
          <a:p>
            <a:pPr algn="ctr"/>
            <a:r>
              <a:rPr lang="en-US" sz="2000" dirty="0"/>
              <a:t>Draw conclusions</a:t>
            </a:r>
            <a:endParaRPr lang="en-NZ" sz="2000" dirty="0"/>
          </a:p>
        </p:txBody>
      </p:sp>
      <p:pic>
        <p:nvPicPr>
          <p:cNvPr id="15" name="Graphic 14" descr="Arrow Right with solid fill">
            <a:extLst>
              <a:ext uri="{FF2B5EF4-FFF2-40B4-BE49-F238E27FC236}">
                <a16:creationId xmlns:a16="http://schemas.microsoft.com/office/drawing/2014/main" id="{3F7DB162-0FCD-4684-A497-5FABD1C8BD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6761" y="2124830"/>
            <a:ext cx="914400" cy="914400"/>
          </a:xfrm>
          <a:prstGeom prst="rect">
            <a:avLst/>
          </a:prstGeom>
        </p:spPr>
      </p:pic>
      <p:sp>
        <p:nvSpPr>
          <p:cNvPr id="17" name="TextBox 16">
            <a:extLst>
              <a:ext uri="{FF2B5EF4-FFF2-40B4-BE49-F238E27FC236}">
                <a16:creationId xmlns:a16="http://schemas.microsoft.com/office/drawing/2014/main" id="{8F40DFF2-ED30-458D-A54D-A2AE7DD4CF6D}"/>
              </a:ext>
            </a:extLst>
          </p:cNvPr>
          <p:cNvSpPr txBox="1"/>
          <p:nvPr/>
        </p:nvSpPr>
        <p:spPr>
          <a:xfrm>
            <a:off x="10620432" y="2381975"/>
            <a:ext cx="1424810" cy="400110"/>
          </a:xfrm>
          <a:prstGeom prst="rect">
            <a:avLst/>
          </a:prstGeom>
          <a:noFill/>
        </p:spPr>
        <p:txBody>
          <a:bodyPr wrap="square" rtlCol="0">
            <a:spAutoFit/>
          </a:bodyPr>
          <a:lstStyle/>
          <a:p>
            <a:pPr algn="ctr"/>
            <a:r>
              <a:rPr lang="en-US" sz="2000" b="1" dirty="0"/>
              <a:t>ACTION!</a:t>
            </a:r>
            <a:endParaRPr lang="en-NZ" sz="2000" b="1" dirty="0"/>
          </a:p>
        </p:txBody>
      </p:sp>
      <p:sp>
        <p:nvSpPr>
          <p:cNvPr id="18" name="TextBox 17">
            <a:extLst>
              <a:ext uri="{FF2B5EF4-FFF2-40B4-BE49-F238E27FC236}">
                <a16:creationId xmlns:a16="http://schemas.microsoft.com/office/drawing/2014/main" id="{8E46C102-B6D9-460C-8FEF-8A940907ADBA}"/>
              </a:ext>
            </a:extLst>
          </p:cNvPr>
          <p:cNvSpPr txBox="1"/>
          <p:nvPr/>
        </p:nvSpPr>
        <p:spPr>
          <a:xfrm>
            <a:off x="670249" y="3450196"/>
            <a:ext cx="10601132" cy="400110"/>
          </a:xfrm>
          <a:prstGeom prst="rect">
            <a:avLst/>
          </a:prstGeom>
          <a:noFill/>
        </p:spPr>
        <p:txBody>
          <a:bodyPr wrap="square" rtlCol="0">
            <a:spAutoFit/>
          </a:bodyPr>
          <a:lstStyle/>
          <a:p>
            <a:r>
              <a:rPr lang="en-US" sz="2000" b="1" dirty="0"/>
              <a:t>How we could do things with autonomous, continuously running sensors:</a:t>
            </a:r>
            <a:endParaRPr lang="en-NZ" sz="2000" b="1" dirty="0"/>
          </a:p>
        </p:txBody>
      </p:sp>
      <p:sp>
        <p:nvSpPr>
          <p:cNvPr id="19" name="TextBox 18">
            <a:extLst>
              <a:ext uri="{FF2B5EF4-FFF2-40B4-BE49-F238E27FC236}">
                <a16:creationId xmlns:a16="http://schemas.microsoft.com/office/drawing/2014/main" id="{3B908730-A690-4882-A1CD-FCD9894A5F34}"/>
              </a:ext>
            </a:extLst>
          </p:cNvPr>
          <p:cNvSpPr txBox="1"/>
          <p:nvPr/>
        </p:nvSpPr>
        <p:spPr>
          <a:xfrm>
            <a:off x="426453" y="2922949"/>
            <a:ext cx="11003547" cy="400110"/>
          </a:xfrm>
          <a:prstGeom prst="rect">
            <a:avLst/>
          </a:prstGeom>
          <a:noFill/>
        </p:spPr>
        <p:txBody>
          <a:bodyPr wrap="square" rtlCol="0">
            <a:spAutoFit/>
          </a:bodyPr>
          <a:lstStyle/>
          <a:p>
            <a:pPr algn="ctr"/>
            <a:r>
              <a:rPr lang="en-US" sz="2000" b="1" dirty="0">
                <a:solidFill>
                  <a:srgbClr val="FF0000"/>
                </a:solidFill>
              </a:rPr>
              <a:t>Each arrow often represents months or years of work!</a:t>
            </a:r>
            <a:endParaRPr lang="en-NZ" sz="2000" b="1" dirty="0">
              <a:solidFill>
                <a:srgbClr val="FF0000"/>
              </a:solidFill>
            </a:endParaRPr>
          </a:p>
        </p:txBody>
      </p:sp>
      <p:sp>
        <p:nvSpPr>
          <p:cNvPr id="20" name="TextBox 19">
            <a:extLst>
              <a:ext uri="{FF2B5EF4-FFF2-40B4-BE49-F238E27FC236}">
                <a16:creationId xmlns:a16="http://schemas.microsoft.com/office/drawing/2014/main" id="{D2011AA7-DD6A-4D2A-97D6-353D681872E5}"/>
              </a:ext>
            </a:extLst>
          </p:cNvPr>
          <p:cNvSpPr txBox="1"/>
          <p:nvPr/>
        </p:nvSpPr>
        <p:spPr>
          <a:xfrm>
            <a:off x="1577722" y="4260337"/>
            <a:ext cx="2062065" cy="707886"/>
          </a:xfrm>
          <a:prstGeom prst="rect">
            <a:avLst/>
          </a:prstGeom>
          <a:noFill/>
        </p:spPr>
        <p:txBody>
          <a:bodyPr wrap="square" rtlCol="0">
            <a:spAutoFit/>
          </a:bodyPr>
          <a:lstStyle/>
          <a:p>
            <a:pPr algn="ctr"/>
            <a:r>
              <a:rPr lang="en-US" sz="2000" dirty="0"/>
              <a:t>Formulate hypotheses</a:t>
            </a:r>
            <a:endParaRPr lang="en-NZ" sz="2000" dirty="0"/>
          </a:p>
        </p:txBody>
      </p:sp>
      <p:pic>
        <p:nvPicPr>
          <p:cNvPr id="21" name="Graphic 20" descr="Arrow Right with solid fill">
            <a:extLst>
              <a:ext uri="{FF2B5EF4-FFF2-40B4-BE49-F238E27FC236}">
                <a16:creationId xmlns:a16="http://schemas.microsoft.com/office/drawing/2014/main" id="{47FC783C-CEE6-4D4E-8D90-5C76063824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94554" y="4157080"/>
            <a:ext cx="914400" cy="914400"/>
          </a:xfrm>
          <a:prstGeom prst="rect">
            <a:avLst/>
          </a:prstGeom>
        </p:spPr>
      </p:pic>
      <p:sp>
        <p:nvSpPr>
          <p:cNvPr id="22" name="TextBox 21">
            <a:extLst>
              <a:ext uri="{FF2B5EF4-FFF2-40B4-BE49-F238E27FC236}">
                <a16:creationId xmlns:a16="http://schemas.microsoft.com/office/drawing/2014/main" id="{076CB8A5-E317-46AA-A836-4FD30B982CAD}"/>
              </a:ext>
            </a:extLst>
          </p:cNvPr>
          <p:cNvSpPr txBox="1"/>
          <p:nvPr/>
        </p:nvSpPr>
        <p:spPr>
          <a:xfrm>
            <a:off x="4123000" y="4001372"/>
            <a:ext cx="1523580" cy="1015663"/>
          </a:xfrm>
          <a:prstGeom prst="rect">
            <a:avLst/>
          </a:prstGeom>
          <a:noFill/>
        </p:spPr>
        <p:txBody>
          <a:bodyPr wrap="square" rtlCol="0">
            <a:spAutoFit/>
          </a:bodyPr>
          <a:lstStyle/>
          <a:p>
            <a:pPr algn="ctr"/>
            <a:r>
              <a:rPr lang="en-US" sz="2000" dirty="0"/>
              <a:t>Automated data collection</a:t>
            </a:r>
            <a:endParaRPr lang="en-NZ" sz="2000" dirty="0"/>
          </a:p>
        </p:txBody>
      </p:sp>
      <p:sp>
        <p:nvSpPr>
          <p:cNvPr id="23" name="TextBox 22">
            <a:extLst>
              <a:ext uri="{FF2B5EF4-FFF2-40B4-BE49-F238E27FC236}">
                <a16:creationId xmlns:a16="http://schemas.microsoft.com/office/drawing/2014/main" id="{04F9B744-14B3-47BB-982D-117E02C6C6ED}"/>
              </a:ext>
            </a:extLst>
          </p:cNvPr>
          <p:cNvSpPr txBox="1"/>
          <p:nvPr/>
        </p:nvSpPr>
        <p:spPr>
          <a:xfrm>
            <a:off x="6628073" y="4162288"/>
            <a:ext cx="2111361" cy="707886"/>
          </a:xfrm>
          <a:prstGeom prst="rect">
            <a:avLst/>
          </a:prstGeom>
          <a:noFill/>
        </p:spPr>
        <p:txBody>
          <a:bodyPr wrap="square" rtlCol="0">
            <a:spAutoFit/>
          </a:bodyPr>
          <a:lstStyle/>
          <a:p>
            <a:pPr algn="ctr"/>
            <a:r>
              <a:rPr lang="en-US" sz="2000" dirty="0"/>
              <a:t>(Semi) Automated wrangling</a:t>
            </a:r>
            <a:endParaRPr lang="en-NZ" sz="2000" dirty="0"/>
          </a:p>
        </p:txBody>
      </p:sp>
      <p:pic>
        <p:nvPicPr>
          <p:cNvPr id="24" name="Graphic 23" descr="Arrow Right with solid fill">
            <a:extLst>
              <a:ext uri="{FF2B5EF4-FFF2-40B4-BE49-F238E27FC236}">
                <a16:creationId xmlns:a16="http://schemas.microsoft.com/office/drawing/2014/main" id="{6C466BB0-8072-470C-8DA4-287F4A1F1C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3673" y="4157080"/>
            <a:ext cx="914400" cy="914400"/>
          </a:xfrm>
          <a:prstGeom prst="rect">
            <a:avLst/>
          </a:prstGeom>
        </p:spPr>
      </p:pic>
      <p:sp>
        <p:nvSpPr>
          <p:cNvPr id="25" name="TextBox 24">
            <a:extLst>
              <a:ext uri="{FF2B5EF4-FFF2-40B4-BE49-F238E27FC236}">
                <a16:creationId xmlns:a16="http://schemas.microsoft.com/office/drawing/2014/main" id="{6ADA5E6D-3B54-436A-AE00-15610E8938AD}"/>
              </a:ext>
            </a:extLst>
          </p:cNvPr>
          <p:cNvSpPr txBox="1"/>
          <p:nvPr/>
        </p:nvSpPr>
        <p:spPr>
          <a:xfrm>
            <a:off x="6617132" y="5790011"/>
            <a:ext cx="2310537" cy="707886"/>
          </a:xfrm>
          <a:prstGeom prst="rect">
            <a:avLst/>
          </a:prstGeom>
          <a:noFill/>
        </p:spPr>
        <p:txBody>
          <a:bodyPr wrap="square" rtlCol="0">
            <a:spAutoFit/>
          </a:bodyPr>
          <a:lstStyle/>
          <a:p>
            <a:pPr algn="ctr"/>
            <a:r>
              <a:rPr lang="en-US" sz="2000" dirty="0"/>
              <a:t>(Semi) Automated analysis</a:t>
            </a:r>
            <a:endParaRPr lang="en-NZ" sz="2000" dirty="0"/>
          </a:p>
        </p:txBody>
      </p:sp>
      <p:pic>
        <p:nvPicPr>
          <p:cNvPr id="26" name="Graphic 25" descr="Arrow Right with solid fill">
            <a:extLst>
              <a:ext uri="{FF2B5EF4-FFF2-40B4-BE49-F238E27FC236}">
                <a16:creationId xmlns:a16="http://schemas.microsoft.com/office/drawing/2014/main" id="{4EB3CC06-8AD7-4E2F-8292-41793D9953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74301" y="4921054"/>
            <a:ext cx="914400" cy="914400"/>
          </a:xfrm>
          <a:prstGeom prst="rect">
            <a:avLst/>
          </a:prstGeom>
        </p:spPr>
      </p:pic>
      <p:pic>
        <p:nvPicPr>
          <p:cNvPr id="27" name="Graphic 26" descr="Arrow Right with solid fill">
            <a:extLst>
              <a:ext uri="{FF2B5EF4-FFF2-40B4-BE49-F238E27FC236}">
                <a16:creationId xmlns:a16="http://schemas.microsoft.com/office/drawing/2014/main" id="{E5A49A86-8D53-4C06-ADF3-D650BA1F1C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713673" y="5653979"/>
            <a:ext cx="914400" cy="914400"/>
          </a:xfrm>
          <a:prstGeom prst="rect">
            <a:avLst/>
          </a:prstGeom>
        </p:spPr>
      </p:pic>
      <p:sp>
        <p:nvSpPr>
          <p:cNvPr id="28" name="TextBox 27">
            <a:extLst>
              <a:ext uri="{FF2B5EF4-FFF2-40B4-BE49-F238E27FC236}">
                <a16:creationId xmlns:a16="http://schemas.microsoft.com/office/drawing/2014/main" id="{C6DA6CC7-CFF6-4BDC-AD3A-AA9B5D0E746B}"/>
              </a:ext>
            </a:extLst>
          </p:cNvPr>
          <p:cNvSpPr txBox="1"/>
          <p:nvPr/>
        </p:nvSpPr>
        <p:spPr>
          <a:xfrm>
            <a:off x="4123000" y="5757236"/>
            <a:ext cx="1424810" cy="707886"/>
          </a:xfrm>
          <a:prstGeom prst="rect">
            <a:avLst/>
          </a:prstGeom>
          <a:noFill/>
        </p:spPr>
        <p:txBody>
          <a:bodyPr wrap="square" rtlCol="0">
            <a:spAutoFit/>
          </a:bodyPr>
          <a:lstStyle/>
          <a:p>
            <a:pPr algn="ctr"/>
            <a:r>
              <a:rPr lang="en-US" sz="2000" dirty="0"/>
              <a:t>Draw conclusions</a:t>
            </a:r>
            <a:endParaRPr lang="en-NZ" sz="2000" dirty="0"/>
          </a:p>
        </p:txBody>
      </p:sp>
      <p:sp>
        <p:nvSpPr>
          <p:cNvPr id="29" name="TextBox 28">
            <a:extLst>
              <a:ext uri="{FF2B5EF4-FFF2-40B4-BE49-F238E27FC236}">
                <a16:creationId xmlns:a16="http://schemas.microsoft.com/office/drawing/2014/main" id="{87320F3D-A77C-4177-9DEE-77797B66C8F3}"/>
              </a:ext>
            </a:extLst>
          </p:cNvPr>
          <p:cNvSpPr txBox="1"/>
          <p:nvPr/>
        </p:nvSpPr>
        <p:spPr>
          <a:xfrm>
            <a:off x="2001275" y="5911124"/>
            <a:ext cx="1424810" cy="400110"/>
          </a:xfrm>
          <a:prstGeom prst="rect">
            <a:avLst/>
          </a:prstGeom>
          <a:noFill/>
        </p:spPr>
        <p:txBody>
          <a:bodyPr wrap="square" rtlCol="0">
            <a:spAutoFit/>
          </a:bodyPr>
          <a:lstStyle/>
          <a:p>
            <a:pPr algn="ctr"/>
            <a:r>
              <a:rPr lang="en-US" sz="2000" b="1" dirty="0"/>
              <a:t>ACTION!</a:t>
            </a:r>
            <a:endParaRPr lang="en-NZ" sz="2000" b="1" dirty="0"/>
          </a:p>
        </p:txBody>
      </p:sp>
      <p:pic>
        <p:nvPicPr>
          <p:cNvPr id="30" name="Graphic 29" descr="Arrow Right with solid fill">
            <a:extLst>
              <a:ext uri="{FF2B5EF4-FFF2-40B4-BE49-F238E27FC236}">
                <a16:creationId xmlns:a16="http://schemas.microsoft.com/office/drawing/2014/main" id="{66ED7ED4-73E7-4F99-B942-D2F5FB3A1A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4390801" y="4982975"/>
            <a:ext cx="914400" cy="914400"/>
          </a:xfrm>
          <a:prstGeom prst="rect">
            <a:avLst/>
          </a:prstGeom>
        </p:spPr>
      </p:pic>
      <p:pic>
        <p:nvPicPr>
          <p:cNvPr id="31" name="Graphic 30" descr="Arrow Right with solid fill">
            <a:extLst>
              <a:ext uri="{FF2B5EF4-FFF2-40B4-BE49-F238E27FC236}">
                <a16:creationId xmlns:a16="http://schemas.microsoft.com/office/drawing/2014/main" id="{C012F903-97F8-4794-BC4A-7FCCC2D2A8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219572" y="5653979"/>
            <a:ext cx="914400" cy="914400"/>
          </a:xfrm>
          <a:prstGeom prst="rect">
            <a:avLst/>
          </a:prstGeom>
        </p:spPr>
      </p:pic>
      <p:pic>
        <p:nvPicPr>
          <p:cNvPr id="32" name="Graphic 31" descr="Arrow Right with solid fill">
            <a:extLst>
              <a:ext uri="{FF2B5EF4-FFF2-40B4-BE49-F238E27FC236}">
                <a16:creationId xmlns:a16="http://schemas.microsoft.com/office/drawing/2014/main" id="{50844E78-499D-4301-A315-FA1AC03E8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2279159" y="4968149"/>
            <a:ext cx="914400" cy="914400"/>
          </a:xfrm>
          <a:prstGeom prst="rect">
            <a:avLst/>
          </a:prstGeom>
        </p:spPr>
      </p:pic>
      <p:sp>
        <p:nvSpPr>
          <p:cNvPr id="33" name="TextBox 32">
            <a:extLst>
              <a:ext uri="{FF2B5EF4-FFF2-40B4-BE49-F238E27FC236}">
                <a16:creationId xmlns:a16="http://schemas.microsoft.com/office/drawing/2014/main" id="{3079B22F-A4D2-4D21-A2B1-4EDFE2D260F5}"/>
              </a:ext>
            </a:extLst>
          </p:cNvPr>
          <p:cNvSpPr txBox="1"/>
          <p:nvPr/>
        </p:nvSpPr>
        <p:spPr>
          <a:xfrm>
            <a:off x="8660983" y="5178199"/>
            <a:ext cx="2871653" cy="400110"/>
          </a:xfrm>
          <a:prstGeom prst="rect">
            <a:avLst/>
          </a:prstGeom>
          <a:noFill/>
        </p:spPr>
        <p:txBody>
          <a:bodyPr wrap="square" rtlCol="0">
            <a:spAutoFit/>
          </a:bodyPr>
          <a:lstStyle/>
          <a:p>
            <a:pPr algn="ctr"/>
            <a:r>
              <a:rPr lang="en-US" sz="2000" b="1" dirty="0">
                <a:solidFill>
                  <a:srgbClr val="FF0000"/>
                </a:solidFill>
              </a:rPr>
              <a:t>Act in real-time!</a:t>
            </a:r>
            <a:endParaRPr lang="en-NZ" sz="2000" b="1" dirty="0">
              <a:solidFill>
                <a:srgbClr val="FF0000"/>
              </a:solidFill>
            </a:endParaRPr>
          </a:p>
        </p:txBody>
      </p:sp>
    </p:spTree>
    <p:extLst>
      <p:ext uri="{BB962C8B-B14F-4D97-AF65-F5344CB8AC3E}">
        <p14:creationId xmlns:p14="http://schemas.microsoft.com/office/powerpoint/2010/main" val="76000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3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additive="base">
                                        <p:cTn id="102" dur="500" fill="hold"/>
                                        <p:tgtEl>
                                          <p:spTgt spid="33"/>
                                        </p:tgtEl>
                                        <p:attrNameLst>
                                          <p:attrName>ppt_x</p:attrName>
                                        </p:attrNameLst>
                                      </p:cBhvr>
                                      <p:tavLst>
                                        <p:tav tm="0">
                                          <p:val>
                                            <p:strVal val="#ppt_x"/>
                                          </p:val>
                                        </p:tav>
                                        <p:tav tm="100000">
                                          <p:val>
                                            <p:strVal val="#ppt_x"/>
                                          </p:val>
                                        </p:tav>
                                      </p:tavLst>
                                    </p:anim>
                                    <p:anim calcmode="lin" valueType="num">
                                      <p:cBhvr additive="base">
                                        <p:cTn id="10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4" grpId="0"/>
      <p:bldP spid="17" grpId="0"/>
      <p:bldP spid="18" grpId="0"/>
      <p:bldP spid="19" grpId="0"/>
      <p:bldP spid="20" grpId="0"/>
      <p:bldP spid="22" grpId="0"/>
      <p:bldP spid="23" grpId="0"/>
      <p:bldP spid="25" grpId="0"/>
      <p:bldP spid="28" grpId="0"/>
      <p:bldP spid="29"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_20221002_162703(0)~2">
            <a:hlinkClick r:id="" action="ppaction://media"/>
            <a:extLst>
              <a:ext uri="{FF2B5EF4-FFF2-40B4-BE49-F238E27FC236}">
                <a16:creationId xmlns:a16="http://schemas.microsoft.com/office/drawing/2014/main" id="{DAF120C3-E8EA-416E-84BD-8678519D9E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2931" y="1397288"/>
            <a:ext cx="3776538" cy="4063424"/>
          </a:xfrm>
          <a:prstGeom prst="rect">
            <a:avLst/>
          </a:prstGeom>
        </p:spPr>
      </p:pic>
      <p:sp>
        <p:nvSpPr>
          <p:cNvPr id="5" name="Title 1">
            <a:extLst>
              <a:ext uri="{FF2B5EF4-FFF2-40B4-BE49-F238E27FC236}">
                <a16:creationId xmlns:a16="http://schemas.microsoft.com/office/drawing/2014/main" id="{B8280CDB-F84D-469F-91E1-BF6812F3ACF3}"/>
              </a:ext>
            </a:extLst>
          </p:cNvPr>
          <p:cNvSpPr>
            <a:spLocks noGrp="1"/>
          </p:cNvSpPr>
          <p:nvPr>
            <p:ph type="title"/>
          </p:nvPr>
        </p:nvSpPr>
        <p:spPr>
          <a:xfrm>
            <a:off x="6096000" y="365125"/>
            <a:ext cx="5257800" cy="1325563"/>
          </a:xfrm>
        </p:spPr>
        <p:txBody>
          <a:bodyPr/>
          <a:lstStyle/>
          <a:p>
            <a:r>
              <a:rPr lang="en-US" dirty="0"/>
              <a:t>Thanks for listening!</a:t>
            </a:r>
            <a:endParaRPr lang="en-NZ" dirty="0"/>
          </a:p>
        </p:txBody>
      </p:sp>
      <p:pic>
        <p:nvPicPr>
          <p:cNvPr id="9" name="Picture 8">
            <a:extLst>
              <a:ext uri="{FF2B5EF4-FFF2-40B4-BE49-F238E27FC236}">
                <a16:creationId xmlns:a16="http://schemas.microsoft.com/office/drawing/2014/main" id="{7CE9736D-B2B9-432A-9675-D7CC179BC69B}"/>
              </a:ext>
            </a:extLst>
          </p:cNvPr>
          <p:cNvPicPr>
            <a:picLocks noChangeAspect="1"/>
          </p:cNvPicPr>
          <p:nvPr/>
        </p:nvPicPr>
        <p:blipFill>
          <a:blip r:embed="rId5"/>
          <a:stretch>
            <a:fillRect/>
          </a:stretch>
        </p:blipFill>
        <p:spPr>
          <a:xfrm>
            <a:off x="7048981" y="1690688"/>
            <a:ext cx="3351838" cy="4462091"/>
          </a:xfrm>
          <a:prstGeom prst="rect">
            <a:avLst/>
          </a:prstGeom>
        </p:spPr>
      </p:pic>
    </p:spTree>
    <p:extLst>
      <p:ext uri="{BB962C8B-B14F-4D97-AF65-F5344CB8AC3E}">
        <p14:creationId xmlns:p14="http://schemas.microsoft.com/office/powerpoint/2010/main" val="35180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8C5F45-DBE8-4514-9E9C-872B1E4517DA}"/>
              </a:ext>
            </a:extLst>
          </p:cNvPr>
          <p:cNvSpPr txBox="1"/>
          <p:nvPr/>
        </p:nvSpPr>
        <p:spPr>
          <a:xfrm>
            <a:off x="649583" y="1099760"/>
            <a:ext cx="7299357" cy="3170099"/>
          </a:xfrm>
          <a:prstGeom prst="rect">
            <a:avLst/>
          </a:prstGeom>
          <a:noFill/>
        </p:spPr>
        <p:txBody>
          <a:bodyPr wrap="square">
            <a:spAutoFit/>
          </a:bodyPr>
          <a:lstStyle/>
          <a:p>
            <a:pPr algn="ctr"/>
            <a:r>
              <a:rPr lang="en-US" sz="2000" b="0" i="1" dirty="0">
                <a:solidFill>
                  <a:srgbClr val="000000"/>
                </a:solidFill>
                <a:effectLst/>
                <a:latin typeface="Calibri" panose="020F0502020204030204" pitchFamily="34" charset="0"/>
              </a:rPr>
              <a:t>“Collecting the data for this particular article was probably the most challenging thing I have done in my entire life. From the number of staff and amount of money it required, the insane hours, the physical exhaustion, and all the setbacks: bears, broken equipment, language barriers, staff getting sick, not reaching sites because lack of tracks, trying to find water, the list goes on and on. This article makes it all worth it though, I really like the approach we have taken in not just reporting results but how/why to do it that way, both with the ASCR and with amount of detail included about how to identify groups, timing of surveys, and so on.”</a:t>
            </a:r>
            <a:endParaRPr lang="en-NZ" sz="2000" i="1" dirty="0"/>
          </a:p>
        </p:txBody>
      </p:sp>
      <p:pic>
        <p:nvPicPr>
          <p:cNvPr id="5" name="Content Placeholder 19" descr="A person wearing glasses and a hat&#10;&#10;Description automatically generated with medium confidence">
            <a:extLst>
              <a:ext uri="{FF2B5EF4-FFF2-40B4-BE49-F238E27FC236}">
                <a16:creationId xmlns:a16="http://schemas.microsoft.com/office/drawing/2014/main" id="{9C57A692-8721-4880-94D8-1E493BFF004B}"/>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8549121" y="1767717"/>
            <a:ext cx="2445579" cy="1834184"/>
          </a:xfrm>
        </p:spPr>
      </p:pic>
      <p:sp>
        <p:nvSpPr>
          <p:cNvPr id="6" name="Title 1">
            <a:extLst>
              <a:ext uri="{FF2B5EF4-FFF2-40B4-BE49-F238E27FC236}">
                <a16:creationId xmlns:a16="http://schemas.microsoft.com/office/drawing/2014/main" id="{0AD87D67-B3B2-4B66-B70D-3038D399448C}"/>
              </a:ext>
            </a:extLst>
          </p:cNvPr>
          <p:cNvSpPr>
            <a:spLocks noGrp="1"/>
          </p:cNvSpPr>
          <p:nvPr>
            <p:ph type="title"/>
          </p:nvPr>
        </p:nvSpPr>
        <p:spPr>
          <a:xfrm>
            <a:off x="0" y="18255"/>
            <a:ext cx="10515600" cy="1325563"/>
          </a:xfrm>
        </p:spPr>
        <p:txBody>
          <a:bodyPr/>
          <a:lstStyle/>
          <a:p>
            <a:r>
              <a:rPr lang="en-US" dirty="0"/>
              <a:t>Respect the data</a:t>
            </a:r>
            <a:endParaRPr lang="en-NZ" dirty="0"/>
          </a:p>
        </p:txBody>
      </p:sp>
      <p:sp>
        <p:nvSpPr>
          <p:cNvPr id="7" name="TextBox 6">
            <a:extLst>
              <a:ext uri="{FF2B5EF4-FFF2-40B4-BE49-F238E27FC236}">
                <a16:creationId xmlns:a16="http://schemas.microsoft.com/office/drawing/2014/main" id="{015998A4-8566-4999-8354-CDB64CD64C0C}"/>
              </a:ext>
            </a:extLst>
          </p:cNvPr>
          <p:cNvSpPr txBox="1"/>
          <p:nvPr/>
        </p:nvSpPr>
        <p:spPr>
          <a:xfrm>
            <a:off x="649584" y="1099760"/>
            <a:ext cx="7299357" cy="3170099"/>
          </a:xfrm>
          <a:prstGeom prst="rect">
            <a:avLst/>
          </a:prstGeom>
          <a:noFill/>
        </p:spPr>
        <p:txBody>
          <a:bodyPr wrap="square">
            <a:spAutoFit/>
          </a:bodyPr>
          <a:lstStyle/>
          <a:p>
            <a:pPr algn="ctr"/>
            <a:r>
              <a:rPr lang="en-US" sz="2000" b="0" i="1" dirty="0">
                <a:solidFill>
                  <a:srgbClr val="000000"/>
                </a:solidFill>
                <a:effectLst/>
                <a:latin typeface="Calibri" panose="020F0502020204030204" pitchFamily="34" charset="0"/>
              </a:rPr>
              <a:t>“Collecting the data for this particular article was probably the most challenging thing I have done in my entire life. From the number of staff and amount of money it required, the insane hours, the physical exhaustion, and all the setbacks: </a:t>
            </a:r>
            <a:r>
              <a:rPr lang="en-US" sz="2000" i="1" dirty="0">
                <a:solidFill>
                  <a:srgbClr val="FF0000"/>
                </a:solidFill>
                <a:effectLst/>
                <a:latin typeface="Calibri" panose="020F0502020204030204" pitchFamily="34" charset="0"/>
              </a:rPr>
              <a:t>bears</a:t>
            </a:r>
            <a:r>
              <a:rPr lang="en-US" sz="2000" b="0" i="1" dirty="0">
                <a:solidFill>
                  <a:srgbClr val="000000"/>
                </a:solidFill>
                <a:effectLst/>
                <a:latin typeface="Calibri" panose="020F0502020204030204" pitchFamily="34" charset="0"/>
              </a:rPr>
              <a:t>, broken equipment, language barriers, staff getting sick, not reaching sites because lack of tracks, trying to find water, the list goes on and on. This article makes it all worth it though, I really like the approach we have taken in not just reporting results but how/why to do it that way, both with the ASCR and with amount of detail included about how to identify groups, timing of surveys, and so on.”</a:t>
            </a:r>
            <a:endParaRPr lang="en-NZ" sz="2000" i="1" dirty="0"/>
          </a:p>
        </p:txBody>
      </p:sp>
      <p:sp>
        <p:nvSpPr>
          <p:cNvPr id="8" name="TextBox 7">
            <a:extLst>
              <a:ext uri="{FF2B5EF4-FFF2-40B4-BE49-F238E27FC236}">
                <a16:creationId xmlns:a16="http://schemas.microsoft.com/office/drawing/2014/main" id="{84FD494B-7D26-4797-9F04-3A651E4A03D1}"/>
              </a:ext>
            </a:extLst>
          </p:cNvPr>
          <p:cNvSpPr txBox="1"/>
          <p:nvPr/>
        </p:nvSpPr>
        <p:spPr>
          <a:xfrm rot="21077125">
            <a:off x="1566250" y="5006567"/>
            <a:ext cx="5278170" cy="923330"/>
          </a:xfrm>
          <a:prstGeom prst="rect">
            <a:avLst/>
          </a:prstGeom>
          <a:noFill/>
        </p:spPr>
        <p:txBody>
          <a:bodyPr wrap="square" rtlCol="0">
            <a:spAutoFit/>
          </a:bodyPr>
          <a:lstStyle/>
          <a:p>
            <a:pPr algn="ctr"/>
            <a:r>
              <a:rPr lang="en-US" dirty="0">
                <a:solidFill>
                  <a:srgbClr val="FF0000"/>
                </a:solidFill>
              </a:rPr>
              <a:t>Sarah didn’t </a:t>
            </a:r>
            <a:r>
              <a:rPr lang="en-US" i="1" dirty="0">
                <a:solidFill>
                  <a:srgbClr val="FF0000"/>
                </a:solidFill>
              </a:rPr>
              <a:t>quite </a:t>
            </a:r>
            <a:r>
              <a:rPr lang="en-US" dirty="0">
                <a:solidFill>
                  <a:srgbClr val="FF0000"/>
                </a:solidFill>
              </a:rPr>
              <a:t>visit all the same listening posts as the previous study, because a sun bear was taking a nap at one of the sites!</a:t>
            </a:r>
            <a:endParaRPr lang="en-NZ" dirty="0">
              <a:solidFill>
                <a:srgbClr val="FF0000"/>
              </a:solidFill>
            </a:endParaRPr>
          </a:p>
        </p:txBody>
      </p:sp>
      <p:pic>
        <p:nvPicPr>
          <p:cNvPr id="10" name="Picture 9" descr="A black bear with its tongue out&#10;&#10;Description automatically generated">
            <a:extLst>
              <a:ext uri="{FF2B5EF4-FFF2-40B4-BE49-F238E27FC236}">
                <a16:creationId xmlns:a16="http://schemas.microsoft.com/office/drawing/2014/main" id="{59A10D6B-EB86-456E-86A4-D8B8100E9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7192" flipH="1">
            <a:off x="7193733" y="4054198"/>
            <a:ext cx="2038536" cy="2683565"/>
          </a:xfrm>
          <a:prstGeom prst="rect">
            <a:avLst/>
          </a:prstGeom>
        </p:spPr>
      </p:pic>
    </p:spTree>
    <p:extLst>
      <p:ext uri="{BB962C8B-B14F-4D97-AF65-F5344CB8AC3E}">
        <p14:creationId xmlns:p14="http://schemas.microsoft.com/office/powerpoint/2010/main" val="120376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7BE86D-2843-4BC7-A990-C6302CF10519}"/>
              </a:ext>
            </a:extLst>
          </p:cNvPr>
          <p:cNvGraphicFramePr>
            <a:graphicFrameLocks noGrp="1"/>
          </p:cNvGraphicFramePr>
          <p:nvPr>
            <p:extLst>
              <p:ext uri="{D42A27DB-BD31-4B8C-83A1-F6EECF244321}">
                <p14:modId xmlns:p14="http://schemas.microsoft.com/office/powerpoint/2010/main" val="3723755611"/>
              </p:ext>
            </p:extLst>
          </p:nvPr>
        </p:nvGraphicFramePr>
        <p:xfrm>
          <a:off x="438539" y="1129004"/>
          <a:ext cx="3676262" cy="5384829"/>
        </p:xfrm>
        <a:graphic>
          <a:graphicData uri="http://schemas.openxmlformats.org/drawingml/2006/table">
            <a:tbl>
              <a:tblPr firstRow="1">
                <a:tableStyleId>{5C22544A-7EE6-4342-B048-85BDC9FD1C3A}</a:tableStyleId>
              </a:tblPr>
              <a:tblGrid>
                <a:gridCol w="906428">
                  <a:extLst>
                    <a:ext uri="{9D8B030D-6E8A-4147-A177-3AD203B41FA5}">
                      <a16:colId xmlns:a16="http://schemas.microsoft.com/office/drawing/2014/main" val="3863870181"/>
                    </a:ext>
                  </a:extLst>
                </a:gridCol>
                <a:gridCol w="1384917">
                  <a:extLst>
                    <a:ext uri="{9D8B030D-6E8A-4147-A177-3AD203B41FA5}">
                      <a16:colId xmlns:a16="http://schemas.microsoft.com/office/drawing/2014/main" val="2500484311"/>
                    </a:ext>
                  </a:extLst>
                </a:gridCol>
                <a:gridCol w="1384917">
                  <a:extLst>
                    <a:ext uri="{9D8B030D-6E8A-4147-A177-3AD203B41FA5}">
                      <a16:colId xmlns:a16="http://schemas.microsoft.com/office/drawing/2014/main" val="189485689"/>
                    </a:ext>
                  </a:extLst>
                </a:gridCol>
              </a:tblGrid>
              <a:tr h="395429">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Occasion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kern="1200" dirty="0">
                          <a:solidFill>
                            <a:schemeClr val="dk1"/>
                          </a:solidFill>
                          <a:latin typeface="+mn-lt"/>
                          <a:ea typeface="+mn-ea"/>
                          <a:cs typeface="+mn-cs"/>
                        </a:rPr>
                        <a:t>Occasion 2</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02130017"/>
                  </a:ext>
                </a:extLst>
              </a:tr>
              <a:tr h="383800">
                <a:tc>
                  <a:txBody>
                    <a:bodyPr/>
                    <a:lstStyle/>
                    <a:p>
                      <a:r>
                        <a:rPr lang="en-US" sz="1600" b="0" kern="1200" dirty="0">
                          <a:solidFill>
                            <a:schemeClr val="dk1"/>
                          </a:solidFill>
                          <a:latin typeface="+mn-lt"/>
                          <a:ea typeface="+mn-ea"/>
                          <a:cs typeface="+mn-cs"/>
                        </a:rPr>
                        <a:t>Rita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604507"/>
                  </a:ext>
                </a:extLst>
              </a:tr>
              <a:tr h="383800">
                <a:tc>
                  <a:txBody>
                    <a:bodyPr/>
                    <a:lstStyle/>
                    <a:p>
                      <a:r>
                        <a:rPr lang="en-US" sz="1600" b="0" kern="1200" dirty="0">
                          <a:solidFill>
                            <a:schemeClr val="dk1"/>
                          </a:solidFill>
                          <a:latin typeface="+mn-lt"/>
                          <a:ea typeface="+mn-ea"/>
                          <a:cs typeface="+mn-cs"/>
                        </a:rPr>
                        <a:t>Morag</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9916220"/>
                  </a:ext>
                </a:extLst>
              </a:tr>
              <a:tr h="383800">
                <a:tc>
                  <a:txBody>
                    <a:bodyPr/>
                    <a:lstStyle/>
                    <a:p>
                      <a:r>
                        <a:rPr lang="en-US" sz="1600" b="0" kern="1200" dirty="0">
                          <a:solidFill>
                            <a:schemeClr val="dk1"/>
                          </a:solidFill>
                          <a:latin typeface="+mn-lt"/>
                          <a:ea typeface="+mn-ea"/>
                          <a:cs typeface="+mn-cs"/>
                        </a:rPr>
                        <a:t>Camilla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259635102"/>
                  </a:ext>
                </a:extLst>
              </a:tr>
              <a:tr h="383800">
                <a:tc>
                  <a:txBody>
                    <a:bodyPr/>
                    <a:lstStyle/>
                    <a:p>
                      <a:r>
                        <a:rPr lang="en-US" sz="1600" b="0" kern="1200" dirty="0">
                          <a:solidFill>
                            <a:schemeClr val="dk1"/>
                          </a:solidFill>
                          <a:latin typeface="+mn-lt"/>
                          <a:ea typeface="+mn-ea"/>
                          <a:cs typeface="+mn-cs"/>
                        </a:rPr>
                        <a:t>Bennett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23420426"/>
                  </a:ext>
                </a:extLst>
              </a:tr>
              <a:tr h="383800">
                <a:tc>
                  <a:txBody>
                    <a:bodyPr/>
                    <a:lstStyle/>
                    <a:p>
                      <a:r>
                        <a:rPr lang="en-US" sz="1600" b="0" kern="1200" dirty="0">
                          <a:solidFill>
                            <a:schemeClr val="dk1"/>
                          </a:solidFill>
                          <a:latin typeface="+mn-lt"/>
                          <a:ea typeface="+mn-ea"/>
                          <a:cs typeface="+mn-cs"/>
                        </a:rPr>
                        <a:t>Clarence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698875914"/>
                  </a:ext>
                </a:extLst>
              </a:tr>
              <a:tr h="383800">
                <a:tc>
                  <a:txBody>
                    <a:bodyPr/>
                    <a:lstStyle/>
                    <a:p>
                      <a:r>
                        <a:rPr lang="en-US" sz="1600" b="0" kern="1200" dirty="0">
                          <a:solidFill>
                            <a:schemeClr val="dk1"/>
                          </a:solidFill>
                          <a:latin typeface="+mn-lt"/>
                          <a:ea typeface="+mn-ea"/>
                          <a:cs typeface="+mn-cs"/>
                        </a:rPr>
                        <a:t>Angelica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83173304"/>
                  </a:ext>
                </a:extLst>
              </a:tr>
              <a:tr h="383800">
                <a:tc>
                  <a:txBody>
                    <a:bodyPr/>
                    <a:lstStyle/>
                    <a:p>
                      <a:r>
                        <a:rPr lang="en-US" sz="1600" b="0" kern="1200" dirty="0">
                          <a:solidFill>
                            <a:schemeClr val="dk1"/>
                          </a:solidFill>
                          <a:latin typeface="+mn-lt"/>
                          <a:ea typeface="+mn-ea"/>
                          <a:cs typeface="+mn-cs"/>
                        </a:rPr>
                        <a:t>Evelyn</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5724415"/>
                  </a:ext>
                </a:extLst>
              </a:tr>
              <a:tr h="383800">
                <a:tc>
                  <a:txBody>
                    <a:bodyPr/>
                    <a:lstStyle/>
                    <a:p>
                      <a:r>
                        <a:rPr lang="en-US" sz="1600" b="0" kern="1200" dirty="0">
                          <a:solidFill>
                            <a:schemeClr val="dk1"/>
                          </a:solidFill>
                          <a:latin typeface="+mn-lt"/>
                          <a:ea typeface="+mn-ea"/>
                          <a:cs typeface="+mn-cs"/>
                        </a:rPr>
                        <a:t>Vicky</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400416"/>
                  </a:ext>
                </a:extLst>
              </a:tr>
              <a:tr h="383800">
                <a:tc>
                  <a:txBody>
                    <a:bodyPr/>
                    <a:lstStyle/>
                    <a:p>
                      <a:r>
                        <a:rPr lang="en-US" sz="1600" b="0" kern="1200" dirty="0">
                          <a:solidFill>
                            <a:schemeClr val="dk1"/>
                          </a:solidFill>
                          <a:latin typeface="+mn-lt"/>
                          <a:ea typeface="+mn-ea"/>
                          <a:cs typeface="+mn-cs"/>
                        </a:rPr>
                        <a:t>Lucy</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504309"/>
                  </a:ext>
                </a:extLst>
              </a:tr>
              <a:tr h="383800">
                <a:tc>
                  <a:txBody>
                    <a:bodyPr/>
                    <a:lstStyle/>
                    <a:p>
                      <a:r>
                        <a:rPr lang="en-US" sz="1600" b="0" kern="1200" dirty="0">
                          <a:solidFill>
                            <a:schemeClr val="dk1"/>
                          </a:solidFill>
                          <a:latin typeface="+mn-lt"/>
                          <a:ea typeface="+mn-ea"/>
                          <a:cs typeface="+mn-cs"/>
                        </a:rPr>
                        <a:t>Estella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2333154"/>
                  </a:ext>
                </a:extLst>
              </a:tr>
              <a:tr h="383800">
                <a:tc>
                  <a:txBody>
                    <a:bodyPr/>
                    <a:lstStyle/>
                    <a:p>
                      <a:r>
                        <a:rPr lang="en-US" sz="1600" b="0" kern="1200" dirty="0">
                          <a:solidFill>
                            <a:schemeClr val="dk1"/>
                          </a:solidFill>
                          <a:latin typeface="+mn-lt"/>
                          <a:ea typeface="+mn-ea"/>
                          <a:cs typeface="+mn-cs"/>
                        </a:rPr>
                        <a:t>Ann</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7997956"/>
                  </a:ext>
                </a:extLst>
              </a:tr>
              <a:tr h="383800">
                <a:tc>
                  <a:txBody>
                    <a:bodyPr/>
                    <a:lstStyle/>
                    <a:p>
                      <a:r>
                        <a:rPr lang="en-US" sz="1600" b="0" kern="1200" dirty="0">
                          <a:solidFill>
                            <a:schemeClr val="dk1"/>
                          </a:solidFill>
                          <a:latin typeface="+mn-lt"/>
                          <a:ea typeface="+mn-ea"/>
                          <a:cs typeface="+mn-cs"/>
                        </a:rPr>
                        <a:t>Barbara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9962493"/>
                  </a:ext>
                </a:extLst>
              </a:tr>
              <a:tr h="383800">
                <a:tc>
                  <a:txBody>
                    <a:bodyPr/>
                    <a:lstStyle/>
                    <a:p>
                      <a:r>
                        <a:rPr lang="en-US" sz="1600" b="0" kern="1200" dirty="0">
                          <a:solidFill>
                            <a:schemeClr val="dk1"/>
                          </a:solidFill>
                          <a:latin typeface="+mn-lt"/>
                          <a:ea typeface="+mn-ea"/>
                          <a:cs typeface="+mn-cs"/>
                        </a:rPr>
                        <a:t>Brook</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5243678"/>
                  </a:ext>
                </a:extLst>
              </a:tr>
            </a:tbl>
          </a:graphicData>
        </a:graphic>
      </p:graphicFrame>
      <p:sp>
        <p:nvSpPr>
          <p:cNvPr id="5" name="Title 1">
            <a:extLst>
              <a:ext uri="{FF2B5EF4-FFF2-40B4-BE49-F238E27FC236}">
                <a16:creationId xmlns:a16="http://schemas.microsoft.com/office/drawing/2014/main" id="{B50B29DE-A425-43CC-8851-862D186D3116}"/>
              </a:ext>
            </a:extLst>
          </p:cNvPr>
          <p:cNvSpPr>
            <a:spLocks noGrp="1"/>
          </p:cNvSpPr>
          <p:nvPr>
            <p:ph type="title"/>
          </p:nvPr>
        </p:nvSpPr>
        <p:spPr>
          <a:xfrm>
            <a:off x="0" y="0"/>
            <a:ext cx="10515600" cy="1325563"/>
          </a:xfrm>
        </p:spPr>
        <p:txBody>
          <a:bodyPr/>
          <a:lstStyle/>
          <a:p>
            <a:r>
              <a:rPr lang="en-US" dirty="0"/>
              <a:t>Capture-recapture data: 1s and 0s</a:t>
            </a:r>
            <a:endParaRPr lang="en-NZ" dirty="0"/>
          </a:p>
        </p:txBody>
      </p:sp>
      <p:sp>
        <p:nvSpPr>
          <p:cNvPr id="6" name="TextBox 5">
            <a:extLst>
              <a:ext uri="{FF2B5EF4-FFF2-40B4-BE49-F238E27FC236}">
                <a16:creationId xmlns:a16="http://schemas.microsoft.com/office/drawing/2014/main" id="{C4AA5D92-E83A-4634-A020-F3D49D05AC00}"/>
              </a:ext>
            </a:extLst>
          </p:cNvPr>
          <p:cNvSpPr txBox="1"/>
          <p:nvPr/>
        </p:nvSpPr>
        <p:spPr>
          <a:xfrm>
            <a:off x="4553340" y="4844459"/>
            <a:ext cx="1968759" cy="646331"/>
          </a:xfrm>
          <a:prstGeom prst="rect">
            <a:avLst/>
          </a:prstGeom>
          <a:noFill/>
        </p:spPr>
        <p:txBody>
          <a:bodyPr wrap="square" rtlCol="0">
            <a:spAutoFit/>
          </a:bodyPr>
          <a:lstStyle/>
          <a:p>
            <a:pPr algn="ctr"/>
            <a:r>
              <a:rPr lang="en-US" dirty="0">
                <a:solidFill>
                  <a:srgbClr val="FF0000"/>
                </a:solidFill>
              </a:rPr>
              <a:t>We don’t observe these rows</a:t>
            </a:r>
            <a:endParaRPr lang="en-NZ" dirty="0">
              <a:solidFill>
                <a:srgbClr val="FF0000"/>
              </a:solidFill>
            </a:endParaRPr>
          </a:p>
        </p:txBody>
      </p:sp>
      <p:sp>
        <p:nvSpPr>
          <p:cNvPr id="7" name="Right Brace 6">
            <a:extLst>
              <a:ext uri="{FF2B5EF4-FFF2-40B4-BE49-F238E27FC236}">
                <a16:creationId xmlns:a16="http://schemas.microsoft.com/office/drawing/2014/main" id="{1350F0B0-EC72-4E30-A63E-4EA41B7B0FC7}"/>
              </a:ext>
            </a:extLst>
          </p:cNvPr>
          <p:cNvSpPr/>
          <p:nvPr/>
        </p:nvSpPr>
        <p:spPr>
          <a:xfrm>
            <a:off x="4245429" y="3821418"/>
            <a:ext cx="307911" cy="269241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graphicFrame>
        <p:nvGraphicFramePr>
          <p:cNvPr id="8" name="Table 7">
            <a:extLst>
              <a:ext uri="{FF2B5EF4-FFF2-40B4-BE49-F238E27FC236}">
                <a16:creationId xmlns:a16="http://schemas.microsoft.com/office/drawing/2014/main" id="{233EA79E-CBA5-4958-A0C9-976AF07AF77D}"/>
              </a:ext>
            </a:extLst>
          </p:cNvPr>
          <p:cNvGraphicFramePr>
            <a:graphicFrameLocks noGrp="1"/>
          </p:cNvGraphicFramePr>
          <p:nvPr>
            <p:extLst>
              <p:ext uri="{D42A27DB-BD31-4B8C-83A1-F6EECF244321}">
                <p14:modId xmlns:p14="http://schemas.microsoft.com/office/powerpoint/2010/main" val="1289321550"/>
              </p:ext>
            </p:extLst>
          </p:nvPr>
        </p:nvGraphicFramePr>
        <p:xfrm>
          <a:off x="7638662" y="1123189"/>
          <a:ext cx="3676262" cy="2698229"/>
        </p:xfrm>
        <a:graphic>
          <a:graphicData uri="http://schemas.openxmlformats.org/drawingml/2006/table">
            <a:tbl>
              <a:tblPr firstRow="1">
                <a:tableStyleId>{5C22544A-7EE6-4342-B048-85BDC9FD1C3A}</a:tableStyleId>
              </a:tblPr>
              <a:tblGrid>
                <a:gridCol w="906428">
                  <a:extLst>
                    <a:ext uri="{9D8B030D-6E8A-4147-A177-3AD203B41FA5}">
                      <a16:colId xmlns:a16="http://schemas.microsoft.com/office/drawing/2014/main" val="3863870181"/>
                    </a:ext>
                  </a:extLst>
                </a:gridCol>
                <a:gridCol w="1384917">
                  <a:extLst>
                    <a:ext uri="{9D8B030D-6E8A-4147-A177-3AD203B41FA5}">
                      <a16:colId xmlns:a16="http://schemas.microsoft.com/office/drawing/2014/main" val="2500484311"/>
                    </a:ext>
                  </a:extLst>
                </a:gridCol>
                <a:gridCol w="1384917">
                  <a:extLst>
                    <a:ext uri="{9D8B030D-6E8A-4147-A177-3AD203B41FA5}">
                      <a16:colId xmlns:a16="http://schemas.microsoft.com/office/drawing/2014/main" val="189485689"/>
                    </a:ext>
                  </a:extLst>
                </a:gridCol>
              </a:tblGrid>
              <a:tr h="395429">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Occasion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kern="1200" dirty="0">
                          <a:solidFill>
                            <a:schemeClr val="dk1"/>
                          </a:solidFill>
                          <a:latin typeface="+mn-lt"/>
                          <a:ea typeface="+mn-ea"/>
                          <a:cs typeface="+mn-cs"/>
                        </a:rPr>
                        <a:t>Occasion 2</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02130017"/>
                  </a:ext>
                </a:extLst>
              </a:tr>
              <a:tr h="383800">
                <a:tc>
                  <a:txBody>
                    <a:bodyPr/>
                    <a:lstStyle/>
                    <a:p>
                      <a:r>
                        <a:rPr lang="en-US" sz="1600" b="0" kern="1200" dirty="0">
                          <a:solidFill>
                            <a:schemeClr val="dk1"/>
                          </a:solidFill>
                          <a:latin typeface="+mn-lt"/>
                          <a:ea typeface="+mn-ea"/>
                          <a:cs typeface="+mn-cs"/>
                        </a:rPr>
                        <a:t>Rita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604507"/>
                  </a:ext>
                </a:extLst>
              </a:tr>
              <a:tr h="383800">
                <a:tc>
                  <a:txBody>
                    <a:bodyPr/>
                    <a:lstStyle/>
                    <a:p>
                      <a:r>
                        <a:rPr lang="en-US" sz="1600" b="0" kern="1200" dirty="0">
                          <a:solidFill>
                            <a:schemeClr val="dk1"/>
                          </a:solidFill>
                          <a:latin typeface="+mn-lt"/>
                          <a:ea typeface="+mn-ea"/>
                          <a:cs typeface="+mn-cs"/>
                        </a:rPr>
                        <a:t>Morag</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9916220"/>
                  </a:ext>
                </a:extLst>
              </a:tr>
              <a:tr h="383800">
                <a:tc>
                  <a:txBody>
                    <a:bodyPr/>
                    <a:lstStyle/>
                    <a:p>
                      <a:r>
                        <a:rPr lang="en-US" sz="1600" b="0" kern="1200" dirty="0">
                          <a:solidFill>
                            <a:schemeClr val="dk1"/>
                          </a:solidFill>
                          <a:latin typeface="+mn-lt"/>
                          <a:ea typeface="+mn-ea"/>
                          <a:cs typeface="+mn-cs"/>
                        </a:rPr>
                        <a:t>Camilla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259635102"/>
                  </a:ext>
                </a:extLst>
              </a:tr>
              <a:tr h="383800">
                <a:tc>
                  <a:txBody>
                    <a:bodyPr/>
                    <a:lstStyle/>
                    <a:p>
                      <a:r>
                        <a:rPr lang="en-US" sz="1600" b="0" kern="1200" dirty="0">
                          <a:solidFill>
                            <a:schemeClr val="dk1"/>
                          </a:solidFill>
                          <a:latin typeface="+mn-lt"/>
                          <a:ea typeface="+mn-ea"/>
                          <a:cs typeface="+mn-cs"/>
                        </a:rPr>
                        <a:t>Bennett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23420426"/>
                  </a:ext>
                </a:extLst>
              </a:tr>
              <a:tr h="383800">
                <a:tc>
                  <a:txBody>
                    <a:bodyPr/>
                    <a:lstStyle/>
                    <a:p>
                      <a:r>
                        <a:rPr lang="en-US" sz="1600" b="0" kern="1200" dirty="0">
                          <a:solidFill>
                            <a:schemeClr val="dk1"/>
                          </a:solidFill>
                          <a:latin typeface="+mn-lt"/>
                          <a:ea typeface="+mn-ea"/>
                          <a:cs typeface="+mn-cs"/>
                        </a:rPr>
                        <a:t>Clarence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698875914"/>
                  </a:ext>
                </a:extLst>
              </a:tr>
              <a:tr h="383800">
                <a:tc>
                  <a:txBody>
                    <a:bodyPr/>
                    <a:lstStyle/>
                    <a:p>
                      <a:r>
                        <a:rPr lang="en-US" sz="1600" b="0" kern="1200" dirty="0">
                          <a:solidFill>
                            <a:schemeClr val="dk1"/>
                          </a:solidFill>
                          <a:latin typeface="+mn-lt"/>
                          <a:ea typeface="+mn-ea"/>
                          <a:cs typeface="+mn-cs"/>
                        </a:rPr>
                        <a:t>Angelica</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83173304"/>
                  </a:ext>
                </a:extLst>
              </a:tr>
            </a:tbl>
          </a:graphicData>
        </a:graphic>
      </p:graphicFrame>
      <p:sp>
        <p:nvSpPr>
          <p:cNvPr id="9" name="TextBox 8">
            <a:extLst>
              <a:ext uri="{FF2B5EF4-FFF2-40B4-BE49-F238E27FC236}">
                <a16:creationId xmlns:a16="http://schemas.microsoft.com/office/drawing/2014/main" id="{B0EBD6A6-465C-41D8-B480-60E13E9732D0}"/>
              </a:ext>
            </a:extLst>
          </p:cNvPr>
          <p:cNvSpPr txBox="1"/>
          <p:nvPr/>
        </p:nvSpPr>
        <p:spPr>
          <a:xfrm>
            <a:off x="8492413" y="5183088"/>
            <a:ext cx="1968759" cy="369332"/>
          </a:xfrm>
          <a:prstGeom prst="rect">
            <a:avLst/>
          </a:prstGeom>
          <a:noFill/>
        </p:spPr>
        <p:txBody>
          <a:bodyPr wrap="square" rtlCol="0">
            <a:spAutoFit/>
          </a:bodyPr>
          <a:lstStyle/>
          <a:p>
            <a:pPr algn="ctr"/>
            <a:r>
              <a:rPr lang="en-US" dirty="0">
                <a:solidFill>
                  <a:srgbClr val="FF0000"/>
                </a:solidFill>
              </a:rPr>
              <a:t>This is all we get</a:t>
            </a:r>
            <a:endParaRPr lang="en-NZ" dirty="0">
              <a:solidFill>
                <a:srgbClr val="FF0000"/>
              </a:solidFill>
            </a:endParaRPr>
          </a:p>
        </p:txBody>
      </p:sp>
      <p:cxnSp>
        <p:nvCxnSpPr>
          <p:cNvPr id="11" name="Straight Arrow Connector 10">
            <a:extLst>
              <a:ext uri="{FF2B5EF4-FFF2-40B4-BE49-F238E27FC236}">
                <a16:creationId xmlns:a16="http://schemas.microsoft.com/office/drawing/2014/main" id="{F4185D81-A495-4637-A2A6-3D10727491FF}"/>
              </a:ext>
            </a:extLst>
          </p:cNvPr>
          <p:cNvCxnSpPr/>
          <p:nvPr/>
        </p:nvCxnSpPr>
        <p:spPr>
          <a:xfrm flipV="1">
            <a:off x="9476792" y="4002833"/>
            <a:ext cx="0" cy="10450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34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A79B52A-71BB-4C65-8CE5-F994462BEC4B}"/>
              </a:ext>
            </a:extLst>
          </p:cNvPr>
          <p:cNvSpPr txBox="1"/>
          <p:nvPr/>
        </p:nvSpPr>
        <p:spPr>
          <a:xfrm>
            <a:off x="7609398" y="270344"/>
            <a:ext cx="4396406" cy="6463308"/>
          </a:xfrm>
          <a:prstGeom prst="rect">
            <a:avLst/>
          </a:prstGeom>
          <a:noFill/>
        </p:spPr>
        <p:txBody>
          <a:bodyPr wrap="square" rtlCol="0">
            <a:spAutoFit/>
          </a:bodyPr>
          <a:lstStyle/>
          <a:p>
            <a:pPr marL="285750" indent="-285750">
              <a:buFont typeface="Arial" panose="020B0604020202020204" pitchFamily="34" charset="0"/>
              <a:buChar char="•"/>
            </a:pPr>
            <a:r>
              <a:rPr lang="en-US" dirty="0"/>
              <a:t>Each animal has a </a:t>
            </a:r>
            <a:r>
              <a:rPr lang="en-US" b="1" dirty="0"/>
              <a:t>location</a:t>
            </a:r>
            <a:r>
              <a:rPr lang="en-US" dirty="0"/>
              <a:t>, perhaps it’s home (e.g., burrow or nest)</a:t>
            </a:r>
          </a:p>
          <a:p>
            <a:pPr marL="285750" indent="-285750">
              <a:buFont typeface="Arial" panose="020B0604020202020204" pitchFamily="34" charset="0"/>
              <a:buChar char="•"/>
            </a:pPr>
            <a:r>
              <a:rPr lang="en-US" dirty="0"/>
              <a:t>We want to fit a spatial point process to the locations, which will tell us about population density and distribution</a:t>
            </a:r>
          </a:p>
          <a:p>
            <a:pPr marL="742950" lvl="1" indent="-285750">
              <a:buFont typeface="Arial" panose="020B0604020202020204" pitchFamily="34" charset="0"/>
              <a:buChar char="•"/>
            </a:pPr>
            <a:r>
              <a:rPr lang="en-US" dirty="0"/>
              <a:t>A homogeneous Poisson process just has one parameter: animal density</a:t>
            </a:r>
          </a:p>
          <a:p>
            <a:pPr marL="742950" lvl="1" indent="-285750">
              <a:buFont typeface="Arial" panose="020B0604020202020204" pitchFamily="34" charset="0"/>
              <a:buChar char="•"/>
            </a:pPr>
            <a:r>
              <a:rPr lang="en-US" dirty="0"/>
              <a:t>An inhomogeneous process allows to estimate distribution, although we require spatial covariates</a:t>
            </a:r>
          </a:p>
          <a:p>
            <a:pPr marL="285750" indent="-285750">
              <a:buFont typeface="Arial" panose="020B0604020202020204" pitchFamily="34" charset="0"/>
              <a:buChar char="•"/>
            </a:pPr>
            <a:r>
              <a:rPr lang="en-US" dirty="0"/>
              <a:t>We detect animals using detectors</a:t>
            </a:r>
          </a:p>
          <a:p>
            <a:pPr marL="285750" indent="-285750">
              <a:buFont typeface="Arial" panose="020B0604020202020204" pitchFamily="34" charset="0"/>
              <a:buChar char="•"/>
            </a:pPr>
            <a:r>
              <a:rPr lang="en-US" dirty="0"/>
              <a:t>Detection depends on the distance between the animal location and detector</a:t>
            </a:r>
          </a:p>
          <a:p>
            <a:pPr marL="285750" indent="-285750">
              <a:buFont typeface="Arial" panose="020B0604020202020204" pitchFamily="34" charset="0"/>
              <a:buChar char="•"/>
            </a:pPr>
            <a:r>
              <a:rPr lang="en-US" dirty="0"/>
              <a:t>Not all animals are detected…</a:t>
            </a:r>
          </a:p>
          <a:p>
            <a:pPr marL="285750" indent="-285750">
              <a:buFont typeface="Arial" panose="020B0604020202020204" pitchFamily="34" charset="0"/>
              <a:buChar char="•"/>
            </a:pPr>
            <a:r>
              <a:rPr lang="en-US" dirty="0"/>
              <a:t>… And locations of those that are detected aren’t observed</a:t>
            </a:r>
          </a:p>
          <a:p>
            <a:pPr marL="285750" indent="-285750">
              <a:buFont typeface="Arial" panose="020B0604020202020204" pitchFamily="34" charset="0"/>
              <a:buChar char="•"/>
            </a:pPr>
            <a:r>
              <a:rPr lang="en-US" dirty="0"/>
              <a:t>We are fitting a spatial point process without observing the points!</a:t>
            </a:r>
          </a:p>
          <a:p>
            <a:pPr marL="285750" indent="-285750">
              <a:buFont typeface="Arial" panose="020B0604020202020204" pitchFamily="34" charset="0"/>
              <a:buChar char="•"/>
            </a:pPr>
            <a:r>
              <a:rPr lang="en-US" dirty="0"/>
              <a:t>All we have are </a:t>
            </a:r>
            <a:r>
              <a:rPr lang="en-US" dirty="0">
                <a:solidFill>
                  <a:srgbClr val="FF0000"/>
                </a:solidFill>
              </a:rPr>
              <a:t>1s and 0s</a:t>
            </a:r>
            <a:r>
              <a:rPr lang="en-US" dirty="0"/>
              <a:t>: which detectors detected which animals</a:t>
            </a:r>
          </a:p>
          <a:p>
            <a:pPr marL="285750" indent="-285750">
              <a:buFont typeface="Arial" panose="020B0604020202020204" pitchFamily="34" charset="0"/>
              <a:buChar char="•"/>
            </a:pPr>
            <a:r>
              <a:rPr lang="en-US" dirty="0"/>
              <a:t>The locations are latent variables, so model fitting requires integrating over these locations or sampling them</a:t>
            </a:r>
          </a:p>
        </p:txBody>
      </p:sp>
      <p:sp>
        <p:nvSpPr>
          <p:cNvPr id="2" name="Title 1">
            <a:extLst>
              <a:ext uri="{FF2B5EF4-FFF2-40B4-BE49-F238E27FC236}">
                <a16:creationId xmlns:a16="http://schemas.microsoft.com/office/drawing/2014/main" id="{BF5ECCF5-8873-421B-95FA-107C3A5531B6}"/>
              </a:ext>
            </a:extLst>
          </p:cNvPr>
          <p:cNvSpPr>
            <a:spLocks noGrp="1"/>
          </p:cNvSpPr>
          <p:nvPr>
            <p:ph type="title"/>
          </p:nvPr>
        </p:nvSpPr>
        <p:spPr>
          <a:xfrm>
            <a:off x="0" y="0"/>
            <a:ext cx="10515600" cy="1325563"/>
          </a:xfrm>
        </p:spPr>
        <p:txBody>
          <a:bodyPr/>
          <a:lstStyle/>
          <a:p>
            <a:r>
              <a:rPr lang="en-US" dirty="0"/>
              <a:t>Spatial capture-recapture</a:t>
            </a:r>
            <a:endParaRPr lang="en-NZ" dirty="0"/>
          </a:p>
        </p:txBody>
      </p:sp>
      <p:sp>
        <p:nvSpPr>
          <p:cNvPr id="3" name="Rectangle 2">
            <a:extLst>
              <a:ext uri="{FF2B5EF4-FFF2-40B4-BE49-F238E27FC236}">
                <a16:creationId xmlns:a16="http://schemas.microsoft.com/office/drawing/2014/main" id="{8DD4037F-6EFD-4B10-99F5-8D41FC1AE287}"/>
              </a:ext>
            </a:extLst>
          </p:cNvPr>
          <p:cNvSpPr/>
          <p:nvPr/>
        </p:nvSpPr>
        <p:spPr>
          <a:xfrm>
            <a:off x="127221" y="1017767"/>
            <a:ext cx="7148222" cy="55977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Oval 3">
            <a:extLst>
              <a:ext uri="{FF2B5EF4-FFF2-40B4-BE49-F238E27FC236}">
                <a16:creationId xmlns:a16="http://schemas.microsoft.com/office/drawing/2014/main" id="{B81CED3F-5588-4F10-A40B-A175E7EBB874}"/>
              </a:ext>
            </a:extLst>
          </p:cNvPr>
          <p:cNvSpPr/>
          <p:nvPr/>
        </p:nvSpPr>
        <p:spPr>
          <a:xfrm>
            <a:off x="993913" y="1796995"/>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a16="http://schemas.microsoft.com/office/drawing/2014/main" id="{0EB5CB63-6FE9-48A5-B2A3-0FE783645C18}"/>
              </a:ext>
            </a:extLst>
          </p:cNvPr>
          <p:cNvSpPr/>
          <p:nvPr/>
        </p:nvSpPr>
        <p:spPr>
          <a:xfrm>
            <a:off x="2927405" y="2124324"/>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a:extLst>
              <a:ext uri="{FF2B5EF4-FFF2-40B4-BE49-F238E27FC236}">
                <a16:creationId xmlns:a16="http://schemas.microsoft.com/office/drawing/2014/main" id="{0C16A584-8942-41BD-8DAC-45E7C502D546}"/>
              </a:ext>
            </a:extLst>
          </p:cNvPr>
          <p:cNvSpPr/>
          <p:nvPr/>
        </p:nvSpPr>
        <p:spPr>
          <a:xfrm>
            <a:off x="2577548" y="4048539"/>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046627F7-3257-49F9-9ECA-9BA5DEC8AD6E}"/>
              </a:ext>
            </a:extLst>
          </p:cNvPr>
          <p:cNvSpPr/>
          <p:nvPr/>
        </p:nvSpPr>
        <p:spPr>
          <a:xfrm>
            <a:off x="4907280" y="3014870"/>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3B63C266-6CA9-4F36-A879-0979F379A86A}"/>
              </a:ext>
            </a:extLst>
          </p:cNvPr>
          <p:cNvSpPr/>
          <p:nvPr/>
        </p:nvSpPr>
        <p:spPr>
          <a:xfrm>
            <a:off x="3221603" y="2356928"/>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BDDE3ADF-4B84-465E-9443-2F9CCA909F76}"/>
              </a:ext>
            </a:extLst>
          </p:cNvPr>
          <p:cNvSpPr/>
          <p:nvPr/>
        </p:nvSpPr>
        <p:spPr>
          <a:xfrm>
            <a:off x="5710361" y="1541761"/>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1A397773-28E9-40DE-B7F9-7F9A7990F22E}"/>
              </a:ext>
            </a:extLst>
          </p:cNvPr>
          <p:cNvSpPr/>
          <p:nvPr/>
        </p:nvSpPr>
        <p:spPr>
          <a:xfrm>
            <a:off x="1039632" y="3165944"/>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43CF92C6-88C2-44F8-8A35-A3BFF6C52BE4}"/>
              </a:ext>
            </a:extLst>
          </p:cNvPr>
          <p:cNvSpPr/>
          <p:nvPr/>
        </p:nvSpPr>
        <p:spPr>
          <a:xfrm>
            <a:off x="1997762" y="3060589"/>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21F8242B-FE08-4A22-A98F-BEAD0B307639}"/>
              </a:ext>
            </a:extLst>
          </p:cNvPr>
          <p:cNvSpPr/>
          <p:nvPr/>
        </p:nvSpPr>
        <p:spPr>
          <a:xfrm>
            <a:off x="5257800" y="4792317"/>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D1AB7172-93EA-461C-BDC8-B0B5ACB6E60E}"/>
              </a:ext>
            </a:extLst>
          </p:cNvPr>
          <p:cNvSpPr/>
          <p:nvPr/>
        </p:nvSpPr>
        <p:spPr>
          <a:xfrm>
            <a:off x="5567238" y="4350689"/>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4235E7CA-BD05-41D7-9ACD-5BAE74AEC3C6}"/>
              </a:ext>
            </a:extLst>
          </p:cNvPr>
          <p:cNvSpPr/>
          <p:nvPr/>
        </p:nvSpPr>
        <p:spPr>
          <a:xfrm>
            <a:off x="868017" y="5312797"/>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CD61CE25-263B-48E4-86F7-8AF96D2F7C03}"/>
              </a:ext>
            </a:extLst>
          </p:cNvPr>
          <p:cNvSpPr/>
          <p:nvPr/>
        </p:nvSpPr>
        <p:spPr>
          <a:xfrm>
            <a:off x="2466229" y="1170167"/>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EF436CA3-6E3C-4AE6-879C-300A9B8E64DD}"/>
              </a:ext>
            </a:extLst>
          </p:cNvPr>
          <p:cNvSpPr/>
          <p:nvPr/>
        </p:nvSpPr>
        <p:spPr>
          <a:xfrm>
            <a:off x="6926911" y="3273460"/>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A09B2571-62EA-4EBA-9EBF-509F9453570E}"/>
              </a:ext>
            </a:extLst>
          </p:cNvPr>
          <p:cNvSpPr/>
          <p:nvPr/>
        </p:nvSpPr>
        <p:spPr>
          <a:xfrm>
            <a:off x="5756080" y="4939085"/>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a:extLst>
              <a:ext uri="{FF2B5EF4-FFF2-40B4-BE49-F238E27FC236}">
                <a16:creationId xmlns:a16="http://schemas.microsoft.com/office/drawing/2014/main" id="{66F5C666-75DC-4698-B9F6-04E19041CD32}"/>
              </a:ext>
            </a:extLst>
          </p:cNvPr>
          <p:cNvSpPr/>
          <p:nvPr/>
        </p:nvSpPr>
        <p:spPr>
          <a:xfrm>
            <a:off x="6829506" y="6028414"/>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2E470664-6167-4690-AAFE-BB7BCB0BFEFC}"/>
              </a:ext>
            </a:extLst>
          </p:cNvPr>
          <p:cNvSpPr/>
          <p:nvPr/>
        </p:nvSpPr>
        <p:spPr>
          <a:xfrm>
            <a:off x="4295030" y="4096837"/>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a:extLst>
              <a:ext uri="{FF2B5EF4-FFF2-40B4-BE49-F238E27FC236}">
                <a16:creationId xmlns:a16="http://schemas.microsoft.com/office/drawing/2014/main" id="{8B3FC91D-D7C9-4F87-BAA9-F268DB0503C5}"/>
              </a:ext>
            </a:extLst>
          </p:cNvPr>
          <p:cNvSpPr/>
          <p:nvPr/>
        </p:nvSpPr>
        <p:spPr>
          <a:xfrm>
            <a:off x="2267446" y="6103633"/>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EA2021BF-DBEE-4135-A013-4CEDD5D8B1D2}"/>
              </a:ext>
            </a:extLst>
          </p:cNvPr>
          <p:cNvSpPr/>
          <p:nvPr/>
        </p:nvSpPr>
        <p:spPr>
          <a:xfrm>
            <a:off x="4072393" y="1529199"/>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a:extLst>
              <a:ext uri="{FF2B5EF4-FFF2-40B4-BE49-F238E27FC236}">
                <a16:creationId xmlns:a16="http://schemas.microsoft.com/office/drawing/2014/main" id="{EDD19408-2520-47F3-B7EB-202D87325D6A}"/>
              </a:ext>
            </a:extLst>
          </p:cNvPr>
          <p:cNvSpPr/>
          <p:nvPr/>
        </p:nvSpPr>
        <p:spPr>
          <a:xfrm>
            <a:off x="1146313" y="1949395"/>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22">
            <a:extLst>
              <a:ext uri="{FF2B5EF4-FFF2-40B4-BE49-F238E27FC236}">
                <a16:creationId xmlns:a16="http://schemas.microsoft.com/office/drawing/2014/main" id="{04B52153-ACC0-461E-97A1-93966D85827D}"/>
              </a:ext>
            </a:extLst>
          </p:cNvPr>
          <p:cNvSpPr/>
          <p:nvPr/>
        </p:nvSpPr>
        <p:spPr>
          <a:xfrm>
            <a:off x="2531829" y="5267078"/>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Oval 23">
            <a:extLst>
              <a:ext uri="{FF2B5EF4-FFF2-40B4-BE49-F238E27FC236}">
                <a16:creationId xmlns:a16="http://schemas.microsoft.com/office/drawing/2014/main" id="{3F91DD89-918C-45AF-B68D-6DB3196F5B42}"/>
              </a:ext>
            </a:extLst>
          </p:cNvPr>
          <p:cNvSpPr/>
          <p:nvPr/>
        </p:nvSpPr>
        <p:spPr>
          <a:xfrm>
            <a:off x="3103659" y="3188803"/>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a:extLst>
              <a:ext uri="{FF2B5EF4-FFF2-40B4-BE49-F238E27FC236}">
                <a16:creationId xmlns:a16="http://schemas.microsoft.com/office/drawing/2014/main" id="{5EE4E346-EE73-4F66-B859-2D994C93962C}"/>
              </a:ext>
            </a:extLst>
          </p:cNvPr>
          <p:cNvSpPr/>
          <p:nvPr/>
        </p:nvSpPr>
        <p:spPr>
          <a:xfrm>
            <a:off x="5091485" y="3120225"/>
            <a:ext cx="45719" cy="457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Multiplication Sign 27">
            <a:extLst>
              <a:ext uri="{FF2B5EF4-FFF2-40B4-BE49-F238E27FC236}">
                <a16:creationId xmlns:a16="http://schemas.microsoft.com/office/drawing/2014/main" id="{E3CE4C19-B3CC-44A1-AB58-6F8EF8F4F4AF}"/>
              </a:ext>
            </a:extLst>
          </p:cNvPr>
          <p:cNvSpPr/>
          <p:nvPr/>
        </p:nvSpPr>
        <p:spPr>
          <a:xfrm>
            <a:off x="2671969" y="2802273"/>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Multiplication Sign 28">
            <a:extLst>
              <a:ext uri="{FF2B5EF4-FFF2-40B4-BE49-F238E27FC236}">
                <a16:creationId xmlns:a16="http://schemas.microsoft.com/office/drawing/2014/main" id="{9C375502-611D-4112-8870-B44F1D3E23C7}"/>
              </a:ext>
            </a:extLst>
          </p:cNvPr>
          <p:cNvSpPr/>
          <p:nvPr/>
        </p:nvSpPr>
        <p:spPr>
          <a:xfrm>
            <a:off x="3571634" y="2802273"/>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Multiplication Sign 29">
            <a:extLst>
              <a:ext uri="{FF2B5EF4-FFF2-40B4-BE49-F238E27FC236}">
                <a16:creationId xmlns:a16="http://schemas.microsoft.com/office/drawing/2014/main" id="{99C668B3-C805-4A5A-B755-0A695622F19E}"/>
              </a:ext>
            </a:extLst>
          </p:cNvPr>
          <p:cNvSpPr/>
          <p:nvPr/>
        </p:nvSpPr>
        <p:spPr>
          <a:xfrm>
            <a:off x="4471299" y="2800101"/>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Multiplication Sign 30">
            <a:extLst>
              <a:ext uri="{FF2B5EF4-FFF2-40B4-BE49-F238E27FC236}">
                <a16:creationId xmlns:a16="http://schemas.microsoft.com/office/drawing/2014/main" id="{E2190C58-DB7B-4C0D-8E42-86C93C3D0DF3}"/>
              </a:ext>
            </a:extLst>
          </p:cNvPr>
          <p:cNvSpPr/>
          <p:nvPr/>
        </p:nvSpPr>
        <p:spPr>
          <a:xfrm>
            <a:off x="2671969" y="3581170"/>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Multiplication Sign 31">
            <a:extLst>
              <a:ext uri="{FF2B5EF4-FFF2-40B4-BE49-F238E27FC236}">
                <a16:creationId xmlns:a16="http://schemas.microsoft.com/office/drawing/2014/main" id="{416F40F5-D1A5-4DF0-AF37-BB9EDBDC5A78}"/>
              </a:ext>
            </a:extLst>
          </p:cNvPr>
          <p:cNvSpPr/>
          <p:nvPr/>
        </p:nvSpPr>
        <p:spPr>
          <a:xfrm>
            <a:off x="3566735" y="3559260"/>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Multiplication Sign 32">
            <a:extLst>
              <a:ext uri="{FF2B5EF4-FFF2-40B4-BE49-F238E27FC236}">
                <a16:creationId xmlns:a16="http://schemas.microsoft.com/office/drawing/2014/main" id="{8EDB9283-82B6-4CFB-98B3-D4A7D8FF0BD0}"/>
              </a:ext>
            </a:extLst>
          </p:cNvPr>
          <p:cNvSpPr/>
          <p:nvPr/>
        </p:nvSpPr>
        <p:spPr>
          <a:xfrm>
            <a:off x="4471299" y="3581170"/>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Multiplication Sign 33">
            <a:extLst>
              <a:ext uri="{FF2B5EF4-FFF2-40B4-BE49-F238E27FC236}">
                <a16:creationId xmlns:a16="http://schemas.microsoft.com/office/drawing/2014/main" id="{5AC7E303-887B-4216-A0C2-A58EF2D6F572}"/>
              </a:ext>
            </a:extLst>
          </p:cNvPr>
          <p:cNvSpPr/>
          <p:nvPr/>
        </p:nvSpPr>
        <p:spPr>
          <a:xfrm>
            <a:off x="2671969" y="4360067"/>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Multiplication Sign 34">
            <a:extLst>
              <a:ext uri="{FF2B5EF4-FFF2-40B4-BE49-F238E27FC236}">
                <a16:creationId xmlns:a16="http://schemas.microsoft.com/office/drawing/2014/main" id="{EB9D14EB-3678-49E5-A8E3-DCB212F8ECB5}"/>
              </a:ext>
            </a:extLst>
          </p:cNvPr>
          <p:cNvSpPr/>
          <p:nvPr/>
        </p:nvSpPr>
        <p:spPr>
          <a:xfrm>
            <a:off x="3566735" y="4360067"/>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Multiplication Sign 35">
            <a:extLst>
              <a:ext uri="{FF2B5EF4-FFF2-40B4-BE49-F238E27FC236}">
                <a16:creationId xmlns:a16="http://schemas.microsoft.com/office/drawing/2014/main" id="{CECD18BE-BA5A-48F0-90C2-4C42719A04C2}"/>
              </a:ext>
            </a:extLst>
          </p:cNvPr>
          <p:cNvSpPr/>
          <p:nvPr/>
        </p:nvSpPr>
        <p:spPr>
          <a:xfrm>
            <a:off x="4467413" y="4350689"/>
            <a:ext cx="234562" cy="235456"/>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8" name="Picture 37" descr="A cheetah standing next to a beehive&#10;&#10;Description automatically generated">
            <a:extLst>
              <a:ext uri="{FF2B5EF4-FFF2-40B4-BE49-F238E27FC236}">
                <a16:creationId xmlns:a16="http://schemas.microsoft.com/office/drawing/2014/main" id="{A92A7FAB-E1CF-46D7-B033-A4EF116D2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427" y="3319179"/>
            <a:ext cx="4071248" cy="2502467"/>
          </a:xfrm>
          <a:prstGeom prst="rect">
            <a:avLst/>
          </a:prstGeom>
        </p:spPr>
      </p:pic>
      <p:pic>
        <p:nvPicPr>
          <p:cNvPr id="40" name="Picture 39">
            <a:extLst>
              <a:ext uri="{FF2B5EF4-FFF2-40B4-BE49-F238E27FC236}">
                <a16:creationId xmlns:a16="http://schemas.microsoft.com/office/drawing/2014/main" id="{3FA6194B-C245-4268-A755-9E38271A7156}"/>
              </a:ext>
            </a:extLst>
          </p:cNvPr>
          <p:cNvPicPr>
            <a:picLocks noChangeAspect="1"/>
          </p:cNvPicPr>
          <p:nvPr/>
        </p:nvPicPr>
        <p:blipFill>
          <a:blip r:embed="rId3"/>
          <a:stretch>
            <a:fillRect/>
          </a:stretch>
        </p:blipFill>
        <p:spPr>
          <a:xfrm>
            <a:off x="7354415" y="3845467"/>
            <a:ext cx="4787203" cy="1985137"/>
          </a:xfrm>
          <a:prstGeom prst="rect">
            <a:avLst/>
          </a:prstGeom>
        </p:spPr>
      </p:pic>
      <p:sp>
        <p:nvSpPr>
          <p:cNvPr id="41" name="Oval 40">
            <a:extLst>
              <a:ext uri="{FF2B5EF4-FFF2-40B4-BE49-F238E27FC236}">
                <a16:creationId xmlns:a16="http://schemas.microsoft.com/office/drawing/2014/main" id="{1BD48311-C778-4082-B734-6E3A54026F03}"/>
              </a:ext>
            </a:extLst>
          </p:cNvPr>
          <p:cNvSpPr/>
          <p:nvPr/>
        </p:nvSpPr>
        <p:spPr>
          <a:xfrm>
            <a:off x="4225283" y="4030451"/>
            <a:ext cx="185211" cy="17848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Oval 41">
            <a:extLst>
              <a:ext uri="{FF2B5EF4-FFF2-40B4-BE49-F238E27FC236}">
                <a16:creationId xmlns:a16="http://schemas.microsoft.com/office/drawing/2014/main" id="{BC3EDEA0-7855-4332-AAED-F0469B9DACAD}"/>
              </a:ext>
            </a:extLst>
          </p:cNvPr>
          <p:cNvSpPr/>
          <p:nvPr/>
        </p:nvSpPr>
        <p:spPr>
          <a:xfrm>
            <a:off x="4449445" y="3569620"/>
            <a:ext cx="270498" cy="2632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Oval 42">
            <a:extLst>
              <a:ext uri="{FF2B5EF4-FFF2-40B4-BE49-F238E27FC236}">
                <a16:creationId xmlns:a16="http://schemas.microsoft.com/office/drawing/2014/main" id="{01133457-BEEC-424B-B389-FA09ABD0295A}"/>
              </a:ext>
            </a:extLst>
          </p:cNvPr>
          <p:cNvSpPr/>
          <p:nvPr/>
        </p:nvSpPr>
        <p:spPr>
          <a:xfrm>
            <a:off x="4449445" y="4336781"/>
            <a:ext cx="270498" cy="2632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Oval 43">
            <a:extLst>
              <a:ext uri="{FF2B5EF4-FFF2-40B4-BE49-F238E27FC236}">
                <a16:creationId xmlns:a16="http://schemas.microsoft.com/office/drawing/2014/main" id="{F826E83C-603B-4B20-98F7-641433C220E0}"/>
              </a:ext>
            </a:extLst>
          </p:cNvPr>
          <p:cNvSpPr/>
          <p:nvPr/>
        </p:nvSpPr>
        <p:spPr>
          <a:xfrm>
            <a:off x="3548767" y="4346159"/>
            <a:ext cx="270498" cy="2632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Oval 44">
            <a:extLst>
              <a:ext uri="{FF2B5EF4-FFF2-40B4-BE49-F238E27FC236}">
                <a16:creationId xmlns:a16="http://schemas.microsoft.com/office/drawing/2014/main" id="{F4518DBF-C5BC-4D9F-9C9E-E67E54868709}"/>
              </a:ext>
            </a:extLst>
          </p:cNvPr>
          <p:cNvSpPr/>
          <p:nvPr/>
        </p:nvSpPr>
        <p:spPr>
          <a:xfrm>
            <a:off x="2654001" y="2792019"/>
            <a:ext cx="270498" cy="2632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Oval 45">
            <a:extLst>
              <a:ext uri="{FF2B5EF4-FFF2-40B4-BE49-F238E27FC236}">
                <a16:creationId xmlns:a16="http://schemas.microsoft.com/office/drawing/2014/main" id="{AC6406E9-8E1A-42F1-867B-5B1B89E3D3D1}"/>
              </a:ext>
            </a:extLst>
          </p:cNvPr>
          <p:cNvSpPr/>
          <p:nvPr/>
        </p:nvSpPr>
        <p:spPr>
          <a:xfrm>
            <a:off x="1928015" y="2994203"/>
            <a:ext cx="185211" cy="17848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Oval 46">
            <a:extLst>
              <a:ext uri="{FF2B5EF4-FFF2-40B4-BE49-F238E27FC236}">
                <a16:creationId xmlns:a16="http://schemas.microsoft.com/office/drawing/2014/main" id="{DBCB66BE-0021-4403-B70C-7C18B17AFB7F}"/>
              </a:ext>
            </a:extLst>
          </p:cNvPr>
          <p:cNvSpPr/>
          <p:nvPr/>
        </p:nvSpPr>
        <p:spPr>
          <a:xfrm>
            <a:off x="5640614" y="1472034"/>
            <a:ext cx="185211" cy="17848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17079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xEl>
                                              <p:pRg st="4" end="4"/>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38"/>
                                        </p:tgtEl>
                                        <p:attrNameLst>
                                          <p:attrName>ppt_x</p:attrName>
                                        </p:attrNameLst>
                                      </p:cBhvr>
                                      <p:tavLst>
                                        <p:tav tm="0">
                                          <p:val>
                                            <p:strVal val="ppt_x"/>
                                          </p:val>
                                        </p:tav>
                                        <p:tav tm="100000">
                                          <p:val>
                                            <p:strVal val="ppt_x"/>
                                          </p:val>
                                        </p:tav>
                                      </p:tavLst>
                                    </p:anim>
                                    <p:anim calcmode="lin" valueType="num">
                                      <p:cBhvr additive="base">
                                        <p:cTn id="97" dur="500"/>
                                        <p:tgtEl>
                                          <p:spTgt spid="38"/>
                                        </p:tgtEl>
                                        <p:attrNameLst>
                                          <p:attrName>ppt_y</p:attrName>
                                        </p:attrNameLst>
                                      </p:cBhvr>
                                      <p:tavLst>
                                        <p:tav tm="0">
                                          <p:val>
                                            <p:strVal val="ppt_y"/>
                                          </p:val>
                                        </p:tav>
                                        <p:tav tm="100000">
                                          <p:val>
                                            <p:strVal val="1+ppt_h/2"/>
                                          </p:val>
                                        </p:tav>
                                      </p:tavLst>
                                    </p:anim>
                                    <p:set>
                                      <p:cBhvr>
                                        <p:cTn id="98" dur="1" fill="hold">
                                          <p:stCondLst>
                                            <p:cond delay="499"/>
                                          </p:stCondLst>
                                        </p:cTn>
                                        <p:tgtEl>
                                          <p:spTgt spid="3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2"/>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46"/>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4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47"/>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2" presetClass="exit" presetSubtype="4" fill="hold" nodeType="clickEffect">
                                  <p:stCondLst>
                                    <p:cond delay="0"/>
                                  </p:stCondLst>
                                  <p:childTnLst>
                                    <p:anim calcmode="lin" valueType="num">
                                      <p:cBhvr additive="base">
                                        <p:cTn id="148" dur="500"/>
                                        <p:tgtEl>
                                          <p:spTgt spid="40"/>
                                        </p:tgtEl>
                                        <p:attrNameLst>
                                          <p:attrName>ppt_x</p:attrName>
                                        </p:attrNameLst>
                                      </p:cBhvr>
                                      <p:tavLst>
                                        <p:tav tm="0">
                                          <p:val>
                                            <p:strVal val="ppt_x"/>
                                          </p:val>
                                        </p:tav>
                                        <p:tav tm="100000">
                                          <p:val>
                                            <p:strVal val="ppt_x"/>
                                          </p:val>
                                        </p:tav>
                                      </p:tavLst>
                                    </p:anim>
                                    <p:anim calcmode="lin" valueType="num">
                                      <p:cBhvr additive="base">
                                        <p:cTn id="149" dur="500"/>
                                        <p:tgtEl>
                                          <p:spTgt spid="40"/>
                                        </p:tgtEl>
                                        <p:attrNameLst>
                                          <p:attrName>ppt_y</p:attrName>
                                        </p:attrNameLst>
                                      </p:cBhvr>
                                      <p:tavLst>
                                        <p:tav tm="0">
                                          <p:val>
                                            <p:strVal val="ppt_y"/>
                                          </p:val>
                                        </p:tav>
                                        <p:tav tm="100000">
                                          <p:val>
                                            <p:strVal val="1+ppt_h/2"/>
                                          </p:val>
                                        </p:tav>
                                      </p:tavLst>
                                    </p:anim>
                                    <p:set>
                                      <p:cBhvr>
                                        <p:cTn id="150" dur="1" fill="hold">
                                          <p:stCondLst>
                                            <p:cond delay="499"/>
                                          </p:stCondLst>
                                        </p:cTn>
                                        <p:tgtEl>
                                          <p:spTgt spid="4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7"/>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1"/>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15"/>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4"/>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22"/>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10"/>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20"/>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14"/>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13"/>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17"/>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16"/>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18"/>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9"/>
                                        </p:tgtEl>
                                        <p:attrNameLst>
                                          <p:attrName>style.visibility</p:attrName>
                                        </p:attrNameLst>
                                      </p:cBhvr>
                                      <p:to>
                                        <p:strVal val="hidden"/>
                                      </p:to>
                                    </p:set>
                                  </p:childTnLst>
                                </p:cTn>
                              </p:par>
                              <p:par>
                                <p:cTn id="181" presetID="1" presetClass="entr" presetSubtype="0" fill="hold" nodeType="withEffect">
                                  <p:stCondLst>
                                    <p:cond delay="0"/>
                                  </p:stCondLst>
                                  <p:childTnLst>
                                    <p:set>
                                      <p:cBhvr>
                                        <p:cTn id="18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5"/>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8"/>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24"/>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6"/>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23"/>
                                        </p:tgtEl>
                                        <p:attrNameLst>
                                          <p:attrName>style.visibility</p:attrName>
                                        </p:attrNameLst>
                                      </p:cBhvr>
                                      <p:to>
                                        <p:strVal val="hidden"/>
                                      </p:to>
                                    </p:set>
                                  </p:childTnLst>
                                </p:cTn>
                              </p:par>
                              <p:par>
                                <p:cTn id="199" presetID="1" presetClass="exit" presetSubtype="0" fill="hold" grpId="1" nodeType="withEffect">
                                  <p:stCondLst>
                                    <p:cond delay="0"/>
                                  </p:stCondLst>
                                  <p:childTnLst>
                                    <p:set>
                                      <p:cBhvr>
                                        <p:cTn id="200" dur="1" fill="hold">
                                          <p:stCondLst>
                                            <p:cond delay="0"/>
                                          </p:stCondLst>
                                        </p:cTn>
                                        <p:tgtEl>
                                          <p:spTgt spid="19"/>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7"/>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25"/>
                                        </p:tgtEl>
                                        <p:attrNameLst>
                                          <p:attrName>style.visibility</p:attrName>
                                        </p:attrNameLst>
                                      </p:cBhvr>
                                      <p:to>
                                        <p:strVal val="hidden"/>
                                      </p:to>
                                    </p:set>
                                  </p:childTnLst>
                                </p:cTn>
                              </p:par>
                              <p:par>
                                <p:cTn id="205" presetID="1" presetClass="exit" presetSubtype="0" fill="hold" grpId="1" nodeType="withEffect">
                                  <p:stCondLst>
                                    <p:cond delay="0"/>
                                  </p:stCondLst>
                                  <p:childTnLst>
                                    <p:set>
                                      <p:cBhvr>
                                        <p:cTn id="206" dur="1" fill="hold">
                                          <p:stCondLst>
                                            <p:cond delay="0"/>
                                          </p:stCondLst>
                                        </p:cTn>
                                        <p:tgtEl>
                                          <p:spTgt spid="12"/>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11"/>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nodeType="clickEffect">
                                  <p:stCondLst>
                                    <p:cond delay="0"/>
                                  </p:stCondLst>
                                  <p:childTnLst>
                                    <p:set>
                                      <p:cBhvr>
                                        <p:cTn id="212"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nodeType="clickEffect">
                                  <p:stCondLst>
                                    <p:cond delay="0"/>
                                  </p:stCondLst>
                                  <p:childTnLst>
                                    <p:set>
                                      <p:cBhvr>
                                        <p:cTn id="220"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ECBE-0FF2-4D55-993F-5F09162F2F13}"/>
              </a:ext>
            </a:extLst>
          </p:cNvPr>
          <p:cNvSpPr>
            <a:spLocks noGrp="1"/>
          </p:cNvSpPr>
          <p:nvPr>
            <p:ph type="title"/>
          </p:nvPr>
        </p:nvSpPr>
        <p:spPr>
          <a:xfrm>
            <a:off x="91125" y="60325"/>
            <a:ext cx="10515600" cy="1325563"/>
          </a:xfrm>
        </p:spPr>
        <p:txBody>
          <a:bodyPr/>
          <a:lstStyle/>
          <a:p>
            <a:r>
              <a:rPr lang="en-US" dirty="0"/>
              <a:t>Another type of sensor: acoustic receivers</a:t>
            </a:r>
            <a:endParaRPr lang="en-NZ" dirty="0"/>
          </a:p>
        </p:txBody>
      </p:sp>
      <p:pic>
        <p:nvPicPr>
          <p:cNvPr id="5" name="Graphic 4" descr="Radio microphone with solid fill">
            <a:extLst>
              <a:ext uri="{FF2B5EF4-FFF2-40B4-BE49-F238E27FC236}">
                <a16:creationId xmlns:a16="http://schemas.microsoft.com/office/drawing/2014/main" id="{A8C3F333-F22E-46C7-AD82-4E28B31AB2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8925" y="3124200"/>
            <a:ext cx="914400" cy="914400"/>
          </a:xfrm>
          <a:prstGeom prst="rect">
            <a:avLst/>
          </a:prstGeom>
        </p:spPr>
      </p:pic>
      <p:pic>
        <p:nvPicPr>
          <p:cNvPr id="6" name="Graphic 5" descr="Radio microphone with solid fill">
            <a:extLst>
              <a:ext uri="{FF2B5EF4-FFF2-40B4-BE49-F238E27FC236}">
                <a16:creationId xmlns:a16="http://schemas.microsoft.com/office/drawing/2014/main" id="{444716DC-51F6-4681-9367-64A7E7D50F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84808" y="3124200"/>
            <a:ext cx="914400" cy="914400"/>
          </a:xfrm>
          <a:prstGeom prst="rect">
            <a:avLst/>
          </a:prstGeom>
        </p:spPr>
      </p:pic>
      <p:pic>
        <p:nvPicPr>
          <p:cNvPr id="7" name="Graphic 6" descr="Radio microphone with solid fill">
            <a:extLst>
              <a:ext uri="{FF2B5EF4-FFF2-40B4-BE49-F238E27FC236}">
                <a16:creationId xmlns:a16="http://schemas.microsoft.com/office/drawing/2014/main" id="{A8BDE75C-C5D5-4C90-8442-DC718622E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13043" y="3124200"/>
            <a:ext cx="914400" cy="914400"/>
          </a:xfrm>
          <a:prstGeom prst="rect">
            <a:avLst/>
          </a:prstGeom>
        </p:spPr>
      </p:pic>
      <p:pic>
        <p:nvPicPr>
          <p:cNvPr id="8" name="VID_20221002_162703(0)~2">
            <a:hlinkClick r:id="" action="ppaction://media"/>
            <a:extLst>
              <a:ext uri="{FF2B5EF4-FFF2-40B4-BE49-F238E27FC236}">
                <a16:creationId xmlns:a16="http://schemas.microsoft.com/office/drawing/2014/main" id="{B8AF34B4-63B5-4BA9-A272-E93F867222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8694" t="15023" r="16818" b="7701"/>
          <a:stretch/>
        </p:blipFill>
        <p:spPr>
          <a:xfrm>
            <a:off x="8337423" y="5013325"/>
            <a:ext cx="1330584" cy="1715602"/>
          </a:xfrm>
          <a:prstGeom prst="rect">
            <a:avLst/>
          </a:prstGeom>
        </p:spPr>
      </p:pic>
      <p:sp>
        <p:nvSpPr>
          <p:cNvPr id="10" name="Arc 9">
            <a:extLst>
              <a:ext uri="{FF2B5EF4-FFF2-40B4-BE49-F238E27FC236}">
                <a16:creationId xmlns:a16="http://schemas.microsoft.com/office/drawing/2014/main" id="{80E2544E-F6B4-4FD7-93FC-710B64E142FE}"/>
              </a:ext>
            </a:extLst>
          </p:cNvPr>
          <p:cNvSpPr/>
          <p:nvPr/>
        </p:nvSpPr>
        <p:spPr>
          <a:xfrm>
            <a:off x="6861404" y="4258518"/>
            <a:ext cx="3950306" cy="1623526"/>
          </a:xfrm>
          <a:prstGeom prst="arc">
            <a:avLst>
              <a:gd name="adj1" fmla="val 10817718"/>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1" name="Arc 10">
            <a:extLst>
              <a:ext uri="{FF2B5EF4-FFF2-40B4-BE49-F238E27FC236}">
                <a16:creationId xmlns:a16="http://schemas.microsoft.com/office/drawing/2014/main" id="{1C598031-2B06-45FA-9CA4-58D1F059BC07}"/>
              </a:ext>
            </a:extLst>
          </p:cNvPr>
          <p:cNvSpPr/>
          <p:nvPr/>
        </p:nvSpPr>
        <p:spPr>
          <a:xfrm>
            <a:off x="7390312" y="4812749"/>
            <a:ext cx="3079102" cy="1623526"/>
          </a:xfrm>
          <a:prstGeom prst="arc">
            <a:avLst>
              <a:gd name="adj1" fmla="val 10817718"/>
              <a:gd name="adj2" fmla="val 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2" name="Arc 11">
            <a:extLst>
              <a:ext uri="{FF2B5EF4-FFF2-40B4-BE49-F238E27FC236}">
                <a16:creationId xmlns:a16="http://schemas.microsoft.com/office/drawing/2014/main" id="{D633736E-79B4-416C-93C8-9E5F33A4E922}"/>
              </a:ext>
            </a:extLst>
          </p:cNvPr>
          <p:cNvSpPr/>
          <p:nvPr/>
        </p:nvSpPr>
        <p:spPr>
          <a:xfrm>
            <a:off x="6230380" y="3924786"/>
            <a:ext cx="4767942" cy="1547326"/>
          </a:xfrm>
          <a:prstGeom prst="arc">
            <a:avLst>
              <a:gd name="adj1" fmla="val 10817718"/>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3" name="Oval 12">
            <a:extLst>
              <a:ext uri="{FF2B5EF4-FFF2-40B4-BE49-F238E27FC236}">
                <a16:creationId xmlns:a16="http://schemas.microsoft.com/office/drawing/2014/main" id="{71E6248B-9E97-4C0E-9C4C-C5DC874B0B77}"/>
              </a:ext>
            </a:extLst>
          </p:cNvPr>
          <p:cNvSpPr/>
          <p:nvPr/>
        </p:nvSpPr>
        <p:spPr>
          <a:xfrm>
            <a:off x="5149559" y="2950061"/>
            <a:ext cx="1313131" cy="126896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90ADDD73-B8FC-438D-B325-E574463D1E90}"/>
              </a:ext>
            </a:extLst>
          </p:cNvPr>
          <p:cNvSpPr/>
          <p:nvPr/>
        </p:nvSpPr>
        <p:spPr>
          <a:xfrm>
            <a:off x="8710883" y="2950061"/>
            <a:ext cx="1313131" cy="126896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7" name="Snapchat-1296629941">
            <a:hlinkClick r:id="" action="ppaction://media"/>
            <a:extLst>
              <a:ext uri="{FF2B5EF4-FFF2-40B4-BE49-F238E27FC236}">
                <a16:creationId xmlns:a16="http://schemas.microsoft.com/office/drawing/2014/main" id="{3BCB6383-E16C-4B37-B54B-C421868C8860}"/>
              </a:ext>
            </a:extLst>
          </p:cNvPr>
          <p:cNvPicPr>
            <a:picLocks noChangeAspect="1"/>
          </p:cNvPicPr>
          <p:nvPr>
            <a:videoFile r:link="rId3"/>
            <p:extLst>
              <p:ext uri="{DAA4B4D4-6D71-4841-9C94-3DE7FCFB9230}">
                <p14:media xmlns:p14="http://schemas.microsoft.com/office/powerpoint/2010/main" r:embed="rId4">
                  <p14:trim st="3934"/>
                </p14:media>
              </p:ext>
            </p:extLst>
          </p:nvPr>
        </p:nvPicPr>
        <p:blipFill rotWithShape="1">
          <a:blip r:embed="rId9"/>
          <a:srcRect l="20334" t="23131" r="5009" b="30127"/>
          <a:stretch/>
        </p:blipFill>
        <p:spPr>
          <a:xfrm>
            <a:off x="3060000" y="1944000"/>
            <a:ext cx="1440000" cy="1764000"/>
          </a:xfrm>
          <a:prstGeom prst="rect">
            <a:avLst/>
          </a:prstGeom>
        </p:spPr>
      </p:pic>
      <p:sp>
        <p:nvSpPr>
          <p:cNvPr id="18" name="Oval 17">
            <a:extLst>
              <a:ext uri="{FF2B5EF4-FFF2-40B4-BE49-F238E27FC236}">
                <a16:creationId xmlns:a16="http://schemas.microsoft.com/office/drawing/2014/main" id="{CEF167F3-6146-4F65-8E55-082539C8B295}"/>
              </a:ext>
            </a:extLst>
          </p:cNvPr>
          <p:cNvSpPr/>
          <p:nvPr/>
        </p:nvSpPr>
        <p:spPr>
          <a:xfrm>
            <a:off x="2699208" y="1690688"/>
            <a:ext cx="2248193" cy="23479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1E509272-3E0E-4C61-BB43-091D4F4C7452}"/>
              </a:ext>
            </a:extLst>
          </p:cNvPr>
          <p:cNvSpPr/>
          <p:nvPr/>
        </p:nvSpPr>
        <p:spPr>
          <a:xfrm>
            <a:off x="2375899" y="1396267"/>
            <a:ext cx="2880173" cy="2983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a:extLst>
              <a:ext uri="{FF2B5EF4-FFF2-40B4-BE49-F238E27FC236}">
                <a16:creationId xmlns:a16="http://schemas.microsoft.com/office/drawing/2014/main" id="{F34F3042-9CAC-456B-8BD9-8AE28B1682C2}"/>
              </a:ext>
            </a:extLst>
          </p:cNvPr>
          <p:cNvSpPr/>
          <p:nvPr/>
        </p:nvSpPr>
        <p:spPr>
          <a:xfrm>
            <a:off x="2030931" y="1146418"/>
            <a:ext cx="3554684" cy="356033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01F422B1-51CE-4931-B223-DF8007792885}"/>
              </a:ext>
            </a:extLst>
          </p:cNvPr>
          <p:cNvSpPr/>
          <p:nvPr/>
        </p:nvSpPr>
        <p:spPr>
          <a:xfrm>
            <a:off x="4999889" y="2810430"/>
            <a:ext cx="1595221" cy="15473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a:extLst>
              <a:ext uri="{FF2B5EF4-FFF2-40B4-BE49-F238E27FC236}">
                <a16:creationId xmlns:a16="http://schemas.microsoft.com/office/drawing/2014/main" id="{E54DE8D4-8129-44AE-9003-6CB31B5679CA}"/>
              </a:ext>
            </a:extLst>
          </p:cNvPr>
          <p:cNvSpPr/>
          <p:nvPr/>
        </p:nvSpPr>
        <p:spPr>
          <a:xfrm>
            <a:off x="1450825" y="2826000"/>
            <a:ext cx="1595221" cy="15473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picture containing graphics, cartoon, screenshot, design&#10;&#10;Description automatically generated">
            <a:extLst>
              <a:ext uri="{FF2B5EF4-FFF2-40B4-BE49-F238E27FC236}">
                <a16:creationId xmlns:a16="http://schemas.microsoft.com/office/drawing/2014/main" id="{0D736734-987E-4D17-878E-29B21F7A4E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5421" y="4397476"/>
            <a:ext cx="3079103" cy="2454071"/>
          </a:xfrm>
          <a:prstGeom prst="rect">
            <a:avLst/>
          </a:prstGeom>
        </p:spPr>
      </p:pic>
      <p:pic>
        <p:nvPicPr>
          <p:cNvPr id="23" name="Picture 22" descr="A picture containing graphics, cartoon, screenshot, design&#10;&#10;Description automatically generated">
            <a:extLst>
              <a:ext uri="{FF2B5EF4-FFF2-40B4-BE49-F238E27FC236}">
                <a16:creationId xmlns:a16="http://schemas.microsoft.com/office/drawing/2014/main" id="{EA2EE36F-3A7C-4CF1-8946-090CA73A5E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3416" y="1507824"/>
            <a:ext cx="3079103" cy="2454071"/>
          </a:xfrm>
          <a:prstGeom prst="rect">
            <a:avLst/>
          </a:prstGeom>
        </p:spPr>
      </p:pic>
      <p:pic>
        <p:nvPicPr>
          <p:cNvPr id="9" name="Picture 8" descr="A person holding a rooster&#10;&#10;Description automatically generated">
            <a:extLst>
              <a:ext uri="{FF2B5EF4-FFF2-40B4-BE49-F238E27FC236}">
                <a16:creationId xmlns:a16="http://schemas.microsoft.com/office/drawing/2014/main" id="{EBEC76AA-8875-4D29-8A8B-8CBE0E1D602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573801">
            <a:off x="6806277" y="1331999"/>
            <a:ext cx="3721396" cy="5019113"/>
          </a:xfrm>
          <a:prstGeom prst="rect">
            <a:avLst/>
          </a:prstGeom>
        </p:spPr>
      </p:pic>
      <p:pic>
        <p:nvPicPr>
          <p:cNvPr id="16" name="Picture 15" descr="A person holding a rooster&#10;&#10;Description automatically generated">
            <a:extLst>
              <a:ext uri="{FF2B5EF4-FFF2-40B4-BE49-F238E27FC236}">
                <a16:creationId xmlns:a16="http://schemas.microsoft.com/office/drawing/2014/main" id="{F0A9CFEF-3B91-4F66-807B-E21FE85621B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878832">
            <a:off x="1674810" y="1383588"/>
            <a:ext cx="3647325" cy="4919212"/>
          </a:xfrm>
          <a:prstGeom prst="rect">
            <a:avLst/>
          </a:prstGeom>
        </p:spPr>
      </p:pic>
    </p:spTree>
    <p:extLst>
      <p:ext uri="{BB962C8B-B14F-4D97-AF65-F5344CB8AC3E}">
        <p14:creationId xmlns:p14="http://schemas.microsoft.com/office/powerpoint/2010/main" val="324277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6"/>
                                        </p:tgtEl>
                                        <p:attrNameLst>
                                          <p:attrName>ppt_x</p:attrName>
                                        </p:attrNameLst>
                                      </p:cBhvr>
                                      <p:tavLst>
                                        <p:tav tm="0">
                                          <p:val>
                                            <p:strVal val="ppt_x"/>
                                          </p:val>
                                        </p:tav>
                                        <p:tav tm="100000">
                                          <p:val>
                                            <p:strVal val="ppt_x"/>
                                          </p:val>
                                        </p:tav>
                                      </p:tavLst>
                                    </p:anim>
                                    <p:anim calcmode="lin" valueType="num">
                                      <p:cBhvr additive="base">
                                        <p:cTn id="17" dur="500"/>
                                        <p:tgtEl>
                                          <p:spTgt spid="16"/>
                                        </p:tgtEl>
                                        <p:attrNameLst>
                                          <p:attrName>ppt_y</p:attrName>
                                        </p:attrNameLst>
                                      </p:cBhvr>
                                      <p:tavLst>
                                        <p:tav tm="0">
                                          <p:val>
                                            <p:strVal val="ppt_y"/>
                                          </p:val>
                                        </p:tav>
                                        <p:tav tm="100000">
                                          <p:val>
                                            <p:strVal val="1+ppt_h/2"/>
                                          </p:val>
                                        </p:tav>
                                      </p:tavLst>
                                    </p:anim>
                                    <p:set>
                                      <p:cBhvr>
                                        <p:cTn id="18" dur="1" fill="hold">
                                          <p:stCondLst>
                                            <p:cond delay="499"/>
                                          </p:stCondLst>
                                        </p:cTn>
                                        <p:tgtEl>
                                          <p:spTgt spid="1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ppt_x"/>
                                          </p:val>
                                        </p:tav>
                                      </p:tavLst>
                                    </p:anim>
                                    <p:anim calcmode="lin" valueType="num">
                                      <p:cBhvr additive="base">
                                        <p:cTn id="21" dur="500"/>
                                        <p:tgtEl>
                                          <p:spTgt spid="9"/>
                                        </p:tgtEl>
                                        <p:attrNameLst>
                                          <p:attrName>ppt_y</p:attrName>
                                        </p:attrNameLst>
                                      </p:cBhvr>
                                      <p:tavLst>
                                        <p:tav tm="0">
                                          <p:val>
                                            <p:strVal val="ppt_y"/>
                                          </p:val>
                                        </p:tav>
                                        <p:tav tm="100000">
                                          <p:val>
                                            <p:strVal val="1+ppt_h/2"/>
                                          </p:val>
                                        </p:tav>
                                      </p:tavLst>
                                    </p:anim>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5688" fill="hold"/>
                                        <p:tgtEl>
                                          <p:spTgt spid="8"/>
                                        </p:tgtEl>
                                      </p:cBhvr>
                                    </p:cmd>
                                  </p:childTnLst>
                                </p:cTn>
                              </p:par>
                            </p:childTnLst>
                          </p:cTn>
                        </p:par>
                        <p:par>
                          <p:cTn id="32" fill="hold">
                            <p:stCondLst>
                              <p:cond delay="5688"/>
                            </p:stCondLst>
                            <p:childTnLst>
                              <p:par>
                                <p:cTn id="33" presetID="1"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par>
                          <p:cTn id="35" fill="hold">
                            <p:stCondLst>
                              <p:cond delay="5688"/>
                            </p:stCondLst>
                            <p:childTnLst>
                              <p:par>
                                <p:cTn id="36" presetID="1" presetClass="entr" presetSubtype="0" fill="hold" grpId="0" nodeType="afterEffect">
                                  <p:stCondLst>
                                    <p:cond delay="50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6188"/>
                            </p:stCondLst>
                            <p:childTnLst>
                              <p:par>
                                <p:cTn id="39" presetID="1" presetClass="entr" presetSubtype="0"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6688"/>
                            </p:stCondLst>
                            <p:childTnLst>
                              <p:par>
                                <p:cTn id="42" presetID="1" presetClass="entr" presetSubtype="0" fill="hold" grpId="0" nodeType="afterEffect">
                                  <p:stCondLst>
                                    <p:cond delay="50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7188"/>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par>
                          <p:cTn id="47" fill="hold">
                            <p:stCondLst>
                              <p:cond delay="7188"/>
                            </p:stCondLst>
                            <p:childTnLst>
                              <p:par>
                                <p:cTn id="48" presetID="10" presetClass="exit" presetSubtype="0" fill="hold" grpId="1" nodeType="after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par>
                          <p:cTn id="51" fill="hold">
                            <p:stCondLst>
                              <p:cond delay="7688"/>
                            </p:stCondLst>
                            <p:childTnLst>
                              <p:par>
                                <p:cTn id="52" presetID="10" presetClass="exit" presetSubtype="0" fill="hold" grpId="1" nodeType="after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par>
                          <p:cTn id="55" fill="hold">
                            <p:stCondLst>
                              <p:cond delay="8188"/>
                            </p:stCondLst>
                            <p:childTnLst>
                              <p:par>
                                <p:cTn id="56" presetID="10" presetClass="exit" presetSubtype="0" fill="hold" grpId="1" nodeType="after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5004" fill="hold"/>
                                        <p:tgtEl>
                                          <p:spTgt spid="17"/>
                                        </p:tgtEl>
                                      </p:cBhvr>
                                    </p:cmd>
                                  </p:childTnLst>
                                </p:cTn>
                              </p:par>
                            </p:childTnLst>
                          </p:cTn>
                        </p:par>
                        <p:par>
                          <p:cTn id="68" fill="hold">
                            <p:stCondLst>
                              <p:cond delay="5004"/>
                            </p:stCondLst>
                            <p:childTnLst>
                              <p:par>
                                <p:cTn id="69" presetID="1" presetClass="entr" presetSubtype="0" fill="hold" grpId="0" nodeType="afterEffect">
                                  <p:stCondLst>
                                    <p:cond delay="500"/>
                                  </p:stCondLst>
                                  <p:childTnLst>
                                    <p:set>
                                      <p:cBhvr>
                                        <p:cTn id="70" dur="1" fill="hold">
                                          <p:stCondLst>
                                            <p:cond delay="0"/>
                                          </p:stCondLst>
                                        </p:cTn>
                                        <p:tgtEl>
                                          <p:spTgt spid="18"/>
                                        </p:tgtEl>
                                        <p:attrNameLst>
                                          <p:attrName>style.visibility</p:attrName>
                                        </p:attrNameLst>
                                      </p:cBhvr>
                                      <p:to>
                                        <p:strVal val="visible"/>
                                      </p:to>
                                    </p:set>
                                  </p:childTnLst>
                                </p:cTn>
                              </p:par>
                            </p:childTnLst>
                          </p:cTn>
                        </p:par>
                        <p:par>
                          <p:cTn id="71" fill="hold">
                            <p:stCondLst>
                              <p:cond delay="5504"/>
                            </p:stCondLst>
                            <p:childTnLst>
                              <p:par>
                                <p:cTn id="72" presetID="1" presetClass="entr" presetSubtype="0" fill="hold" grpId="0" nodeType="afterEffect">
                                  <p:stCondLst>
                                    <p:cond delay="500"/>
                                  </p:stCondLst>
                                  <p:childTnLst>
                                    <p:set>
                                      <p:cBhvr>
                                        <p:cTn id="73" dur="1" fill="hold">
                                          <p:stCondLst>
                                            <p:cond delay="0"/>
                                          </p:stCondLst>
                                        </p:cTn>
                                        <p:tgtEl>
                                          <p:spTgt spid="19"/>
                                        </p:tgtEl>
                                        <p:attrNameLst>
                                          <p:attrName>style.visibility</p:attrName>
                                        </p:attrNameLst>
                                      </p:cBhvr>
                                      <p:to>
                                        <p:strVal val="visible"/>
                                      </p:to>
                                    </p:set>
                                  </p:childTnLst>
                                </p:cTn>
                              </p:par>
                            </p:childTnLst>
                          </p:cTn>
                        </p:par>
                        <p:par>
                          <p:cTn id="74" fill="hold">
                            <p:stCondLst>
                              <p:cond delay="6004"/>
                            </p:stCondLst>
                            <p:childTnLst>
                              <p:par>
                                <p:cTn id="75" presetID="1" presetClass="entr" presetSubtype="0" fill="hold" grpId="0" nodeType="afterEffect">
                                  <p:stCondLst>
                                    <p:cond delay="500"/>
                                  </p:stCondLst>
                                  <p:childTnLst>
                                    <p:set>
                                      <p:cBhvr>
                                        <p:cTn id="76" dur="1" fill="hold">
                                          <p:stCondLst>
                                            <p:cond delay="0"/>
                                          </p:stCondLst>
                                        </p:cTn>
                                        <p:tgtEl>
                                          <p:spTgt spid="20"/>
                                        </p:tgtEl>
                                        <p:attrNameLst>
                                          <p:attrName>style.visibility</p:attrName>
                                        </p:attrNameLst>
                                      </p:cBhvr>
                                      <p:to>
                                        <p:strVal val="visible"/>
                                      </p:to>
                                    </p:set>
                                  </p:childTnLst>
                                </p:cTn>
                              </p:par>
                            </p:childTnLst>
                          </p:cTn>
                        </p:par>
                        <p:par>
                          <p:cTn id="77" fill="hold">
                            <p:stCondLst>
                              <p:cond delay="6504"/>
                            </p:stCondLst>
                            <p:childTnLst>
                              <p:par>
                                <p:cTn id="78" presetID="1" presetClass="entr" presetSubtype="0" fill="hold" grpId="0" nodeType="afterEffect">
                                  <p:stCondLst>
                                    <p:cond delay="500"/>
                                  </p:stCondLst>
                                  <p:childTnLst>
                                    <p:set>
                                      <p:cBhvr>
                                        <p:cTn id="79" dur="1" fill="hold">
                                          <p:stCondLst>
                                            <p:cond delay="0"/>
                                          </p:stCondLst>
                                        </p:cTn>
                                        <p:tgtEl>
                                          <p:spTgt spid="21"/>
                                        </p:tgtEl>
                                        <p:attrNameLst>
                                          <p:attrName>style.visibility</p:attrName>
                                        </p:attrNameLst>
                                      </p:cBhvr>
                                      <p:to>
                                        <p:strVal val="visible"/>
                                      </p:to>
                                    </p:set>
                                  </p:childTnLst>
                                </p:cTn>
                              </p:par>
                              <p:par>
                                <p:cTn id="80" presetID="1" presetClass="entr" presetSubtype="0" fill="hold" grpId="0" nodeType="withEffect">
                                  <p:stCondLst>
                                    <p:cond delay="500"/>
                                  </p:stCondLst>
                                  <p:childTnLst>
                                    <p:set>
                                      <p:cBhvr>
                                        <p:cTn id="81" dur="1" fill="hold">
                                          <p:stCondLst>
                                            <p:cond delay="0"/>
                                          </p:stCondLst>
                                        </p:cTn>
                                        <p:tgtEl>
                                          <p:spTgt spid="22"/>
                                        </p:tgtEl>
                                        <p:attrNameLst>
                                          <p:attrName>style.visibility</p:attrName>
                                        </p:attrNameLst>
                                      </p:cBhvr>
                                      <p:to>
                                        <p:strVal val="visible"/>
                                      </p:to>
                                    </p:set>
                                  </p:childTnLst>
                                </p:cTn>
                              </p:par>
                            </p:childTnLst>
                          </p:cTn>
                        </p:par>
                        <p:par>
                          <p:cTn id="82" fill="hold">
                            <p:stCondLst>
                              <p:cond delay="7004"/>
                            </p:stCondLst>
                            <p:childTnLst>
                              <p:par>
                                <p:cTn id="83" presetID="10" presetClass="exit" presetSubtype="0" fill="hold" grpId="1" nodeType="afterEffect">
                                  <p:stCondLst>
                                    <p:cond delay="50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8004"/>
                            </p:stCondLst>
                            <p:childTnLst>
                              <p:par>
                                <p:cTn id="87" presetID="10" presetClass="exit" presetSubtype="0" fill="hold" grpId="1" nodeType="after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par>
                          <p:cTn id="90" fill="hold">
                            <p:stCondLst>
                              <p:cond delay="8504"/>
                            </p:stCondLst>
                            <p:childTnLst>
                              <p:par>
                                <p:cTn id="91" presetID="10" presetClass="exit" presetSubtype="0" fill="hold" grpId="1" nodeType="after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1000"/>
                                        <p:tgtEl>
                                          <p:spTgt spid="4"/>
                                        </p:tgtEl>
                                      </p:cBhvr>
                                    </p:animEffect>
                                    <p:anim calcmode="lin" valueType="num">
                                      <p:cBhvr>
                                        <p:cTn id="104" dur="1000" fill="hold"/>
                                        <p:tgtEl>
                                          <p:spTgt spid="4"/>
                                        </p:tgtEl>
                                        <p:attrNameLst>
                                          <p:attrName>ppt_x</p:attrName>
                                        </p:attrNameLst>
                                      </p:cBhvr>
                                      <p:tavLst>
                                        <p:tav tm="0">
                                          <p:val>
                                            <p:strVal val="#ppt_x"/>
                                          </p:val>
                                        </p:tav>
                                        <p:tav tm="100000">
                                          <p:val>
                                            <p:strVal val="#ppt_x"/>
                                          </p:val>
                                        </p:tav>
                                      </p:tavLst>
                                    </p:anim>
                                    <p:anim calcmode="lin" valueType="num">
                                      <p:cBhvr>
                                        <p:cTn id="10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6" fill="hold" display="0">
                  <p:stCondLst>
                    <p:cond delay="indefinite"/>
                  </p:stCondLst>
                </p:cTn>
                <p:tgtEl>
                  <p:spTgt spid="8"/>
                </p:tgtEl>
              </p:cMediaNode>
            </p:video>
            <p:video>
              <p:cMediaNode vol="80000">
                <p:cTn id="107" fill="hold" display="0">
                  <p:stCondLst>
                    <p:cond delay="indefinite"/>
                  </p:stCondLst>
                </p:cTn>
                <p:tgtEl>
                  <p:spTgt spid="17"/>
                </p:tgtEl>
              </p:cMediaNode>
            </p:video>
          </p:childTnLst>
        </p:cTn>
      </p:par>
    </p:tnLst>
    <p:bldLst>
      <p:bldP spid="10" grpId="0" animBg="1"/>
      <p:bldP spid="10" grpId="1" animBg="1"/>
      <p:bldP spid="11" grpId="0" animBg="1"/>
      <p:bldP spid="11" grpId="1" animBg="1"/>
      <p:bldP spid="12" grpId="0" animBg="1"/>
      <p:bldP spid="12" grpId="1" animBg="1"/>
      <p:bldP spid="13" grpId="0" animBg="1"/>
      <p:bldP spid="14" grpId="0" animBg="1"/>
      <p:bldP spid="18" grpId="0" animBg="1"/>
      <p:bldP spid="18" grpId="1" animBg="1"/>
      <p:bldP spid="19" grpId="0" animBg="1"/>
      <p:bldP spid="19" grpId="1" animBg="1"/>
      <p:bldP spid="20" grpId="0" animBg="1"/>
      <p:bldP spid="20" grpId="1"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6440-3D4E-4CB9-A485-ABEF76F9265C}"/>
              </a:ext>
            </a:extLst>
          </p:cNvPr>
          <p:cNvSpPr>
            <a:spLocks noGrp="1"/>
          </p:cNvSpPr>
          <p:nvPr>
            <p:ph type="title"/>
          </p:nvPr>
        </p:nvSpPr>
        <p:spPr>
          <a:xfrm>
            <a:off x="838200" y="-212702"/>
            <a:ext cx="10515600" cy="1325563"/>
          </a:xfrm>
        </p:spPr>
        <p:txBody>
          <a:bodyPr/>
          <a:lstStyle/>
          <a:p>
            <a:r>
              <a:rPr lang="en-US" dirty="0"/>
              <a:t>Acoustic spatial capture-recapture</a:t>
            </a:r>
            <a:endParaRPr lang="en-NZ" dirty="0"/>
          </a:p>
        </p:txBody>
      </p:sp>
      <p:graphicFrame>
        <p:nvGraphicFramePr>
          <p:cNvPr id="6" name="Table 25">
            <a:extLst>
              <a:ext uri="{FF2B5EF4-FFF2-40B4-BE49-F238E27FC236}">
                <a16:creationId xmlns:a16="http://schemas.microsoft.com/office/drawing/2014/main" id="{99483EFD-3948-4D78-89D0-0D5ADFA91CB2}"/>
              </a:ext>
            </a:extLst>
          </p:cNvPr>
          <p:cNvGraphicFramePr>
            <a:graphicFrameLocks noGrp="1"/>
          </p:cNvGraphicFramePr>
          <p:nvPr>
            <p:extLst>
              <p:ext uri="{D42A27DB-BD31-4B8C-83A1-F6EECF244321}">
                <p14:modId xmlns:p14="http://schemas.microsoft.com/office/powerpoint/2010/main" val="1168260132"/>
              </p:ext>
            </p:extLst>
          </p:nvPr>
        </p:nvGraphicFramePr>
        <p:xfrm>
          <a:off x="275455" y="1376006"/>
          <a:ext cx="5082156" cy="1203565"/>
        </p:xfrm>
        <a:graphic>
          <a:graphicData uri="http://schemas.openxmlformats.org/drawingml/2006/table">
            <a:tbl>
              <a:tblPr firstRow="1">
                <a:tableStyleId>{5C22544A-7EE6-4342-B048-85BDC9FD1C3A}</a:tableStyleId>
              </a:tblPr>
              <a:tblGrid>
                <a:gridCol w="910185">
                  <a:extLst>
                    <a:ext uri="{9D8B030D-6E8A-4147-A177-3AD203B41FA5}">
                      <a16:colId xmlns:a16="http://schemas.microsoft.com/office/drawing/2014/main" val="2416667947"/>
                    </a:ext>
                  </a:extLst>
                </a:gridCol>
                <a:gridCol w="1390657">
                  <a:extLst>
                    <a:ext uri="{9D8B030D-6E8A-4147-A177-3AD203B41FA5}">
                      <a16:colId xmlns:a16="http://schemas.microsoft.com/office/drawing/2014/main" val="1388829539"/>
                    </a:ext>
                  </a:extLst>
                </a:gridCol>
                <a:gridCol w="1390657">
                  <a:extLst>
                    <a:ext uri="{9D8B030D-6E8A-4147-A177-3AD203B41FA5}">
                      <a16:colId xmlns:a16="http://schemas.microsoft.com/office/drawing/2014/main" val="4222640000"/>
                    </a:ext>
                  </a:extLst>
                </a:gridCol>
                <a:gridCol w="1390657">
                  <a:extLst>
                    <a:ext uri="{9D8B030D-6E8A-4147-A177-3AD203B41FA5}">
                      <a16:colId xmlns:a16="http://schemas.microsoft.com/office/drawing/2014/main" val="2261707042"/>
                    </a:ext>
                  </a:extLst>
                </a:gridCol>
              </a:tblGrid>
              <a:tr h="409211">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kern="1200" dirty="0">
                          <a:solidFill>
                            <a:schemeClr val="dk1"/>
                          </a:solidFill>
                          <a:latin typeface="+mn-lt"/>
                          <a:ea typeface="+mn-ea"/>
                          <a:cs typeface="+mn-cs"/>
                        </a:rPr>
                        <a:t>Microphone B</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53083719"/>
                  </a:ext>
                </a:extLst>
              </a:tr>
              <a:tr h="397177">
                <a:tc>
                  <a:txBody>
                    <a:bodyPr/>
                    <a:lstStyle/>
                    <a:p>
                      <a:r>
                        <a:rPr lang="en-US" sz="1600" b="0" kern="1200" dirty="0">
                          <a:solidFill>
                            <a:schemeClr val="dk1"/>
                          </a:solidFill>
                          <a:latin typeface="+mn-lt"/>
                          <a:ea typeface="+mn-ea"/>
                          <a:cs typeface="+mn-cs"/>
                        </a:rPr>
                        <a:t>B</a:t>
                      </a:r>
                      <a:r>
                        <a:rPr lang="en-NZ" sz="1600" b="0" kern="1200" dirty="0" err="1">
                          <a:solidFill>
                            <a:schemeClr val="dk1"/>
                          </a:solidFill>
                          <a:latin typeface="+mn-lt"/>
                          <a:ea typeface="+mn-ea"/>
                          <a:cs typeface="+mn-cs"/>
                        </a:rPr>
                        <a:t>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088688"/>
                  </a:ext>
                </a:extLst>
              </a:tr>
              <a:tr h="397177">
                <a:tc>
                  <a:txBody>
                    <a:bodyPr/>
                    <a:lstStyle/>
                    <a:p>
                      <a:r>
                        <a:rPr lang="en-US" sz="1600" b="0" kern="1200" dirty="0">
                          <a:solidFill>
                            <a:schemeClr val="dk1"/>
                          </a:solidFill>
                          <a:latin typeface="+mn-lt"/>
                          <a:ea typeface="+mn-ea"/>
                          <a:cs typeface="+mn-cs"/>
                        </a:rPr>
                        <a:t>C</a:t>
                      </a:r>
                      <a:r>
                        <a:rPr lang="en-NZ" sz="1600" b="0" kern="1200" dirty="0" err="1">
                          <a:solidFill>
                            <a:schemeClr val="dk1"/>
                          </a:solidFill>
                          <a:latin typeface="+mn-lt"/>
                          <a:ea typeface="+mn-ea"/>
                          <a:cs typeface="+mn-cs"/>
                        </a:rPr>
                        <a:t>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536066576"/>
                  </a:ext>
                </a:extLst>
              </a:tr>
            </a:tbl>
          </a:graphicData>
        </a:graphic>
      </p:graphicFrame>
      <p:graphicFrame>
        <p:nvGraphicFramePr>
          <p:cNvPr id="7" name="Table 25">
            <a:extLst>
              <a:ext uri="{FF2B5EF4-FFF2-40B4-BE49-F238E27FC236}">
                <a16:creationId xmlns:a16="http://schemas.microsoft.com/office/drawing/2014/main" id="{07E3EEEF-03BD-428D-8BE8-2AA481E115D6}"/>
              </a:ext>
            </a:extLst>
          </p:cNvPr>
          <p:cNvGraphicFramePr>
            <a:graphicFrameLocks noGrp="1"/>
          </p:cNvGraphicFramePr>
          <p:nvPr>
            <p:extLst>
              <p:ext uri="{D42A27DB-BD31-4B8C-83A1-F6EECF244321}">
                <p14:modId xmlns:p14="http://schemas.microsoft.com/office/powerpoint/2010/main" val="365860157"/>
              </p:ext>
            </p:extLst>
          </p:nvPr>
        </p:nvGraphicFramePr>
        <p:xfrm>
          <a:off x="275455" y="1376006"/>
          <a:ext cx="5082156" cy="1997919"/>
        </p:xfrm>
        <a:graphic>
          <a:graphicData uri="http://schemas.openxmlformats.org/drawingml/2006/table">
            <a:tbl>
              <a:tblPr firstRow="1">
                <a:tableStyleId>{5C22544A-7EE6-4342-B048-85BDC9FD1C3A}</a:tableStyleId>
              </a:tblPr>
              <a:tblGrid>
                <a:gridCol w="910185">
                  <a:extLst>
                    <a:ext uri="{9D8B030D-6E8A-4147-A177-3AD203B41FA5}">
                      <a16:colId xmlns:a16="http://schemas.microsoft.com/office/drawing/2014/main" val="2416667947"/>
                    </a:ext>
                  </a:extLst>
                </a:gridCol>
                <a:gridCol w="1390657">
                  <a:extLst>
                    <a:ext uri="{9D8B030D-6E8A-4147-A177-3AD203B41FA5}">
                      <a16:colId xmlns:a16="http://schemas.microsoft.com/office/drawing/2014/main" val="1388829539"/>
                    </a:ext>
                  </a:extLst>
                </a:gridCol>
                <a:gridCol w="1390657">
                  <a:extLst>
                    <a:ext uri="{9D8B030D-6E8A-4147-A177-3AD203B41FA5}">
                      <a16:colId xmlns:a16="http://schemas.microsoft.com/office/drawing/2014/main" val="4222640000"/>
                    </a:ext>
                  </a:extLst>
                </a:gridCol>
                <a:gridCol w="1390657">
                  <a:extLst>
                    <a:ext uri="{9D8B030D-6E8A-4147-A177-3AD203B41FA5}">
                      <a16:colId xmlns:a16="http://schemas.microsoft.com/office/drawing/2014/main" val="2261707042"/>
                    </a:ext>
                  </a:extLst>
                </a:gridCol>
              </a:tblGrid>
              <a:tr h="409211">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kern="1200" dirty="0">
                          <a:solidFill>
                            <a:schemeClr val="dk1"/>
                          </a:solidFill>
                          <a:latin typeface="+mn-lt"/>
                          <a:ea typeface="+mn-ea"/>
                          <a:cs typeface="+mn-cs"/>
                        </a:rPr>
                        <a:t>Microphone B</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53083719"/>
                  </a:ext>
                </a:extLst>
              </a:tr>
              <a:tr h="397177">
                <a:tc>
                  <a:txBody>
                    <a:bodyPr/>
                    <a:lstStyle/>
                    <a:p>
                      <a:r>
                        <a:rPr lang="en-US" sz="1600" b="0" kern="1200" dirty="0">
                          <a:solidFill>
                            <a:schemeClr val="dk1"/>
                          </a:solidFill>
                          <a:latin typeface="+mn-lt"/>
                          <a:ea typeface="+mn-ea"/>
                          <a:cs typeface="+mn-cs"/>
                        </a:rPr>
                        <a:t>B</a:t>
                      </a:r>
                      <a:r>
                        <a:rPr lang="en-NZ" sz="1600" b="0" kern="1200" dirty="0" err="1">
                          <a:solidFill>
                            <a:schemeClr val="dk1"/>
                          </a:solidFill>
                          <a:latin typeface="+mn-lt"/>
                          <a:ea typeface="+mn-ea"/>
                          <a:cs typeface="+mn-cs"/>
                        </a:rPr>
                        <a:t>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088688"/>
                  </a:ext>
                </a:extLst>
              </a:tr>
              <a:tr h="397177">
                <a:tc>
                  <a:txBody>
                    <a:bodyPr/>
                    <a:lstStyle/>
                    <a:p>
                      <a:r>
                        <a:rPr lang="en-US" sz="1600" b="0" kern="1200" dirty="0">
                          <a:solidFill>
                            <a:schemeClr val="dk1"/>
                          </a:solidFill>
                          <a:latin typeface="+mn-lt"/>
                          <a:ea typeface="+mn-ea"/>
                          <a:cs typeface="+mn-cs"/>
                        </a:rPr>
                        <a:t>C</a:t>
                      </a:r>
                      <a:r>
                        <a:rPr lang="en-NZ" sz="1600" b="0" kern="1200" dirty="0" err="1">
                          <a:solidFill>
                            <a:schemeClr val="dk1"/>
                          </a:solidFill>
                          <a:latin typeface="+mn-lt"/>
                          <a:ea typeface="+mn-ea"/>
                          <a:cs typeface="+mn-cs"/>
                        </a:rPr>
                        <a:t>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536066576"/>
                  </a:ext>
                </a:extLst>
              </a:tr>
              <a:tr h="397177">
                <a:tc>
                  <a:txBody>
                    <a:bodyPr/>
                    <a:lstStyle/>
                    <a:p>
                      <a:r>
                        <a:rPr lang="en-US" sz="1600" b="0" kern="1200" dirty="0">
                          <a:solidFill>
                            <a:schemeClr val="dk1"/>
                          </a:solidFill>
                          <a:latin typeface="+mn-lt"/>
                          <a:ea typeface="+mn-ea"/>
                          <a:cs typeface="+mn-cs"/>
                        </a:rPr>
                        <a:t>Other 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6742066"/>
                  </a:ext>
                </a:extLst>
              </a:tr>
              <a:tr h="397177">
                <a:tc>
                  <a:txBody>
                    <a:bodyPr/>
                    <a:lstStyle/>
                    <a:p>
                      <a:r>
                        <a:rPr lang="en-US" sz="1600" b="0" kern="1200" dirty="0">
                          <a:solidFill>
                            <a:schemeClr val="dk1"/>
                          </a:solidFill>
                          <a:latin typeface="+mn-lt"/>
                          <a:ea typeface="+mn-ea"/>
                          <a:cs typeface="+mn-cs"/>
                        </a:rPr>
                        <a:t>Other 2</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6467751"/>
                  </a:ext>
                </a:extLst>
              </a:tr>
            </a:tbl>
          </a:graphicData>
        </a:graphic>
      </p:graphicFrame>
      <p:sp>
        <p:nvSpPr>
          <p:cNvPr id="3" name="TextBox 2">
            <a:extLst>
              <a:ext uri="{FF2B5EF4-FFF2-40B4-BE49-F238E27FC236}">
                <a16:creationId xmlns:a16="http://schemas.microsoft.com/office/drawing/2014/main" id="{94A6DC39-EDA3-4E29-92EC-191A669699D2}"/>
              </a:ext>
            </a:extLst>
          </p:cNvPr>
          <p:cNvSpPr txBox="1"/>
          <p:nvPr/>
        </p:nvSpPr>
        <p:spPr>
          <a:xfrm>
            <a:off x="5558828" y="791316"/>
            <a:ext cx="6421876"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An ASCR model can estimate </a:t>
            </a:r>
            <a:r>
              <a:rPr lang="en-US" sz="2000" b="1" dirty="0">
                <a:solidFill>
                  <a:srgbClr val="FF0000"/>
                </a:solidFill>
              </a:rPr>
              <a:t>animal density</a:t>
            </a:r>
            <a:r>
              <a:rPr lang="en-US" sz="2000" dirty="0"/>
              <a:t>, call rate, and detection function:</a:t>
            </a:r>
            <a:endParaRPr lang="en-NZ" sz="2000" dirty="0"/>
          </a:p>
        </p:txBody>
      </p:sp>
      <p:pic>
        <p:nvPicPr>
          <p:cNvPr id="9" name="Picture 8" descr="A picture containing text, screenshot, diagram, plot&#10;&#10;Description automatically generated">
            <a:extLst>
              <a:ext uri="{FF2B5EF4-FFF2-40B4-BE49-F238E27FC236}">
                <a16:creationId xmlns:a16="http://schemas.microsoft.com/office/drawing/2014/main" id="{5F02BDA7-BEB1-4EB6-8E6A-BB2FE89F5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15677"/>
            <a:ext cx="5484591" cy="2956348"/>
          </a:xfrm>
          <a:prstGeom prst="rect">
            <a:avLst/>
          </a:prstGeom>
        </p:spPr>
      </p:pic>
      <p:sp>
        <p:nvSpPr>
          <p:cNvPr id="10" name="TextBox 9">
            <a:extLst>
              <a:ext uri="{FF2B5EF4-FFF2-40B4-BE49-F238E27FC236}">
                <a16:creationId xmlns:a16="http://schemas.microsoft.com/office/drawing/2014/main" id="{6B2C2553-90F7-4477-9EB1-2DF6356748BD}"/>
              </a:ext>
            </a:extLst>
          </p:cNvPr>
          <p:cNvSpPr txBox="1"/>
          <p:nvPr/>
        </p:nvSpPr>
        <p:spPr>
          <a:xfrm>
            <a:off x="5558828" y="4472025"/>
            <a:ext cx="6421876"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If we can’t </a:t>
            </a:r>
            <a:r>
              <a:rPr lang="en-US" sz="2000" dirty="0" err="1"/>
              <a:t>recognise</a:t>
            </a:r>
            <a:r>
              <a:rPr lang="en-US" sz="2000" dirty="0"/>
              <a:t> individuals from their calls, we can still estimate </a:t>
            </a:r>
            <a:r>
              <a:rPr lang="en-US" sz="2000" b="1" dirty="0">
                <a:solidFill>
                  <a:srgbClr val="FF0000"/>
                </a:solidFill>
              </a:rPr>
              <a:t>call density</a:t>
            </a:r>
            <a:r>
              <a:rPr lang="en-US" sz="2000" dirty="0"/>
              <a:t>, and convert this to animal density if we can obtain a separately estimated call rate</a:t>
            </a:r>
          </a:p>
          <a:p>
            <a:pPr marL="285750" indent="-285750">
              <a:buFont typeface="Arial" panose="020B0604020202020204" pitchFamily="34" charset="0"/>
              <a:buChar char="•"/>
            </a:pPr>
            <a:r>
              <a:rPr lang="en-US" sz="2000" dirty="0"/>
              <a:t>We can achieve all of this </a:t>
            </a:r>
            <a:r>
              <a:rPr lang="en-US" sz="2000" b="1" dirty="0">
                <a:solidFill>
                  <a:srgbClr val="FF0000"/>
                </a:solidFill>
              </a:rPr>
              <a:t>without knowing where the animals are</a:t>
            </a:r>
            <a:endParaRPr lang="en-NZ" sz="2000" b="1" dirty="0">
              <a:solidFill>
                <a:srgbClr val="FF0000"/>
              </a:solidFill>
            </a:endParaRPr>
          </a:p>
        </p:txBody>
      </p:sp>
      <p:sp>
        <p:nvSpPr>
          <p:cNvPr id="12" name="TextBox 11">
            <a:extLst>
              <a:ext uri="{FF2B5EF4-FFF2-40B4-BE49-F238E27FC236}">
                <a16:creationId xmlns:a16="http://schemas.microsoft.com/office/drawing/2014/main" id="{73F0EA0A-86C1-4A0E-A632-C23B72605DE7}"/>
              </a:ext>
            </a:extLst>
          </p:cNvPr>
          <p:cNvSpPr txBox="1"/>
          <p:nvPr/>
        </p:nvSpPr>
        <p:spPr>
          <a:xfrm>
            <a:off x="5721790" y="6103241"/>
            <a:ext cx="6258914" cy="738664"/>
          </a:xfrm>
          <a:prstGeom prst="rect">
            <a:avLst/>
          </a:prstGeom>
          <a:noFill/>
        </p:spPr>
        <p:txBody>
          <a:bodyPr wrap="square" rtlCol="0">
            <a:spAutoFit/>
          </a:bodyPr>
          <a:lstStyle/>
          <a:p>
            <a:r>
              <a:rPr lang="en-US" sz="1400" dirty="0"/>
              <a:t>Stevenson et al. (2021) A spatial capture-recapture model to estimate call rate and population density from passive acoustic surveys. </a:t>
            </a:r>
            <a:r>
              <a:rPr lang="en-US" sz="1400" i="1" dirty="0"/>
              <a:t>Methods in Ecology and Evolution</a:t>
            </a:r>
            <a:r>
              <a:rPr lang="en-US" sz="1400" dirty="0"/>
              <a:t>, 12, 432—442.</a:t>
            </a:r>
            <a:endParaRPr lang="en-NZ" sz="1400" dirty="0"/>
          </a:p>
        </p:txBody>
      </p:sp>
      <p:sp>
        <p:nvSpPr>
          <p:cNvPr id="13" name="TextBox 12">
            <a:extLst>
              <a:ext uri="{FF2B5EF4-FFF2-40B4-BE49-F238E27FC236}">
                <a16:creationId xmlns:a16="http://schemas.microsoft.com/office/drawing/2014/main" id="{48782642-0F1D-42F9-B31F-D9D539615531}"/>
              </a:ext>
            </a:extLst>
          </p:cNvPr>
          <p:cNvSpPr txBox="1"/>
          <p:nvPr/>
        </p:nvSpPr>
        <p:spPr>
          <a:xfrm>
            <a:off x="5721790" y="6103241"/>
            <a:ext cx="6258914" cy="738664"/>
          </a:xfrm>
          <a:prstGeom prst="rect">
            <a:avLst/>
          </a:prstGeom>
          <a:noFill/>
        </p:spPr>
        <p:txBody>
          <a:bodyPr wrap="square" rtlCol="0">
            <a:spAutoFit/>
          </a:bodyPr>
          <a:lstStyle/>
          <a:p>
            <a:r>
              <a:rPr lang="en-US" sz="1400" dirty="0"/>
              <a:t>Stevenson et al. (2015) A general framework for animal density estimation from acoustic detections across a fixed microphone array. </a:t>
            </a:r>
            <a:r>
              <a:rPr lang="en-US" sz="1400" i="1" dirty="0"/>
              <a:t>Methods in Ecology and Evolution</a:t>
            </a:r>
            <a:r>
              <a:rPr lang="en-US" sz="1400" dirty="0"/>
              <a:t>, 6, 38—48.</a:t>
            </a:r>
            <a:endParaRPr lang="en-NZ" sz="1400" dirty="0"/>
          </a:p>
        </p:txBody>
      </p:sp>
      <p:sp>
        <p:nvSpPr>
          <p:cNvPr id="14" name="TextBox 13">
            <a:extLst>
              <a:ext uri="{FF2B5EF4-FFF2-40B4-BE49-F238E27FC236}">
                <a16:creationId xmlns:a16="http://schemas.microsoft.com/office/drawing/2014/main" id="{652E7ED2-03C2-423D-B966-14427EE83F8F}"/>
              </a:ext>
            </a:extLst>
          </p:cNvPr>
          <p:cNvSpPr txBox="1"/>
          <p:nvPr/>
        </p:nvSpPr>
        <p:spPr>
          <a:xfrm>
            <a:off x="5721790" y="6115894"/>
            <a:ext cx="6258914" cy="738664"/>
          </a:xfrm>
          <a:prstGeom prst="rect">
            <a:avLst/>
          </a:prstGeom>
          <a:noFill/>
        </p:spPr>
        <p:txBody>
          <a:bodyPr wrap="square" rtlCol="0">
            <a:spAutoFit/>
          </a:bodyPr>
          <a:lstStyle/>
          <a:p>
            <a:r>
              <a:rPr lang="en-US" sz="1400" dirty="0"/>
              <a:t>Borchers et al. (2015) A unifying model for capture-recapture and distance sampling surveys of wildlife populations. </a:t>
            </a:r>
            <a:r>
              <a:rPr lang="en-US" sz="1400" i="1" dirty="0"/>
              <a:t>Journal of the American Statistical Association</a:t>
            </a:r>
            <a:r>
              <a:rPr lang="en-US" sz="1400" dirty="0"/>
              <a:t>, 110, 195—204.</a:t>
            </a:r>
            <a:endParaRPr lang="en-NZ" sz="1400" dirty="0"/>
          </a:p>
        </p:txBody>
      </p:sp>
      <p:graphicFrame>
        <p:nvGraphicFramePr>
          <p:cNvPr id="16" name="Table 25">
            <a:extLst>
              <a:ext uri="{FF2B5EF4-FFF2-40B4-BE49-F238E27FC236}">
                <a16:creationId xmlns:a16="http://schemas.microsoft.com/office/drawing/2014/main" id="{1A398106-44A5-4F89-8EE7-6634A5666F08}"/>
              </a:ext>
            </a:extLst>
          </p:cNvPr>
          <p:cNvGraphicFramePr>
            <a:graphicFrameLocks noGrp="1"/>
          </p:cNvGraphicFramePr>
          <p:nvPr>
            <p:extLst>
              <p:ext uri="{D42A27DB-BD31-4B8C-83A1-F6EECF244321}">
                <p14:modId xmlns:p14="http://schemas.microsoft.com/office/powerpoint/2010/main" val="3918430018"/>
              </p:ext>
            </p:extLst>
          </p:nvPr>
        </p:nvGraphicFramePr>
        <p:xfrm>
          <a:off x="270440" y="1376006"/>
          <a:ext cx="5082156" cy="5179741"/>
        </p:xfrm>
        <a:graphic>
          <a:graphicData uri="http://schemas.openxmlformats.org/drawingml/2006/table">
            <a:tbl>
              <a:tblPr firstRow="1">
                <a:tableStyleId>{5C22544A-7EE6-4342-B048-85BDC9FD1C3A}</a:tableStyleId>
              </a:tblPr>
              <a:tblGrid>
                <a:gridCol w="910185">
                  <a:extLst>
                    <a:ext uri="{9D8B030D-6E8A-4147-A177-3AD203B41FA5}">
                      <a16:colId xmlns:a16="http://schemas.microsoft.com/office/drawing/2014/main" val="2416667947"/>
                    </a:ext>
                  </a:extLst>
                </a:gridCol>
                <a:gridCol w="1390657">
                  <a:extLst>
                    <a:ext uri="{9D8B030D-6E8A-4147-A177-3AD203B41FA5}">
                      <a16:colId xmlns:a16="http://schemas.microsoft.com/office/drawing/2014/main" val="1388829539"/>
                    </a:ext>
                  </a:extLst>
                </a:gridCol>
                <a:gridCol w="1390657">
                  <a:extLst>
                    <a:ext uri="{9D8B030D-6E8A-4147-A177-3AD203B41FA5}">
                      <a16:colId xmlns:a16="http://schemas.microsoft.com/office/drawing/2014/main" val="4222640000"/>
                    </a:ext>
                  </a:extLst>
                </a:gridCol>
                <a:gridCol w="1390657">
                  <a:extLst>
                    <a:ext uri="{9D8B030D-6E8A-4147-A177-3AD203B41FA5}">
                      <a16:colId xmlns:a16="http://schemas.microsoft.com/office/drawing/2014/main" val="2261707042"/>
                    </a:ext>
                  </a:extLst>
                </a:gridCol>
              </a:tblGrid>
              <a:tr h="41361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kern="1200" dirty="0">
                          <a:solidFill>
                            <a:schemeClr val="dk1"/>
                          </a:solidFill>
                          <a:latin typeface="+mn-lt"/>
                          <a:ea typeface="+mn-ea"/>
                          <a:cs typeface="+mn-cs"/>
                        </a:rPr>
                        <a:t>Microphone B</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53083719"/>
                  </a:ext>
                </a:extLst>
              </a:tr>
              <a:tr h="397177">
                <a:tc>
                  <a:txBody>
                    <a:bodyPr/>
                    <a:lstStyle/>
                    <a:p>
                      <a:r>
                        <a:rPr lang="en-US" sz="1600" b="0" kern="1200" dirty="0">
                          <a:solidFill>
                            <a:schemeClr val="dk1"/>
                          </a:solidFill>
                          <a:latin typeface="+mn-lt"/>
                          <a:ea typeface="+mn-ea"/>
                          <a:cs typeface="+mn-cs"/>
                        </a:rPr>
                        <a:t>B</a:t>
                      </a:r>
                      <a:r>
                        <a:rPr lang="en-NZ" sz="1600" b="0" kern="1200" dirty="0" err="1">
                          <a:solidFill>
                            <a:schemeClr val="dk1"/>
                          </a:solidFill>
                          <a:latin typeface="+mn-lt"/>
                          <a:ea typeface="+mn-ea"/>
                          <a:cs typeface="+mn-cs"/>
                        </a:rPr>
                        <a:t>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088688"/>
                  </a:ext>
                </a:extLst>
              </a:tr>
              <a:tr h="397177">
                <a:tc>
                  <a:txBody>
                    <a:bodyPr/>
                    <a:lstStyle/>
                    <a:p>
                      <a:r>
                        <a:rPr lang="en-US" sz="1600" b="0" kern="1200" dirty="0">
                          <a:solidFill>
                            <a:schemeClr val="dk1"/>
                          </a:solidFill>
                          <a:latin typeface="+mn-lt"/>
                          <a:ea typeface="+mn-ea"/>
                          <a:cs typeface="+mn-cs"/>
                        </a:rPr>
                        <a:t>Bennett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6066576"/>
                  </a:ext>
                </a:extLst>
              </a:tr>
              <a:tr h="397177">
                <a:tc>
                  <a:txBody>
                    <a:bodyPr/>
                    <a:lstStyle/>
                    <a:p>
                      <a:r>
                        <a:rPr lang="en-US" sz="1600" b="0" kern="1200" dirty="0">
                          <a:solidFill>
                            <a:schemeClr val="dk1"/>
                          </a:solidFill>
                          <a:latin typeface="+mn-lt"/>
                          <a:ea typeface="+mn-ea"/>
                          <a:cs typeface="+mn-cs"/>
                        </a:rPr>
                        <a:t>Bennett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616742066"/>
                  </a:ext>
                </a:extLst>
              </a:tr>
              <a:tr h="397177">
                <a:tc>
                  <a:txBody>
                    <a:bodyPr/>
                    <a:lstStyle/>
                    <a:p>
                      <a:r>
                        <a:rPr lang="en-US" sz="1600" b="0" kern="1200" dirty="0">
                          <a:solidFill>
                            <a:schemeClr val="dk1"/>
                          </a:solidFill>
                          <a:latin typeface="+mn-lt"/>
                          <a:ea typeface="+mn-ea"/>
                          <a:cs typeface="+mn-cs"/>
                        </a:rPr>
                        <a:t>C</a:t>
                      </a:r>
                      <a:r>
                        <a:rPr lang="en-NZ" sz="1600" b="0" kern="1200" dirty="0" err="1">
                          <a:solidFill>
                            <a:schemeClr val="dk1"/>
                          </a:solidFill>
                          <a:latin typeface="+mn-lt"/>
                          <a:ea typeface="+mn-ea"/>
                          <a:cs typeface="+mn-cs"/>
                        </a:rPr>
                        <a:t>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086467751"/>
                  </a:ext>
                </a:extLst>
              </a:tr>
              <a:tr h="397177">
                <a:tc>
                  <a:txBody>
                    <a:bodyPr/>
                    <a:lstStyle/>
                    <a:p>
                      <a:r>
                        <a:rPr lang="en-US" sz="1600" b="0" kern="1200" dirty="0">
                          <a:solidFill>
                            <a:schemeClr val="dk1"/>
                          </a:solidFill>
                          <a:latin typeface="+mn-lt"/>
                          <a:ea typeface="+mn-ea"/>
                          <a:cs typeface="+mn-cs"/>
                        </a:rPr>
                        <a:t>Clarence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40922462"/>
                  </a:ext>
                </a:extLst>
              </a:tr>
              <a:tr h="397177">
                <a:tc>
                  <a:txBody>
                    <a:bodyPr/>
                    <a:lstStyle/>
                    <a:p>
                      <a:r>
                        <a:rPr lang="en-US" sz="1600" b="0" kern="1200" dirty="0">
                          <a:solidFill>
                            <a:schemeClr val="dk1"/>
                          </a:solidFill>
                          <a:latin typeface="+mn-lt"/>
                          <a:ea typeface="+mn-ea"/>
                          <a:cs typeface="+mn-cs"/>
                        </a:rPr>
                        <a:t>Clarence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2581482"/>
                  </a:ext>
                </a:extLst>
              </a:tr>
              <a:tr h="397177">
                <a:tc>
                  <a:txBody>
                    <a:bodyPr/>
                    <a:lstStyle/>
                    <a:p>
                      <a:r>
                        <a:rPr lang="en-US" sz="1600" b="0" kern="1200" dirty="0">
                          <a:solidFill>
                            <a:schemeClr val="dk1"/>
                          </a:solidFill>
                          <a:latin typeface="+mn-lt"/>
                          <a:ea typeface="+mn-ea"/>
                          <a:cs typeface="+mn-cs"/>
                        </a:rPr>
                        <a:t>Clarence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6730454"/>
                  </a:ext>
                </a:extLst>
              </a:tr>
              <a:tr h="397177">
                <a:tc>
                  <a:txBody>
                    <a:bodyPr/>
                    <a:lstStyle/>
                    <a:p>
                      <a:r>
                        <a:rPr lang="en-US" sz="1600" b="0" kern="1200" dirty="0">
                          <a:solidFill>
                            <a:schemeClr val="dk1"/>
                          </a:solidFill>
                          <a:latin typeface="+mn-lt"/>
                          <a:ea typeface="+mn-ea"/>
                          <a:cs typeface="+mn-cs"/>
                        </a:rPr>
                        <a:t>Other 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5738935"/>
                  </a:ext>
                </a:extLst>
              </a:tr>
              <a:tr h="397177">
                <a:tc>
                  <a:txBody>
                    <a:bodyPr/>
                    <a:lstStyle/>
                    <a:p>
                      <a:r>
                        <a:rPr lang="en-US" sz="1600" b="0" kern="1200" dirty="0">
                          <a:solidFill>
                            <a:schemeClr val="dk1"/>
                          </a:solidFill>
                          <a:latin typeface="+mn-lt"/>
                          <a:ea typeface="+mn-ea"/>
                          <a:cs typeface="+mn-cs"/>
                        </a:rPr>
                        <a:t>Other 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189166"/>
                  </a:ext>
                </a:extLst>
              </a:tr>
              <a:tr h="397177">
                <a:tc>
                  <a:txBody>
                    <a:bodyPr/>
                    <a:lstStyle/>
                    <a:p>
                      <a:r>
                        <a:rPr lang="en-US" sz="1600" b="0" kern="1200" dirty="0">
                          <a:solidFill>
                            <a:schemeClr val="dk1"/>
                          </a:solidFill>
                          <a:latin typeface="+mn-lt"/>
                          <a:ea typeface="+mn-ea"/>
                          <a:cs typeface="+mn-cs"/>
                        </a:rPr>
                        <a:t>Other 2</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6837263"/>
                  </a:ext>
                </a:extLst>
              </a:tr>
              <a:tr h="397177">
                <a:tc>
                  <a:txBody>
                    <a:bodyPr/>
                    <a:lstStyle/>
                    <a:p>
                      <a:r>
                        <a:rPr lang="en-US" sz="1600" b="0" kern="1200" dirty="0">
                          <a:solidFill>
                            <a:schemeClr val="dk1"/>
                          </a:solidFill>
                          <a:latin typeface="+mn-lt"/>
                          <a:ea typeface="+mn-ea"/>
                          <a:cs typeface="+mn-cs"/>
                        </a:rPr>
                        <a:t>Other 2</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6531737"/>
                  </a:ext>
                </a:extLst>
              </a:tr>
              <a:tr h="397177">
                <a:tc>
                  <a:txBody>
                    <a:bodyPr/>
                    <a:lstStyle/>
                    <a:p>
                      <a:r>
                        <a:rPr lang="en-US" sz="1600" b="0" kern="1200" dirty="0">
                          <a:solidFill>
                            <a:schemeClr val="dk1"/>
                          </a:solidFill>
                          <a:latin typeface="+mn-lt"/>
                          <a:ea typeface="+mn-ea"/>
                          <a:cs typeface="+mn-cs"/>
                        </a:rPr>
                        <a:t>Other 2</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6877273"/>
                  </a:ext>
                </a:extLst>
              </a:tr>
            </a:tbl>
          </a:graphicData>
        </a:graphic>
      </p:graphicFrame>
      <p:graphicFrame>
        <p:nvGraphicFramePr>
          <p:cNvPr id="17" name="Table 25">
            <a:extLst>
              <a:ext uri="{FF2B5EF4-FFF2-40B4-BE49-F238E27FC236}">
                <a16:creationId xmlns:a16="http://schemas.microsoft.com/office/drawing/2014/main" id="{22B3273E-6A88-4950-A80F-84A916E4BC8F}"/>
              </a:ext>
            </a:extLst>
          </p:cNvPr>
          <p:cNvGraphicFramePr>
            <a:graphicFrameLocks noGrp="1"/>
          </p:cNvGraphicFramePr>
          <p:nvPr>
            <p:extLst>
              <p:ext uri="{D42A27DB-BD31-4B8C-83A1-F6EECF244321}">
                <p14:modId xmlns:p14="http://schemas.microsoft.com/office/powerpoint/2010/main" val="88393608"/>
              </p:ext>
            </p:extLst>
          </p:nvPr>
        </p:nvGraphicFramePr>
        <p:xfrm>
          <a:off x="280470" y="1376006"/>
          <a:ext cx="5082156" cy="3591033"/>
        </p:xfrm>
        <a:graphic>
          <a:graphicData uri="http://schemas.openxmlformats.org/drawingml/2006/table">
            <a:tbl>
              <a:tblPr firstRow="1">
                <a:tableStyleId>{5C22544A-7EE6-4342-B048-85BDC9FD1C3A}</a:tableStyleId>
              </a:tblPr>
              <a:tblGrid>
                <a:gridCol w="910185">
                  <a:extLst>
                    <a:ext uri="{9D8B030D-6E8A-4147-A177-3AD203B41FA5}">
                      <a16:colId xmlns:a16="http://schemas.microsoft.com/office/drawing/2014/main" val="2416667947"/>
                    </a:ext>
                  </a:extLst>
                </a:gridCol>
                <a:gridCol w="1390657">
                  <a:extLst>
                    <a:ext uri="{9D8B030D-6E8A-4147-A177-3AD203B41FA5}">
                      <a16:colId xmlns:a16="http://schemas.microsoft.com/office/drawing/2014/main" val="1388829539"/>
                    </a:ext>
                  </a:extLst>
                </a:gridCol>
                <a:gridCol w="1390657">
                  <a:extLst>
                    <a:ext uri="{9D8B030D-6E8A-4147-A177-3AD203B41FA5}">
                      <a16:colId xmlns:a16="http://schemas.microsoft.com/office/drawing/2014/main" val="4222640000"/>
                    </a:ext>
                  </a:extLst>
                </a:gridCol>
                <a:gridCol w="1390657">
                  <a:extLst>
                    <a:ext uri="{9D8B030D-6E8A-4147-A177-3AD203B41FA5}">
                      <a16:colId xmlns:a16="http://schemas.microsoft.com/office/drawing/2014/main" val="2261707042"/>
                    </a:ext>
                  </a:extLst>
                </a:gridCol>
              </a:tblGrid>
              <a:tr h="41361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kern="1200" dirty="0">
                          <a:solidFill>
                            <a:schemeClr val="dk1"/>
                          </a:solidFill>
                          <a:latin typeface="+mn-lt"/>
                          <a:ea typeface="+mn-ea"/>
                          <a:cs typeface="+mn-cs"/>
                        </a:rPr>
                        <a:t>Microphone B</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53083719"/>
                  </a:ext>
                </a:extLst>
              </a:tr>
              <a:tr h="397177">
                <a:tc>
                  <a:txBody>
                    <a:bodyPr/>
                    <a:lstStyle/>
                    <a:p>
                      <a:r>
                        <a:rPr lang="en-US" sz="1600" b="0" kern="1200" dirty="0">
                          <a:solidFill>
                            <a:schemeClr val="dk1"/>
                          </a:solidFill>
                          <a:latin typeface="+mn-lt"/>
                          <a:ea typeface="+mn-ea"/>
                          <a:cs typeface="+mn-cs"/>
                        </a:rPr>
                        <a:t>B</a:t>
                      </a:r>
                      <a:r>
                        <a:rPr lang="en-NZ" sz="1600" b="0" kern="1200" dirty="0" err="1">
                          <a:solidFill>
                            <a:schemeClr val="dk1"/>
                          </a:solidFill>
                          <a:latin typeface="+mn-lt"/>
                          <a:ea typeface="+mn-ea"/>
                          <a:cs typeface="+mn-cs"/>
                        </a:rPr>
                        <a:t>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088688"/>
                  </a:ext>
                </a:extLst>
              </a:tr>
              <a:tr h="397177">
                <a:tc>
                  <a:txBody>
                    <a:bodyPr/>
                    <a:lstStyle/>
                    <a:p>
                      <a:r>
                        <a:rPr lang="en-US" sz="1600" b="0" kern="1200" dirty="0">
                          <a:solidFill>
                            <a:schemeClr val="dk1"/>
                          </a:solidFill>
                          <a:latin typeface="+mn-lt"/>
                          <a:ea typeface="+mn-ea"/>
                          <a:cs typeface="+mn-cs"/>
                        </a:rPr>
                        <a:t>Bennett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6066576"/>
                  </a:ext>
                </a:extLst>
              </a:tr>
              <a:tr h="397177">
                <a:tc>
                  <a:txBody>
                    <a:bodyPr/>
                    <a:lstStyle/>
                    <a:p>
                      <a:r>
                        <a:rPr lang="en-US" sz="1600" b="0" kern="1200" dirty="0">
                          <a:solidFill>
                            <a:schemeClr val="dk1"/>
                          </a:solidFill>
                          <a:latin typeface="+mn-lt"/>
                          <a:ea typeface="+mn-ea"/>
                          <a:cs typeface="+mn-cs"/>
                        </a:rPr>
                        <a:t>Bennett</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616742066"/>
                  </a:ext>
                </a:extLst>
              </a:tr>
              <a:tr h="397177">
                <a:tc>
                  <a:txBody>
                    <a:bodyPr/>
                    <a:lstStyle/>
                    <a:p>
                      <a:r>
                        <a:rPr lang="en-US" sz="1600" b="0" kern="1200" dirty="0">
                          <a:solidFill>
                            <a:schemeClr val="dk1"/>
                          </a:solidFill>
                          <a:latin typeface="+mn-lt"/>
                          <a:ea typeface="+mn-ea"/>
                          <a:cs typeface="+mn-cs"/>
                        </a:rPr>
                        <a:t>C</a:t>
                      </a:r>
                      <a:r>
                        <a:rPr lang="en-NZ" sz="1600" b="0" kern="1200" dirty="0" err="1">
                          <a:solidFill>
                            <a:schemeClr val="dk1"/>
                          </a:solidFill>
                          <a:latin typeface="+mn-lt"/>
                          <a:ea typeface="+mn-ea"/>
                          <a:cs typeface="+mn-cs"/>
                        </a:rPr>
                        <a:t>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086467751"/>
                  </a:ext>
                </a:extLst>
              </a:tr>
              <a:tr h="397177">
                <a:tc>
                  <a:txBody>
                    <a:bodyPr/>
                    <a:lstStyle/>
                    <a:p>
                      <a:r>
                        <a:rPr lang="en-US" sz="1600" b="0" kern="1200" dirty="0">
                          <a:solidFill>
                            <a:schemeClr val="dk1"/>
                          </a:solidFill>
                          <a:latin typeface="+mn-lt"/>
                          <a:ea typeface="+mn-ea"/>
                          <a:cs typeface="+mn-cs"/>
                        </a:rPr>
                        <a:t>Clarence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40922462"/>
                  </a:ext>
                </a:extLst>
              </a:tr>
              <a:tr h="397177">
                <a:tc>
                  <a:txBody>
                    <a:bodyPr/>
                    <a:lstStyle/>
                    <a:p>
                      <a:r>
                        <a:rPr lang="en-US" sz="1600" b="0" kern="1200" dirty="0">
                          <a:solidFill>
                            <a:schemeClr val="dk1"/>
                          </a:solidFill>
                          <a:latin typeface="+mn-lt"/>
                          <a:ea typeface="+mn-ea"/>
                          <a:cs typeface="+mn-cs"/>
                        </a:rPr>
                        <a:t>Clarence</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6730454"/>
                  </a:ext>
                </a:extLst>
              </a:tr>
              <a:tr h="397177">
                <a:tc>
                  <a:txBody>
                    <a:bodyPr/>
                    <a:lstStyle/>
                    <a:p>
                      <a:r>
                        <a:rPr lang="en-US" sz="1600" b="0" kern="1200" dirty="0">
                          <a:solidFill>
                            <a:schemeClr val="dk1"/>
                          </a:solidFill>
                          <a:latin typeface="+mn-lt"/>
                          <a:ea typeface="+mn-ea"/>
                          <a:cs typeface="+mn-cs"/>
                        </a:rPr>
                        <a:t>Other 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5738935"/>
                  </a:ext>
                </a:extLst>
              </a:tr>
              <a:tr h="397177">
                <a:tc>
                  <a:txBody>
                    <a:bodyPr/>
                    <a:lstStyle/>
                    <a:p>
                      <a:r>
                        <a:rPr lang="en-US" sz="1600" b="0" kern="1200" dirty="0">
                          <a:solidFill>
                            <a:schemeClr val="dk1"/>
                          </a:solidFill>
                          <a:latin typeface="+mn-lt"/>
                          <a:ea typeface="+mn-ea"/>
                          <a:cs typeface="+mn-cs"/>
                        </a:rPr>
                        <a:t>Other 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189166"/>
                  </a:ext>
                </a:extLst>
              </a:tr>
            </a:tbl>
          </a:graphicData>
        </a:graphic>
      </p:graphicFrame>
      <p:graphicFrame>
        <p:nvGraphicFramePr>
          <p:cNvPr id="18" name="Table 25">
            <a:extLst>
              <a:ext uri="{FF2B5EF4-FFF2-40B4-BE49-F238E27FC236}">
                <a16:creationId xmlns:a16="http://schemas.microsoft.com/office/drawing/2014/main" id="{C0FF0A34-C832-4A11-8413-D35C8C34224A}"/>
              </a:ext>
            </a:extLst>
          </p:cNvPr>
          <p:cNvGraphicFramePr>
            <a:graphicFrameLocks noGrp="1"/>
          </p:cNvGraphicFramePr>
          <p:nvPr>
            <p:extLst>
              <p:ext uri="{D42A27DB-BD31-4B8C-83A1-F6EECF244321}">
                <p14:modId xmlns:p14="http://schemas.microsoft.com/office/powerpoint/2010/main" val="1682591403"/>
              </p:ext>
            </p:extLst>
          </p:nvPr>
        </p:nvGraphicFramePr>
        <p:xfrm>
          <a:off x="270440" y="1376006"/>
          <a:ext cx="5082156" cy="3591033"/>
        </p:xfrm>
        <a:graphic>
          <a:graphicData uri="http://schemas.openxmlformats.org/drawingml/2006/table">
            <a:tbl>
              <a:tblPr firstRow="1">
                <a:tableStyleId>{5C22544A-7EE6-4342-B048-85BDC9FD1C3A}</a:tableStyleId>
              </a:tblPr>
              <a:tblGrid>
                <a:gridCol w="910185">
                  <a:extLst>
                    <a:ext uri="{9D8B030D-6E8A-4147-A177-3AD203B41FA5}">
                      <a16:colId xmlns:a16="http://schemas.microsoft.com/office/drawing/2014/main" val="2416667947"/>
                    </a:ext>
                  </a:extLst>
                </a:gridCol>
                <a:gridCol w="1390657">
                  <a:extLst>
                    <a:ext uri="{9D8B030D-6E8A-4147-A177-3AD203B41FA5}">
                      <a16:colId xmlns:a16="http://schemas.microsoft.com/office/drawing/2014/main" val="1388829539"/>
                    </a:ext>
                  </a:extLst>
                </a:gridCol>
                <a:gridCol w="1390657">
                  <a:extLst>
                    <a:ext uri="{9D8B030D-6E8A-4147-A177-3AD203B41FA5}">
                      <a16:colId xmlns:a16="http://schemas.microsoft.com/office/drawing/2014/main" val="4222640000"/>
                    </a:ext>
                  </a:extLst>
                </a:gridCol>
                <a:gridCol w="1390657">
                  <a:extLst>
                    <a:ext uri="{9D8B030D-6E8A-4147-A177-3AD203B41FA5}">
                      <a16:colId xmlns:a16="http://schemas.microsoft.com/office/drawing/2014/main" val="2261707042"/>
                    </a:ext>
                  </a:extLst>
                </a:gridCol>
              </a:tblGrid>
              <a:tr h="41361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kern="1200" dirty="0">
                          <a:solidFill>
                            <a:schemeClr val="dk1"/>
                          </a:solidFill>
                          <a:latin typeface="+mn-lt"/>
                          <a:ea typeface="+mn-ea"/>
                          <a:cs typeface="+mn-cs"/>
                        </a:rPr>
                        <a:t>Microphone B</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NZ" sz="1600" b="0" kern="1200" dirty="0">
                          <a:solidFill>
                            <a:schemeClr val="dk1"/>
                          </a:solidFill>
                          <a:latin typeface="+mn-lt"/>
                          <a:ea typeface="+mn-ea"/>
                          <a:cs typeface="+mn-cs"/>
                        </a:rPr>
                        <a:t>Microphone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53083719"/>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088688"/>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6066576"/>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616742066"/>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086467751"/>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40922462"/>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46730454"/>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5738935"/>
                  </a:ext>
                </a:extLst>
              </a:tr>
              <a:tr h="397177">
                <a:tc>
                  <a:txBody>
                    <a:bodyPr/>
                    <a:lstStyle/>
                    <a:p>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600" b="0" kern="1200" dirty="0">
                          <a:solidFill>
                            <a:schemeClr val="dk1"/>
                          </a:solidFill>
                          <a:latin typeface="+mn-lt"/>
                          <a:ea typeface="+mn-ea"/>
                          <a:cs typeface="+mn-cs"/>
                        </a:rPr>
                        <a:t>1</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kern="1200" dirty="0">
                          <a:solidFill>
                            <a:schemeClr val="dk1"/>
                          </a:solidFill>
                          <a:latin typeface="+mn-lt"/>
                          <a:ea typeface="+mn-ea"/>
                          <a:cs typeface="+mn-cs"/>
                        </a:rPr>
                        <a:t>0</a:t>
                      </a:r>
                      <a:endParaRPr lang="en-NZ" sz="16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189166"/>
                  </a:ext>
                </a:extLst>
              </a:tr>
            </a:tbl>
          </a:graphicData>
        </a:graphic>
      </p:graphicFrame>
    </p:spTree>
    <p:extLst>
      <p:ext uri="{BB962C8B-B14F-4D97-AF65-F5344CB8AC3E}">
        <p14:creationId xmlns:p14="http://schemas.microsoft.com/office/powerpoint/2010/main" val="36723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E38D-A183-4155-9B71-242825992541}"/>
              </a:ext>
            </a:extLst>
          </p:cNvPr>
          <p:cNvSpPr>
            <a:spLocks noGrp="1"/>
          </p:cNvSpPr>
          <p:nvPr>
            <p:ph type="title"/>
          </p:nvPr>
        </p:nvSpPr>
        <p:spPr/>
        <p:txBody>
          <a:bodyPr/>
          <a:lstStyle/>
          <a:p>
            <a:r>
              <a:rPr lang="en-US" dirty="0"/>
              <a:t>Sarah’s Gibbons</a:t>
            </a:r>
            <a:endParaRPr lang="en-NZ" dirty="0"/>
          </a:p>
        </p:txBody>
      </p:sp>
      <p:pic>
        <p:nvPicPr>
          <p:cNvPr id="7" name="Picture 6">
            <a:extLst>
              <a:ext uri="{FF2B5EF4-FFF2-40B4-BE49-F238E27FC236}">
                <a16:creationId xmlns:a16="http://schemas.microsoft.com/office/drawing/2014/main" id="{447028DC-9C64-419C-B1E1-E0021BA89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446" y="2041449"/>
            <a:ext cx="5621074" cy="3889364"/>
          </a:xfrm>
          <a:prstGeom prst="rect">
            <a:avLst/>
          </a:prstGeom>
        </p:spPr>
      </p:pic>
      <p:sp>
        <p:nvSpPr>
          <p:cNvPr id="8" name="TextBox 7">
            <a:extLst>
              <a:ext uri="{FF2B5EF4-FFF2-40B4-BE49-F238E27FC236}">
                <a16:creationId xmlns:a16="http://schemas.microsoft.com/office/drawing/2014/main" id="{BE23A8FF-5541-413D-B8CD-C752EB33162A}"/>
              </a:ext>
            </a:extLst>
          </p:cNvPr>
          <p:cNvSpPr txBox="1"/>
          <p:nvPr/>
        </p:nvSpPr>
        <p:spPr>
          <a:xfrm>
            <a:off x="6061511" y="6063185"/>
            <a:ext cx="6258914" cy="523220"/>
          </a:xfrm>
          <a:prstGeom prst="rect">
            <a:avLst/>
          </a:prstGeom>
          <a:noFill/>
        </p:spPr>
        <p:txBody>
          <a:bodyPr wrap="square" rtlCol="0">
            <a:spAutoFit/>
          </a:bodyPr>
          <a:lstStyle/>
          <a:p>
            <a:r>
              <a:rPr lang="en-US" sz="1400" dirty="0"/>
              <a:t>Kidney et al. (2016) An efficient acoustic density estimation method with human detectors applied to gibbons in Cambodia. </a:t>
            </a:r>
            <a:r>
              <a:rPr lang="en-US" sz="1400" i="1" dirty="0" err="1"/>
              <a:t>PLoS</a:t>
            </a:r>
            <a:r>
              <a:rPr lang="en-US" sz="1400" i="1" dirty="0"/>
              <a:t> ONE</a:t>
            </a:r>
            <a:r>
              <a:rPr lang="en-US" sz="1400" dirty="0"/>
              <a:t>, 11, e0155066.</a:t>
            </a:r>
            <a:endParaRPr lang="en-NZ" sz="1400" dirty="0"/>
          </a:p>
        </p:txBody>
      </p:sp>
      <p:sp>
        <p:nvSpPr>
          <p:cNvPr id="9" name="TextBox 8">
            <a:extLst>
              <a:ext uri="{FF2B5EF4-FFF2-40B4-BE49-F238E27FC236}">
                <a16:creationId xmlns:a16="http://schemas.microsoft.com/office/drawing/2014/main" id="{F6DF32AD-6442-4125-98AF-0BDBBB802F6C}"/>
              </a:ext>
            </a:extLst>
          </p:cNvPr>
          <p:cNvSpPr txBox="1"/>
          <p:nvPr/>
        </p:nvSpPr>
        <p:spPr>
          <a:xfrm rot="21135430">
            <a:off x="10296088" y="1500914"/>
            <a:ext cx="1879600" cy="369332"/>
          </a:xfrm>
          <a:prstGeom prst="rect">
            <a:avLst/>
          </a:prstGeom>
          <a:noFill/>
        </p:spPr>
        <p:txBody>
          <a:bodyPr wrap="square" rtlCol="0">
            <a:spAutoFit/>
          </a:bodyPr>
          <a:lstStyle/>
          <a:p>
            <a:r>
              <a:rPr lang="en-US" i="1" dirty="0"/>
              <a:t>Rewind to 2012…</a:t>
            </a:r>
            <a:endParaRPr lang="en-NZ" i="1" dirty="0"/>
          </a:p>
        </p:txBody>
      </p:sp>
      <p:pic>
        <p:nvPicPr>
          <p:cNvPr id="13" name="Picture 12">
            <a:extLst>
              <a:ext uri="{FF2B5EF4-FFF2-40B4-BE49-F238E27FC236}">
                <a16:creationId xmlns:a16="http://schemas.microsoft.com/office/drawing/2014/main" id="{0E3CDC43-F98F-4C8C-8401-DE3CE20E5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80" y="4835345"/>
            <a:ext cx="5917785" cy="1095468"/>
          </a:xfrm>
          <a:prstGeom prst="rect">
            <a:avLst/>
          </a:prstGeom>
        </p:spPr>
      </p:pic>
      <p:sp>
        <p:nvSpPr>
          <p:cNvPr id="14" name="Oval 13">
            <a:extLst>
              <a:ext uri="{FF2B5EF4-FFF2-40B4-BE49-F238E27FC236}">
                <a16:creationId xmlns:a16="http://schemas.microsoft.com/office/drawing/2014/main" id="{90B2C60A-C718-46EF-8840-404924CD1319}"/>
              </a:ext>
            </a:extLst>
          </p:cNvPr>
          <p:cNvSpPr/>
          <p:nvPr/>
        </p:nvSpPr>
        <p:spPr>
          <a:xfrm>
            <a:off x="2533771" y="5071595"/>
            <a:ext cx="969919" cy="31148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extBox 14">
            <a:extLst>
              <a:ext uri="{FF2B5EF4-FFF2-40B4-BE49-F238E27FC236}">
                <a16:creationId xmlns:a16="http://schemas.microsoft.com/office/drawing/2014/main" id="{78F0DDC3-89F4-4BE5-8E82-C4593D4B68CD}"/>
              </a:ext>
            </a:extLst>
          </p:cNvPr>
          <p:cNvSpPr txBox="1"/>
          <p:nvPr/>
        </p:nvSpPr>
        <p:spPr>
          <a:xfrm rot="21135430">
            <a:off x="10195153" y="569913"/>
            <a:ext cx="1879600" cy="646331"/>
          </a:xfrm>
          <a:prstGeom prst="rect">
            <a:avLst/>
          </a:prstGeom>
          <a:noFill/>
        </p:spPr>
        <p:txBody>
          <a:bodyPr wrap="square" rtlCol="0">
            <a:spAutoFit/>
          </a:bodyPr>
          <a:lstStyle/>
          <a:p>
            <a:pPr algn="ctr"/>
            <a:r>
              <a:rPr lang="en-US" i="1" dirty="0"/>
              <a:t>Fast forward to a new decade!!!</a:t>
            </a:r>
            <a:endParaRPr lang="en-NZ" i="1" dirty="0"/>
          </a:p>
        </p:txBody>
      </p:sp>
      <p:pic>
        <p:nvPicPr>
          <p:cNvPr id="17" name="Picture 16">
            <a:extLst>
              <a:ext uri="{FF2B5EF4-FFF2-40B4-BE49-F238E27FC236}">
                <a16:creationId xmlns:a16="http://schemas.microsoft.com/office/drawing/2014/main" id="{DE558651-89DE-48F9-9206-DC19E31FA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418" y="2031245"/>
            <a:ext cx="5946582" cy="396438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E828836-0B7B-4D67-8F5E-378D97D47F19}"/>
                  </a:ext>
                </a:extLst>
              </p:cNvPr>
              <p:cNvSpPr txBox="1"/>
              <p:nvPr/>
            </p:nvSpPr>
            <p:spPr>
              <a:xfrm>
                <a:off x="194480" y="1905000"/>
                <a:ext cx="5856458" cy="5216813"/>
              </a:xfrm>
              <a:prstGeom prst="rect">
                <a:avLst/>
              </a:prstGeom>
              <a:noFill/>
            </p:spPr>
            <p:txBody>
              <a:bodyPr wrap="square" rtlCol="0">
                <a:spAutoFit/>
              </a:bodyPr>
              <a:lstStyle/>
              <a:p>
                <a:pPr marL="285750" indent="-285750">
                  <a:buFont typeface="Arial" panose="020B0604020202020204" pitchFamily="34" charset="0"/>
                  <a:buChar char="•"/>
                </a:pPr>
                <a:r>
                  <a:rPr lang="en-US" sz="2100" dirty="0"/>
                  <a:t>Sarah visited (almost) the exact same listening post locations as the surveys from the Kidney et al (2016) study</a:t>
                </a:r>
              </a:p>
              <a:p>
                <a:pPr marL="285750" indent="-285750">
                  <a:buFont typeface="Arial" panose="020B0604020202020204" pitchFamily="34" charset="0"/>
                  <a:buChar char="•"/>
                </a:pPr>
                <a:r>
                  <a:rPr lang="en-US" sz="2100" dirty="0"/>
                  <a:t>Can we estimate spatial patterns in density?</a:t>
                </a:r>
              </a:p>
              <a:p>
                <a:pPr marL="742950" lvl="1" indent="-285750">
                  <a:buFont typeface="Arial" panose="020B0604020202020204" pitchFamily="34" charset="0"/>
                  <a:buChar char="•"/>
                </a:pPr>
                <a:r>
                  <a:rPr lang="en-US" sz="2100" dirty="0"/>
                  <a:t>Forest type</a:t>
                </a:r>
              </a:p>
              <a:p>
                <a:pPr marL="742950" lvl="1" indent="-285750">
                  <a:buFont typeface="Arial" panose="020B0604020202020204" pitchFamily="34" charset="0"/>
                  <a:buChar char="•"/>
                </a:pPr>
                <a:r>
                  <a:rPr lang="en-US" sz="2100" dirty="0"/>
                  <a:t>Elevation</a:t>
                </a:r>
              </a:p>
              <a:p>
                <a:pPr marL="742950" lvl="1" indent="-285750">
                  <a:buFont typeface="Arial" panose="020B0604020202020204" pitchFamily="34" charset="0"/>
                  <a:buChar char="•"/>
                </a:pPr>
                <a:r>
                  <a:rPr lang="en-US" sz="2100" dirty="0"/>
                  <a:t>Canopy height</a:t>
                </a:r>
              </a:p>
              <a:p>
                <a:pPr marL="742950" lvl="1" indent="-285750">
                  <a:buFont typeface="Arial" panose="020B0604020202020204" pitchFamily="34" charset="0"/>
                  <a:buChar char="•"/>
                </a:pPr>
                <a:r>
                  <a:rPr lang="en-US" sz="2100" dirty="0"/>
                  <a:t>Distance from the closest village</a:t>
                </a:r>
              </a:p>
              <a:p>
                <a:pPr marL="742950" lvl="1" indent="-285750">
                  <a:buFont typeface="Arial" panose="020B0604020202020204" pitchFamily="34" charset="0"/>
                  <a:buChar char="•"/>
                </a:pPr>
                <a:r>
                  <a:rPr lang="en-US" sz="2100" dirty="0"/>
                  <a:t>Distance from the closest illegal logging</a:t>
                </a:r>
              </a:p>
              <a:p>
                <a:pPr marL="742950" lvl="1" indent="-285750">
                  <a:buFont typeface="Arial" panose="020B0604020202020204" pitchFamily="34" charset="0"/>
                  <a:buChar char="•"/>
                </a:pPr>
                <a:r>
                  <a:rPr lang="en-US" sz="2100" dirty="0"/>
                  <a:t>Distance to rivers and streams</a:t>
                </a:r>
              </a:p>
              <a:p>
                <a:pPr marL="285750" indent="-285750">
                  <a:buFont typeface="Arial" panose="020B0604020202020204" pitchFamily="34" charset="0"/>
                  <a:buChar char="•"/>
                </a:pPr>
                <a14:m>
                  <m:oMath xmlns:m="http://schemas.openxmlformats.org/officeDocument/2006/math">
                    <m:r>
                      <m:rPr>
                        <m:sty m:val="p"/>
                      </m:rPr>
                      <a:rPr lang="en-US" sz="2100" i="0">
                        <a:latin typeface="Cambria Math" panose="02040503050406030204" pitchFamily="18" charset="0"/>
                      </a:rPr>
                      <m:t>l</m:t>
                    </m:r>
                    <m:r>
                      <m:rPr>
                        <m:sty m:val="p"/>
                      </m:rPr>
                      <a:rPr lang="en-US" sz="2100" b="0" i="0" smtClean="0">
                        <a:latin typeface="Cambria Math" panose="02040503050406030204" pitchFamily="18" charset="0"/>
                      </a:rPr>
                      <m:t>og</m:t>
                    </m:r>
                    <m:d>
                      <m:dPr>
                        <m:begChr m:val="{"/>
                        <m:endChr m:val="}"/>
                        <m:ctrlPr>
                          <a:rPr lang="en-US" sz="2100" b="0" i="1" smtClean="0">
                            <a:latin typeface="Cambria Math" panose="02040503050406030204" pitchFamily="18" charset="0"/>
                          </a:rPr>
                        </m:ctrlPr>
                      </m:dPr>
                      <m:e>
                        <m:r>
                          <a:rPr lang="en-US" sz="2100" b="0" i="1" smtClean="0">
                            <a:latin typeface="Cambria Math" panose="02040503050406030204" pitchFamily="18" charset="0"/>
                          </a:rPr>
                          <m:t>𝐷</m:t>
                        </m:r>
                        <m:d>
                          <m:dPr>
                            <m:ctrlPr>
                              <a:rPr lang="en-US" sz="2100" b="0" i="1" smtClean="0">
                                <a:latin typeface="Cambria Math" panose="02040503050406030204" pitchFamily="18" charset="0"/>
                              </a:rPr>
                            </m:ctrlPr>
                          </m:dPr>
                          <m:e>
                            <m:r>
                              <a:rPr lang="en-US" sz="2100" b="1" i="1" smtClean="0">
                                <a:latin typeface="Cambria Math" panose="02040503050406030204" pitchFamily="18" charset="0"/>
                              </a:rPr>
                              <m:t>𝒔</m:t>
                            </m:r>
                          </m:e>
                        </m:d>
                      </m:e>
                    </m:d>
                    <m:r>
                      <a:rPr lang="en-US" sz="2100" b="0" i="1" smtClean="0">
                        <a:latin typeface="Cambria Math" panose="02040503050406030204" pitchFamily="18" charset="0"/>
                      </a:rPr>
                      <m:t>=</m:t>
                    </m:r>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𝛽</m:t>
                        </m:r>
                      </m:e>
                      <m:sub>
                        <m:r>
                          <a:rPr lang="en-US" sz="2100" b="0" i="1" smtClean="0">
                            <a:latin typeface="Cambria Math" panose="02040503050406030204" pitchFamily="18" charset="0"/>
                          </a:rPr>
                          <m:t>0</m:t>
                        </m:r>
                      </m:sub>
                    </m:sSub>
                    <m:r>
                      <a:rPr lang="en-US" sz="2100" b="0" i="1" smtClean="0">
                        <a:latin typeface="Cambria Math" panose="02040503050406030204" pitchFamily="18" charset="0"/>
                      </a:rPr>
                      <m:t>+</m:t>
                    </m:r>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𝛽</m:t>
                        </m:r>
                      </m:e>
                      <m:sub>
                        <m:r>
                          <a:rPr lang="en-US" sz="2100" b="0" i="1" smtClean="0">
                            <a:latin typeface="Cambria Math" panose="02040503050406030204" pitchFamily="18" charset="0"/>
                          </a:rPr>
                          <m:t>1</m:t>
                        </m:r>
                      </m:sub>
                    </m:sSub>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𝑥</m:t>
                        </m:r>
                      </m:e>
                      <m:sub>
                        <m:r>
                          <a:rPr lang="en-US" sz="2100" b="0" i="1" smtClean="0">
                            <a:latin typeface="Cambria Math" panose="02040503050406030204" pitchFamily="18" charset="0"/>
                          </a:rPr>
                          <m:t>1</m:t>
                        </m:r>
                      </m:sub>
                    </m:sSub>
                    <m:d>
                      <m:dPr>
                        <m:ctrlPr>
                          <a:rPr lang="en-US" sz="2100" b="0" i="1" smtClean="0">
                            <a:latin typeface="Cambria Math" panose="02040503050406030204" pitchFamily="18" charset="0"/>
                          </a:rPr>
                        </m:ctrlPr>
                      </m:dPr>
                      <m:e>
                        <m:r>
                          <a:rPr lang="en-US" sz="2100" b="1" i="1" smtClean="0">
                            <a:latin typeface="Cambria Math" panose="02040503050406030204" pitchFamily="18" charset="0"/>
                          </a:rPr>
                          <m:t>𝒔</m:t>
                        </m:r>
                      </m:e>
                    </m:d>
                    <m:r>
                      <a:rPr lang="en-US" sz="2100" b="1" i="1" smtClean="0">
                        <a:latin typeface="Cambria Math" panose="02040503050406030204" pitchFamily="18" charset="0"/>
                      </a:rPr>
                      <m:t>+</m:t>
                    </m:r>
                    <m:sSub>
                      <m:sSubPr>
                        <m:ctrlPr>
                          <a:rPr lang="en-US" sz="2100" i="1" smtClean="0">
                            <a:latin typeface="Cambria Math" panose="02040503050406030204" pitchFamily="18" charset="0"/>
                          </a:rPr>
                        </m:ctrlPr>
                      </m:sSubPr>
                      <m:e>
                        <m:r>
                          <a:rPr lang="en-US" sz="2100" b="0" i="1" smtClean="0">
                            <a:latin typeface="Cambria Math" panose="02040503050406030204" pitchFamily="18" charset="0"/>
                          </a:rPr>
                          <m:t>𝛽</m:t>
                        </m:r>
                      </m:e>
                      <m:sub>
                        <m:r>
                          <a:rPr lang="en-US" sz="2100" b="0" i="1" smtClean="0">
                            <a:latin typeface="Cambria Math" panose="02040503050406030204" pitchFamily="18" charset="0"/>
                          </a:rPr>
                          <m:t>2</m:t>
                        </m:r>
                      </m:sub>
                    </m:sSub>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𝑥</m:t>
                        </m:r>
                      </m:e>
                      <m:sub>
                        <m:r>
                          <a:rPr lang="en-US" sz="2100" b="0" i="1" smtClean="0">
                            <a:latin typeface="Cambria Math" panose="02040503050406030204" pitchFamily="18" charset="0"/>
                          </a:rPr>
                          <m:t>2</m:t>
                        </m:r>
                      </m:sub>
                    </m:sSub>
                    <m:d>
                      <m:dPr>
                        <m:ctrlPr>
                          <a:rPr lang="en-US" sz="2100" b="0" i="1" smtClean="0">
                            <a:latin typeface="Cambria Math" panose="02040503050406030204" pitchFamily="18" charset="0"/>
                          </a:rPr>
                        </m:ctrlPr>
                      </m:dPr>
                      <m:e>
                        <m:r>
                          <a:rPr lang="en-US" sz="2100" b="1" i="1" smtClean="0">
                            <a:latin typeface="Cambria Math" panose="02040503050406030204" pitchFamily="18" charset="0"/>
                          </a:rPr>
                          <m:t>𝒔</m:t>
                        </m:r>
                      </m:e>
                    </m:d>
                    <m:r>
                      <a:rPr lang="en-US" sz="2100" b="0" i="1" smtClean="0">
                        <a:latin typeface="Cambria Math" panose="02040503050406030204" pitchFamily="18" charset="0"/>
                      </a:rPr>
                      <m:t>+ …</m:t>
                    </m:r>
                  </m:oMath>
                </a14:m>
                <a:endParaRPr lang="en-US" sz="2100" dirty="0"/>
              </a:p>
              <a:p>
                <a:pPr marL="285750" indent="-285750">
                  <a:buFont typeface="Arial" panose="020B0604020202020204" pitchFamily="34" charset="0"/>
                  <a:buChar char="•"/>
                </a:pPr>
                <a:r>
                  <a:rPr lang="en-US" sz="2100" dirty="0"/>
                  <a:t>New challenge!</a:t>
                </a:r>
              </a:p>
              <a:p>
                <a:pPr marL="742950" lvl="1" indent="-285750">
                  <a:buFont typeface="Arial" panose="020B0604020202020204" pitchFamily="34" charset="0"/>
                  <a:buChar char="•"/>
                </a:pPr>
                <a:r>
                  <a:rPr lang="en-US" sz="2100" dirty="0"/>
                  <a:t>These variables exist in continuous space</a:t>
                </a:r>
              </a:p>
              <a:p>
                <a:pPr marL="742950" lvl="1" indent="-285750">
                  <a:buFont typeface="Arial" panose="020B0604020202020204" pitchFamily="34" charset="0"/>
                  <a:buChar char="•"/>
                </a:pPr>
                <a:r>
                  <a:rPr lang="en-US" sz="2100" dirty="0"/>
                  <a:t>Where do the data come from?</a:t>
                </a:r>
              </a:p>
              <a:p>
                <a:pPr marL="742950" lvl="1" indent="-285750">
                  <a:buFont typeface="Arial" panose="020B0604020202020204" pitchFamily="34" charset="0"/>
                  <a:buChar char="•"/>
                </a:pPr>
                <a:r>
                  <a:rPr lang="en-US" sz="2100" dirty="0"/>
                  <a:t>How do we </a:t>
                </a:r>
                <a:r>
                  <a:rPr lang="en-US" sz="2100" dirty="0" err="1"/>
                  <a:t>organise</a:t>
                </a:r>
                <a:r>
                  <a:rPr lang="en-US" sz="2100" dirty="0"/>
                  <a:t> it for model fitting?</a:t>
                </a:r>
              </a:p>
              <a:p>
                <a:pPr marL="742950" lvl="1" indent="-285750">
                  <a:buFont typeface="Arial" panose="020B0604020202020204" pitchFamily="34" charset="0"/>
                  <a:buChar char="•"/>
                </a:pPr>
                <a:endParaRPr lang="en-NZ" dirty="0"/>
              </a:p>
            </p:txBody>
          </p:sp>
        </mc:Choice>
        <mc:Fallback xmlns="">
          <p:sp>
            <p:nvSpPr>
              <p:cNvPr id="18" name="TextBox 17">
                <a:extLst>
                  <a:ext uri="{FF2B5EF4-FFF2-40B4-BE49-F238E27FC236}">
                    <a16:creationId xmlns:a16="http://schemas.microsoft.com/office/drawing/2014/main" id="{DE828836-0B7B-4D67-8F5E-378D97D47F19}"/>
                  </a:ext>
                </a:extLst>
              </p:cNvPr>
              <p:cNvSpPr txBox="1">
                <a:spLocks noRot="1" noChangeAspect="1" noMove="1" noResize="1" noEditPoints="1" noAdjustHandles="1" noChangeArrowheads="1" noChangeShapeType="1" noTextEdit="1"/>
              </p:cNvSpPr>
              <p:nvPr/>
            </p:nvSpPr>
            <p:spPr>
              <a:xfrm>
                <a:off x="194480" y="1905000"/>
                <a:ext cx="5856458" cy="5216813"/>
              </a:xfrm>
              <a:prstGeom prst="rect">
                <a:avLst/>
              </a:prstGeom>
              <a:blipFill>
                <a:blip r:embed="rId5"/>
                <a:stretch>
                  <a:fillRect l="-1041" t="-819"/>
                </a:stretch>
              </a:blipFill>
            </p:spPr>
            <p:txBody>
              <a:bodyPr/>
              <a:lstStyle/>
              <a:p>
                <a:r>
                  <a:rPr lang="en-NZ">
                    <a:noFill/>
                  </a:rPr>
                  <a:t> </a:t>
                </a:r>
              </a:p>
            </p:txBody>
          </p:sp>
        </mc:Fallback>
      </mc:AlternateContent>
      <p:pic>
        <p:nvPicPr>
          <p:cNvPr id="4" name="Picture 3" descr="A black monkey in a tree&#10;&#10;Description automatically generated with medium confidence">
            <a:extLst>
              <a:ext uri="{FF2B5EF4-FFF2-40B4-BE49-F238E27FC236}">
                <a16:creationId xmlns:a16="http://schemas.microsoft.com/office/drawing/2014/main" id="{9F52CEDE-D26D-4DC9-8D19-9D403B7D86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6300016" y="78690"/>
            <a:ext cx="2196331" cy="1885004"/>
          </a:xfrm>
          <a:prstGeom prst="rect">
            <a:avLst/>
          </a:prstGeom>
        </p:spPr>
      </p:pic>
      <p:pic>
        <p:nvPicPr>
          <p:cNvPr id="10" name="Picture 9" descr="A monkey from a tree&#10;&#10;Description automatically generated with medium confidence">
            <a:extLst>
              <a:ext uri="{FF2B5EF4-FFF2-40B4-BE49-F238E27FC236}">
                <a16:creationId xmlns:a16="http://schemas.microsoft.com/office/drawing/2014/main" id="{D773A3EE-5B02-47E0-ABCF-3F4558C0F2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2442"/>
          <a:stretch/>
        </p:blipFill>
        <p:spPr>
          <a:xfrm>
            <a:off x="8824230" y="78690"/>
            <a:ext cx="860562" cy="1952555"/>
          </a:xfrm>
          <a:prstGeom prst="rect">
            <a:avLst/>
          </a:prstGeom>
        </p:spPr>
      </p:pic>
      <p:pic>
        <p:nvPicPr>
          <p:cNvPr id="20" name="Content Placeholder 19" descr="A person wearing glasses and a hat&#10;&#10;Description automatically generated with medium confidence">
            <a:extLst>
              <a:ext uri="{FF2B5EF4-FFF2-40B4-BE49-F238E27FC236}">
                <a16:creationId xmlns:a16="http://schemas.microsoft.com/office/drawing/2014/main" id="{BF2539AA-810D-492F-8324-20B652FC7E25}"/>
              </a:ext>
            </a:extLst>
          </p:cNvPr>
          <p:cNvPicPr>
            <a:picLocks noGrp="1" noChangeAspect="1"/>
          </p:cNvPicPr>
          <p:nvPr>
            <p:ph idx="1"/>
          </p:nvPr>
        </p:nvPicPr>
        <p:blipFill>
          <a:blip r:embed="rId8" cstate="hqprint">
            <a:extLst>
              <a:ext uri="{28A0092B-C50C-407E-A947-70E740481C1C}">
                <a14:useLocalDpi xmlns:a14="http://schemas.microsoft.com/office/drawing/2010/main" val="0"/>
              </a:ext>
            </a:extLst>
          </a:blip>
          <a:stretch>
            <a:fillRect/>
          </a:stretch>
        </p:blipFill>
        <p:spPr>
          <a:xfrm rot="16200000">
            <a:off x="4355251" y="300098"/>
            <a:ext cx="1937928" cy="1453446"/>
          </a:xfrm>
        </p:spPr>
      </p:pic>
    </p:spTree>
    <p:extLst>
      <p:ext uri="{BB962C8B-B14F-4D97-AF65-F5344CB8AC3E}">
        <p14:creationId xmlns:p14="http://schemas.microsoft.com/office/powerpoint/2010/main" val="267235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fltVal val="0"/>
                                          </p:val>
                                        </p:tav>
                                        <p:tav tm="100000">
                                          <p:val>
                                            <p:strVal val="#ppt_w"/>
                                          </p:val>
                                        </p:tav>
                                      </p:tavLst>
                                    </p:anim>
                                    <p:anim calcmode="lin" valueType="num">
                                      <p:cBhvr>
                                        <p:cTn id="54" dur="1000" fill="hold"/>
                                        <p:tgtEl>
                                          <p:spTgt spid="17"/>
                                        </p:tgtEl>
                                        <p:attrNameLst>
                                          <p:attrName>ppt_h</p:attrName>
                                        </p:attrNameLst>
                                      </p:cBhvr>
                                      <p:tavLst>
                                        <p:tav tm="0">
                                          <p:val>
                                            <p:fltVal val="0"/>
                                          </p:val>
                                        </p:tav>
                                        <p:tav tm="100000">
                                          <p:val>
                                            <p:strVal val="#ppt_h"/>
                                          </p:val>
                                        </p:tav>
                                      </p:tavLst>
                                    </p:anim>
                                    <p:anim calcmode="lin" valueType="num">
                                      <p:cBhvr>
                                        <p:cTn id="55" dur="1000" fill="hold"/>
                                        <p:tgtEl>
                                          <p:spTgt spid="17"/>
                                        </p:tgtEl>
                                        <p:attrNameLst>
                                          <p:attrName>style.rotation</p:attrName>
                                        </p:attrNameLst>
                                      </p:cBhvr>
                                      <p:tavLst>
                                        <p:tav tm="0">
                                          <p:val>
                                            <p:fltVal val="90"/>
                                          </p:val>
                                        </p:tav>
                                        <p:tav tm="100000">
                                          <p:val>
                                            <p:fltVal val="0"/>
                                          </p:val>
                                        </p:tav>
                                      </p:tavLst>
                                    </p:anim>
                                    <p:animEffect transition="in" filter="fade">
                                      <p:cBhvr>
                                        <p:cTn id="56" dur="1000"/>
                                        <p:tgtEl>
                                          <p:spTgt spid="17"/>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1" presetClass="exit" presetSubtype="0" fill="hold" grpId="1" nodeType="with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8"/>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4"/>
                                        </p:tgtEl>
                                        <p:attrNameLst>
                                          <p:attrName>style.visibility</p:attrName>
                                        </p:attrNameLst>
                                      </p:cBhvr>
                                      <p:to>
                                        <p:strVal val="hidden"/>
                                      </p:to>
                                    </p:set>
                                  </p:childTnLst>
                                </p:cTn>
                              </p:par>
                              <p:par>
                                <p:cTn id="70" presetID="1" presetClass="exit" presetSubtype="0" fill="hold" nodeType="withEffect">
                                  <p:stCondLst>
                                    <p:cond delay="1000"/>
                                  </p:stCondLst>
                                  <p:childTnLst>
                                    <p:set>
                                      <p:cBhvr>
                                        <p:cTn id="71" dur="1" fill="hold">
                                          <p:stCondLst>
                                            <p:cond delay="0"/>
                                          </p:stCondLst>
                                        </p:cTn>
                                        <p:tgtEl>
                                          <p:spTgt spid="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
                                            <p:txEl>
                                              <p:pRg st="2" end="2"/>
                                            </p:txEl>
                                          </p:spTgt>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8">
                                            <p:txEl>
                                              <p:pRg st="3" end="3"/>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8">
                                            <p:txEl>
                                              <p:pRg st="4" end="4"/>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8">
                                            <p:txEl>
                                              <p:pRg st="5" end="5"/>
                                            </p:txEl>
                                          </p:spTgt>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8">
                                            <p:txEl>
                                              <p:pRg st="6" end="6"/>
                                            </p:txEl>
                                          </p:spTgt>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18">
                                            <p:txEl>
                                              <p:pRg st="9" end="9"/>
                                            </p:txEl>
                                          </p:spTgt>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8">
                                            <p:txEl>
                                              <p:pRg st="10" end="10"/>
                                            </p:txEl>
                                          </p:spTgt>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8">
                                            <p:txEl>
                                              <p:pRg st="11" end="11"/>
                                            </p:txEl>
                                          </p:spTgt>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4" grpId="0" animBg="1"/>
      <p:bldP spid="14" grpId="1"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B3B5-D6EB-496A-877A-E671AF49BD37}"/>
              </a:ext>
            </a:extLst>
          </p:cNvPr>
          <p:cNvSpPr>
            <a:spLocks noGrp="1"/>
          </p:cNvSpPr>
          <p:nvPr>
            <p:ph type="title"/>
          </p:nvPr>
        </p:nvSpPr>
        <p:spPr>
          <a:xfrm>
            <a:off x="0" y="-12861"/>
            <a:ext cx="10515600" cy="1325563"/>
          </a:xfrm>
        </p:spPr>
        <p:txBody>
          <a:bodyPr/>
          <a:lstStyle/>
          <a:p>
            <a:r>
              <a:rPr lang="en-US" dirty="0"/>
              <a:t>Challenge 1: Spatial data</a:t>
            </a:r>
            <a:endParaRPr lang="en-NZ" dirty="0"/>
          </a:p>
        </p:txBody>
      </p:sp>
      <p:sp>
        <p:nvSpPr>
          <p:cNvPr id="3" name="Content Placeholder 2">
            <a:extLst>
              <a:ext uri="{FF2B5EF4-FFF2-40B4-BE49-F238E27FC236}">
                <a16:creationId xmlns:a16="http://schemas.microsoft.com/office/drawing/2014/main" id="{282CE7AC-6321-4D26-B0AF-34189ED8E8D6}"/>
              </a:ext>
            </a:extLst>
          </p:cNvPr>
          <p:cNvSpPr>
            <a:spLocks noGrp="1"/>
          </p:cNvSpPr>
          <p:nvPr>
            <p:ph idx="1"/>
          </p:nvPr>
        </p:nvSpPr>
        <p:spPr>
          <a:xfrm>
            <a:off x="6450226" y="622300"/>
            <a:ext cx="5479764" cy="6235700"/>
          </a:xfrm>
        </p:spPr>
        <p:txBody>
          <a:bodyPr>
            <a:normAutofit/>
          </a:bodyPr>
          <a:lstStyle/>
          <a:p>
            <a:r>
              <a:rPr lang="en-US" sz="2400" dirty="0"/>
              <a:t>We handle unknown calling locations by integrating over space</a:t>
            </a:r>
          </a:p>
          <a:p>
            <a:r>
              <a:rPr lang="en-US" sz="2400" dirty="0"/>
              <a:t>We can approximate these integrals by summing over a discrete grid of points, known as the </a:t>
            </a:r>
            <a:r>
              <a:rPr lang="en-US" sz="2400" dirty="0">
                <a:solidFill>
                  <a:srgbClr val="FF0000"/>
                </a:solidFill>
              </a:rPr>
              <a:t>habitat mask</a:t>
            </a:r>
          </a:p>
          <a:p>
            <a:r>
              <a:rPr lang="en-US" sz="2400" dirty="0"/>
              <a:t>For models with spatial variation in density, we require a value for each covariate at every mask point</a:t>
            </a:r>
          </a:p>
          <a:p>
            <a:r>
              <a:rPr lang="en-US" sz="2400" dirty="0"/>
              <a:t>Spatial variables are all measured at different resolutions, and locations they’re observed at will not align with the mask</a:t>
            </a:r>
          </a:p>
          <a:p>
            <a:r>
              <a:rPr lang="en-US" sz="2400" dirty="0"/>
              <a:t>We can do spatial interpolation</a:t>
            </a:r>
          </a:p>
          <a:p>
            <a:r>
              <a:rPr lang="en-NZ" sz="2400" dirty="0"/>
              <a:t>Then we just pretend the interpolated data are correct</a:t>
            </a:r>
          </a:p>
        </p:txBody>
      </p:sp>
      <p:pic>
        <p:nvPicPr>
          <p:cNvPr id="9" name="Picture 8">
            <a:extLst>
              <a:ext uri="{FF2B5EF4-FFF2-40B4-BE49-F238E27FC236}">
                <a16:creationId xmlns:a16="http://schemas.microsoft.com/office/drawing/2014/main" id="{6413D0F4-D25E-4C1F-A967-CF0DD4259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10" y="1900634"/>
            <a:ext cx="5667817" cy="4201319"/>
          </a:xfrm>
          <a:prstGeom prst="rect">
            <a:avLst/>
          </a:prstGeom>
        </p:spPr>
      </p:pic>
      <p:pic>
        <p:nvPicPr>
          <p:cNvPr id="11" name="Graphic 10" descr="Satellite with solid fill">
            <a:extLst>
              <a:ext uri="{FF2B5EF4-FFF2-40B4-BE49-F238E27FC236}">
                <a16:creationId xmlns:a16="http://schemas.microsoft.com/office/drawing/2014/main" id="{561C7F77-2530-4BA1-B8D6-81F97FB098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5517" y="1076324"/>
            <a:ext cx="1648619" cy="1648619"/>
          </a:xfrm>
          <a:prstGeom prst="rect">
            <a:avLst/>
          </a:prstGeom>
        </p:spPr>
      </p:pic>
      <p:sp>
        <p:nvSpPr>
          <p:cNvPr id="15" name="Oval 14">
            <a:extLst>
              <a:ext uri="{FF2B5EF4-FFF2-40B4-BE49-F238E27FC236}">
                <a16:creationId xmlns:a16="http://schemas.microsoft.com/office/drawing/2014/main" id="{2BF65F17-5B18-4636-AF02-A6D4B49A7BE0}"/>
              </a:ext>
            </a:extLst>
          </p:cNvPr>
          <p:cNvSpPr/>
          <p:nvPr/>
        </p:nvSpPr>
        <p:spPr>
          <a:xfrm>
            <a:off x="562000" y="211916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9FF2D90C-1C6B-4290-8D0A-6FD2EC6DF14B}"/>
              </a:ext>
            </a:extLst>
          </p:cNvPr>
          <p:cNvSpPr/>
          <p:nvPr/>
        </p:nvSpPr>
        <p:spPr>
          <a:xfrm>
            <a:off x="3273876" y="211637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3631C314-2E22-4AF0-BC0E-78368324508A}"/>
              </a:ext>
            </a:extLst>
          </p:cNvPr>
          <p:cNvSpPr/>
          <p:nvPr/>
        </p:nvSpPr>
        <p:spPr>
          <a:xfrm>
            <a:off x="1917938" y="336884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a:extLst>
              <a:ext uri="{FF2B5EF4-FFF2-40B4-BE49-F238E27FC236}">
                <a16:creationId xmlns:a16="http://schemas.microsoft.com/office/drawing/2014/main" id="{825EA691-8ED4-4873-8AB6-AF714E76B48A}"/>
              </a:ext>
            </a:extLst>
          </p:cNvPr>
          <p:cNvSpPr/>
          <p:nvPr/>
        </p:nvSpPr>
        <p:spPr>
          <a:xfrm>
            <a:off x="4629814" y="211637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a:extLst>
              <a:ext uri="{FF2B5EF4-FFF2-40B4-BE49-F238E27FC236}">
                <a16:creationId xmlns:a16="http://schemas.microsoft.com/office/drawing/2014/main" id="{E2078142-75A5-4EB4-913D-771C2DC596B0}"/>
              </a:ext>
            </a:extLst>
          </p:cNvPr>
          <p:cNvSpPr/>
          <p:nvPr/>
        </p:nvSpPr>
        <p:spPr>
          <a:xfrm>
            <a:off x="4612168" y="570664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a:extLst>
              <a:ext uri="{FF2B5EF4-FFF2-40B4-BE49-F238E27FC236}">
                <a16:creationId xmlns:a16="http://schemas.microsoft.com/office/drawing/2014/main" id="{3E931186-F650-4BB3-A7BF-838ECC11B758}"/>
              </a:ext>
            </a:extLst>
          </p:cNvPr>
          <p:cNvSpPr/>
          <p:nvPr/>
        </p:nvSpPr>
        <p:spPr>
          <a:xfrm>
            <a:off x="562000" y="336884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a:extLst>
              <a:ext uri="{FF2B5EF4-FFF2-40B4-BE49-F238E27FC236}">
                <a16:creationId xmlns:a16="http://schemas.microsoft.com/office/drawing/2014/main" id="{EF2AA0D2-2FD2-4D5F-8FED-AEEA8A5DD193}"/>
              </a:ext>
            </a:extLst>
          </p:cNvPr>
          <p:cNvSpPr/>
          <p:nvPr/>
        </p:nvSpPr>
        <p:spPr>
          <a:xfrm>
            <a:off x="580682" y="4613709"/>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Oval 23">
            <a:extLst>
              <a:ext uri="{FF2B5EF4-FFF2-40B4-BE49-F238E27FC236}">
                <a16:creationId xmlns:a16="http://schemas.microsoft.com/office/drawing/2014/main" id="{CC22369F-10E1-4237-AD65-95F6E0A87EF7}"/>
              </a:ext>
            </a:extLst>
          </p:cNvPr>
          <p:cNvSpPr/>
          <p:nvPr/>
        </p:nvSpPr>
        <p:spPr>
          <a:xfrm>
            <a:off x="581250" y="589066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a:extLst>
              <a:ext uri="{FF2B5EF4-FFF2-40B4-BE49-F238E27FC236}">
                <a16:creationId xmlns:a16="http://schemas.microsoft.com/office/drawing/2014/main" id="{0D57F28F-F98B-4145-9BD7-0990ED45855E}"/>
              </a:ext>
            </a:extLst>
          </p:cNvPr>
          <p:cNvSpPr/>
          <p:nvPr/>
        </p:nvSpPr>
        <p:spPr>
          <a:xfrm>
            <a:off x="1916842" y="461210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6" name="Oval 25">
            <a:extLst>
              <a:ext uri="{FF2B5EF4-FFF2-40B4-BE49-F238E27FC236}">
                <a16:creationId xmlns:a16="http://schemas.microsoft.com/office/drawing/2014/main" id="{CC680579-4364-42F4-9E7F-11F30E93C5B8}"/>
              </a:ext>
            </a:extLst>
          </p:cNvPr>
          <p:cNvSpPr/>
          <p:nvPr/>
        </p:nvSpPr>
        <p:spPr>
          <a:xfrm>
            <a:off x="3273876" y="461210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Oval 26">
            <a:extLst>
              <a:ext uri="{FF2B5EF4-FFF2-40B4-BE49-F238E27FC236}">
                <a16:creationId xmlns:a16="http://schemas.microsoft.com/office/drawing/2014/main" id="{03E7B7DA-9D26-4F67-AC3D-705175B6B9FC}"/>
              </a:ext>
            </a:extLst>
          </p:cNvPr>
          <p:cNvSpPr/>
          <p:nvPr/>
        </p:nvSpPr>
        <p:spPr>
          <a:xfrm>
            <a:off x="3255538" y="5763928"/>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Oval 27">
            <a:extLst>
              <a:ext uri="{FF2B5EF4-FFF2-40B4-BE49-F238E27FC236}">
                <a16:creationId xmlns:a16="http://schemas.microsoft.com/office/drawing/2014/main" id="{AB055AAA-4779-450A-BE86-97A74FA8480C}"/>
              </a:ext>
            </a:extLst>
          </p:cNvPr>
          <p:cNvSpPr/>
          <p:nvPr/>
        </p:nvSpPr>
        <p:spPr>
          <a:xfrm>
            <a:off x="1898908" y="584941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a:extLst>
              <a:ext uri="{FF2B5EF4-FFF2-40B4-BE49-F238E27FC236}">
                <a16:creationId xmlns:a16="http://schemas.microsoft.com/office/drawing/2014/main" id="{B16D295E-43B7-43AA-BFFA-E90D408D2413}"/>
              </a:ext>
            </a:extLst>
          </p:cNvPr>
          <p:cNvSpPr/>
          <p:nvPr/>
        </p:nvSpPr>
        <p:spPr>
          <a:xfrm>
            <a:off x="1917938" y="211637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a:extLst>
              <a:ext uri="{FF2B5EF4-FFF2-40B4-BE49-F238E27FC236}">
                <a16:creationId xmlns:a16="http://schemas.microsoft.com/office/drawing/2014/main" id="{88DCEF83-A110-4053-BB73-6D56E401B590}"/>
              </a:ext>
            </a:extLst>
          </p:cNvPr>
          <p:cNvSpPr/>
          <p:nvPr/>
        </p:nvSpPr>
        <p:spPr>
          <a:xfrm>
            <a:off x="3273876" y="336884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a:extLst>
              <a:ext uri="{FF2B5EF4-FFF2-40B4-BE49-F238E27FC236}">
                <a16:creationId xmlns:a16="http://schemas.microsoft.com/office/drawing/2014/main" id="{751804EF-A0E5-4FC9-BC18-9446C63CAFDA}"/>
              </a:ext>
            </a:extLst>
          </p:cNvPr>
          <p:cNvSpPr/>
          <p:nvPr/>
        </p:nvSpPr>
        <p:spPr>
          <a:xfrm>
            <a:off x="4629814" y="3371818"/>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Oval 33">
            <a:extLst>
              <a:ext uri="{FF2B5EF4-FFF2-40B4-BE49-F238E27FC236}">
                <a16:creationId xmlns:a16="http://schemas.microsoft.com/office/drawing/2014/main" id="{E0D699FB-A64E-4249-B62A-434C34C65CF1}"/>
              </a:ext>
            </a:extLst>
          </p:cNvPr>
          <p:cNvSpPr/>
          <p:nvPr/>
        </p:nvSpPr>
        <p:spPr>
          <a:xfrm>
            <a:off x="4612168" y="4558746"/>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5" name="Content Placeholder 4">
            <a:extLst>
              <a:ext uri="{FF2B5EF4-FFF2-40B4-BE49-F238E27FC236}">
                <a16:creationId xmlns:a16="http://schemas.microsoft.com/office/drawing/2014/main" id="{6793DDF1-8D45-4EE3-AF09-45054551F3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72483" y="5184544"/>
            <a:ext cx="1512622" cy="1512622"/>
          </a:xfrm>
          <a:prstGeom prst="rect">
            <a:avLst/>
          </a:prstGeom>
        </p:spPr>
      </p:pic>
      <p:sp>
        <p:nvSpPr>
          <p:cNvPr id="36" name="Oval 35">
            <a:extLst>
              <a:ext uri="{FF2B5EF4-FFF2-40B4-BE49-F238E27FC236}">
                <a16:creationId xmlns:a16="http://schemas.microsoft.com/office/drawing/2014/main" id="{D972CF65-CFC1-40FA-A1BF-33870771E9DB}"/>
              </a:ext>
            </a:extLst>
          </p:cNvPr>
          <p:cNvSpPr/>
          <p:nvPr/>
        </p:nvSpPr>
        <p:spPr>
          <a:xfrm>
            <a:off x="1278294" y="2901820"/>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Oval 36">
            <a:extLst>
              <a:ext uri="{FF2B5EF4-FFF2-40B4-BE49-F238E27FC236}">
                <a16:creationId xmlns:a16="http://schemas.microsoft.com/office/drawing/2014/main" id="{C1DCD782-530C-42FD-8AD6-BFCB0ADA16B3}"/>
              </a:ext>
            </a:extLst>
          </p:cNvPr>
          <p:cNvSpPr/>
          <p:nvPr/>
        </p:nvSpPr>
        <p:spPr>
          <a:xfrm>
            <a:off x="2506482" y="2373085"/>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Oval 37">
            <a:extLst>
              <a:ext uri="{FF2B5EF4-FFF2-40B4-BE49-F238E27FC236}">
                <a16:creationId xmlns:a16="http://schemas.microsoft.com/office/drawing/2014/main" id="{921767A4-D260-4273-ABEC-F72036809933}"/>
              </a:ext>
            </a:extLst>
          </p:cNvPr>
          <p:cNvSpPr/>
          <p:nvPr/>
        </p:nvSpPr>
        <p:spPr>
          <a:xfrm>
            <a:off x="1391817" y="3288067"/>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Oval 38">
            <a:extLst>
              <a:ext uri="{FF2B5EF4-FFF2-40B4-BE49-F238E27FC236}">
                <a16:creationId xmlns:a16="http://schemas.microsoft.com/office/drawing/2014/main" id="{97A975B1-2DC2-462D-85EA-0A8282D13E22}"/>
              </a:ext>
            </a:extLst>
          </p:cNvPr>
          <p:cNvSpPr/>
          <p:nvPr/>
        </p:nvSpPr>
        <p:spPr>
          <a:xfrm>
            <a:off x="4231433" y="2968558"/>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Oval 39">
            <a:extLst>
              <a:ext uri="{FF2B5EF4-FFF2-40B4-BE49-F238E27FC236}">
                <a16:creationId xmlns:a16="http://schemas.microsoft.com/office/drawing/2014/main" id="{C2BC81D8-F416-460C-819D-EAB15EEF60DC}"/>
              </a:ext>
            </a:extLst>
          </p:cNvPr>
          <p:cNvSpPr/>
          <p:nvPr/>
        </p:nvSpPr>
        <p:spPr>
          <a:xfrm>
            <a:off x="2683763" y="3912652"/>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Oval 40">
            <a:extLst>
              <a:ext uri="{FF2B5EF4-FFF2-40B4-BE49-F238E27FC236}">
                <a16:creationId xmlns:a16="http://schemas.microsoft.com/office/drawing/2014/main" id="{2DC8CE8E-EE86-429A-90BD-3E63BC26FBAD}"/>
              </a:ext>
            </a:extLst>
          </p:cNvPr>
          <p:cNvSpPr/>
          <p:nvPr/>
        </p:nvSpPr>
        <p:spPr>
          <a:xfrm>
            <a:off x="1230334" y="4924034"/>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Oval 41">
            <a:extLst>
              <a:ext uri="{FF2B5EF4-FFF2-40B4-BE49-F238E27FC236}">
                <a16:creationId xmlns:a16="http://schemas.microsoft.com/office/drawing/2014/main" id="{E2699C42-3E10-4D8D-91A2-A6B82D393AB2}"/>
              </a:ext>
            </a:extLst>
          </p:cNvPr>
          <p:cNvSpPr/>
          <p:nvPr/>
        </p:nvSpPr>
        <p:spPr>
          <a:xfrm>
            <a:off x="2715113" y="4652985"/>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Oval 42">
            <a:extLst>
              <a:ext uri="{FF2B5EF4-FFF2-40B4-BE49-F238E27FC236}">
                <a16:creationId xmlns:a16="http://schemas.microsoft.com/office/drawing/2014/main" id="{784597D2-560D-4B19-ABF9-1F5C25DEA7D5}"/>
              </a:ext>
            </a:extLst>
          </p:cNvPr>
          <p:cNvSpPr/>
          <p:nvPr/>
        </p:nvSpPr>
        <p:spPr>
          <a:xfrm>
            <a:off x="4363443" y="5418557"/>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Oval 43">
            <a:extLst>
              <a:ext uri="{FF2B5EF4-FFF2-40B4-BE49-F238E27FC236}">
                <a16:creationId xmlns:a16="http://schemas.microsoft.com/office/drawing/2014/main" id="{92B176E7-FBB8-471E-AC5E-A5C5241A510D}"/>
              </a:ext>
            </a:extLst>
          </p:cNvPr>
          <p:cNvSpPr/>
          <p:nvPr/>
        </p:nvSpPr>
        <p:spPr>
          <a:xfrm>
            <a:off x="3923523" y="3169659"/>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Oval 44">
            <a:extLst>
              <a:ext uri="{FF2B5EF4-FFF2-40B4-BE49-F238E27FC236}">
                <a16:creationId xmlns:a16="http://schemas.microsoft.com/office/drawing/2014/main" id="{AF77B1FC-2E7E-4106-BB55-9E36633EE0CB}"/>
              </a:ext>
            </a:extLst>
          </p:cNvPr>
          <p:cNvSpPr/>
          <p:nvPr/>
        </p:nvSpPr>
        <p:spPr>
          <a:xfrm>
            <a:off x="4845858" y="3551722"/>
            <a:ext cx="177281" cy="1772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yellow emoji with a finger on it&#10;&#10;Description automatically generated">
            <a:extLst>
              <a:ext uri="{FF2B5EF4-FFF2-40B4-BE49-F238E27FC236}">
                <a16:creationId xmlns:a16="http://schemas.microsoft.com/office/drawing/2014/main" id="{265BA360-393C-4FC8-9DCD-6B59D52FB2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46564">
            <a:off x="9131583" y="5940855"/>
            <a:ext cx="730824" cy="730824"/>
          </a:xfrm>
          <a:prstGeom prst="rect">
            <a:avLst/>
          </a:prstGeom>
        </p:spPr>
      </p:pic>
    </p:spTree>
    <p:extLst>
      <p:ext uri="{BB962C8B-B14F-4D97-AF65-F5344CB8AC3E}">
        <p14:creationId xmlns:p14="http://schemas.microsoft.com/office/powerpoint/2010/main" val="194388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2656 -0.11342 L -0.42044 -0.00069 L 0.0112 0.15996 L -0.425 0.33542 L 0.02734 0.46875 L -0.41589 0.59005 " pathEditMode="relative" rAng="0" ptsTypes="AAAAAA">
                                      <p:cBhvr>
                                        <p:cTn id="28" dur="2000" fill="hold"/>
                                        <p:tgtEl>
                                          <p:spTgt spid="11"/>
                                        </p:tgtEl>
                                        <p:attrNameLst>
                                          <p:attrName>ppt_x</p:attrName>
                                          <p:attrName>ppt_y</p:attrName>
                                        </p:attrNameLst>
                                      </p:cBhvr>
                                      <p:rCtr x="-22539" y="35162"/>
                                    </p:animMotion>
                                  </p:childTnLst>
                                </p:cTn>
                              </p:par>
                              <p:par>
                                <p:cTn id="29" presetID="1" presetClass="entr" presetSubtype="0" fill="hold" grpId="0" nodeType="withEffect">
                                  <p:stCondLst>
                                    <p:cond delay="200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200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200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200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200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200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200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200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200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200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200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200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6.25E-7 3.7037E-6 L -0.12122 -0.16667 L -0.23529 -0.10672 L -0.15273 -0.01968 L -0.26966 -0.07848 L -0.25143 -0.19005 L -0.12409 -0.25 L -0.03021 -0.18774 L -0.02253 -0.31135 L -0.10651 -0.42662 L -0.26263 -0.44746 L -0.21367 -0.35672 L -0.32852 -0.32732 L -0.33268 -0.45232 L -0.39271 -0.22686 L -0.30677 -0.09074 L -0.22773 -0.22431 L -0.24727 -0.40093 L -0.12891 -0.39468 L -0.01068 -0.25 L -0.15482 -0.08843 L -0.38854 -0.56991 " pathEditMode="relative" rAng="0" ptsTypes="AAAAAAAAAAAAAAAAAAAAAA">
                                      <p:cBhvr>
                                        <p:cTn id="70" dur="2000" fill="hold"/>
                                        <p:tgtEl>
                                          <p:spTgt spid="35"/>
                                        </p:tgtEl>
                                        <p:attrNameLst>
                                          <p:attrName>ppt_x</p:attrName>
                                          <p:attrName>ppt_y</p:attrName>
                                        </p:attrNameLst>
                                      </p:cBhvr>
                                      <p:rCtr x="-19635" y="-28495"/>
                                    </p:animMotion>
                                  </p:childTnLst>
                                </p:cTn>
                              </p:par>
                              <p:par>
                                <p:cTn id="71" presetID="1" presetClass="entr" presetSubtype="0" fill="hold" grpId="0" nodeType="withEffect">
                                  <p:stCondLst>
                                    <p:cond delay="200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200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200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200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200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200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grpId="0" nodeType="withEffect">
                                  <p:stCondLst>
                                    <p:cond delay="200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additive="base">
                                        <p:cTn id="103" dur="500" fill="hold"/>
                                        <p:tgtEl>
                                          <p:spTgt spid="5"/>
                                        </p:tgtEl>
                                        <p:attrNameLst>
                                          <p:attrName>ppt_x</p:attrName>
                                        </p:attrNameLst>
                                      </p:cBhvr>
                                      <p:tavLst>
                                        <p:tav tm="0">
                                          <p:val>
                                            <p:strVal val="#ppt_x"/>
                                          </p:val>
                                        </p:tav>
                                        <p:tav tm="100000">
                                          <p:val>
                                            <p:strVal val="#ppt_x"/>
                                          </p:val>
                                        </p:tav>
                                      </p:tavLst>
                                    </p:anim>
                                    <p:anim calcmode="lin" valueType="num">
                                      <p:cBhvr additive="base">
                                        <p:cTn id="10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4" grpId="0" animBg="1"/>
      <p:bldP spid="25" grpId="0" animBg="1"/>
      <p:bldP spid="26" grpId="0" animBg="1"/>
      <p:bldP spid="27" grpId="0" animBg="1"/>
      <p:bldP spid="28" grpId="0" animBg="1"/>
      <p:bldP spid="29" grpId="0" animBg="1"/>
      <p:bldP spid="30" grpId="0" animBg="1"/>
      <p:bldP spid="31"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763A12-B966-46FC-8830-C0A2CFC93E7F}"/>
              </a:ext>
            </a:extLst>
          </p:cNvPr>
          <p:cNvSpPr>
            <a:spLocks noGrp="1"/>
          </p:cNvSpPr>
          <p:nvPr>
            <p:ph type="title"/>
          </p:nvPr>
        </p:nvSpPr>
        <p:spPr>
          <a:xfrm>
            <a:off x="0" y="-6322"/>
            <a:ext cx="10515600" cy="1325563"/>
          </a:xfrm>
        </p:spPr>
        <p:txBody>
          <a:bodyPr/>
          <a:lstStyle/>
          <a:p>
            <a:r>
              <a:rPr lang="en-US" dirty="0"/>
              <a:t>Challenge 2: Figuring out detection records</a:t>
            </a:r>
            <a:endParaRPr lang="en-NZ" dirty="0"/>
          </a:p>
        </p:txBody>
      </p:sp>
      <p:sp>
        <p:nvSpPr>
          <p:cNvPr id="5" name="TextBox 4">
            <a:extLst>
              <a:ext uri="{FF2B5EF4-FFF2-40B4-BE49-F238E27FC236}">
                <a16:creationId xmlns:a16="http://schemas.microsoft.com/office/drawing/2014/main" id="{567C1299-0588-4839-99CB-A2A69F07B52C}"/>
              </a:ext>
            </a:extLst>
          </p:cNvPr>
          <p:cNvSpPr txBox="1"/>
          <p:nvPr/>
        </p:nvSpPr>
        <p:spPr>
          <a:xfrm rot="20729820">
            <a:off x="1287625" y="1844173"/>
            <a:ext cx="4450703" cy="2031325"/>
          </a:xfrm>
          <a:prstGeom prst="rect">
            <a:avLst/>
          </a:prstGeom>
          <a:noFill/>
        </p:spPr>
        <p:txBody>
          <a:bodyPr wrap="square" rtlCol="0">
            <a:spAutoFit/>
          </a:bodyPr>
          <a:lstStyle/>
          <a:p>
            <a:r>
              <a:rPr lang="en-US" dirty="0">
                <a:solidFill>
                  <a:schemeClr val="accent1"/>
                </a:solidFill>
              </a:rPr>
              <a:t>Listening post 1: </a:t>
            </a:r>
            <a:r>
              <a:rPr lang="en-US" dirty="0"/>
              <a:t>“</a:t>
            </a:r>
            <a:r>
              <a:rPr lang="en-US" i="1" dirty="0"/>
              <a:t>I heard a great call of a female at 0602 </a:t>
            </a:r>
            <a:r>
              <a:rPr lang="en-US" i="1" dirty="0" err="1"/>
              <a:t>hrs</a:t>
            </a:r>
            <a:r>
              <a:rPr lang="en-US" i="1" dirty="0"/>
              <a:t> coming from a bearing of 060. It sounded quite faint so it might have been some distance away from me. It had a strange little trill at the end, and I think I heard the beginning of a male response, but it was difficult to hear</a:t>
            </a:r>
            <a:r>
              <a:rPr lang="en-US" dirty="0"/>
              <a:t>”</a:t>
            </a:r>
            <a:endParaRPr lang="en-NZ" dirty="0"/>
          </a:p>
        </p:txBody>
      </p:sp>
      <p:sp>
        <p:nvSpPr>
          <p:cNvPr id="6" name="TextBox 5">
            <a:extLst>
              <a:ext uri="{FF2B5EF4-FFF2-40B4-BE49-F238E27FC236}">
                <a16:creationId xmlns:a16="http://schemas.microsoft.com/office/drawing/2014/main" id="{819E860B-E3A3-4815-A78F-4FDDE975DDE2}"/>
              </a:ext>
            </a:extLst>
          </p:cNvPr>
          <p:cNvSpPr txBox="1"/>
          <p:nvPr/>
        </p:nvSpPr>
        <p:spPr>
          <a:xfrm rot="883905">
            <a:off x="6717974" y="1781922"/>
            <a:ext cx="4450703" cy="923330"/>
          </a:xfrm>
          <a:prstGeom prst="rect">
            <a:avLst/>
          </a:prstGeom>
          <a:noFill/>
        </p:spPr>
        <p:txBody>
          <a:bodyPr wrap="square" rtlCol="0">
            <a:spAutoFit/>
          </a:bodyPr>
          <a:lstStyle/>
          <a:p>
            <a:r>
              <a:rPr lang="en-US" dirty="0">
                <a:solidFill>
                  <a:schemeClr val="accent6"/>
                </a:solidFill>
              </a:rPr>
              <a:t>Listening post 2: </a:t>
            </a:r>
            <a:r>
              <a:rPr lang="en-US" dirty="0"/>
              <a:t>“</a:t>
            </a:r>
            <a:r>
              <a:rPr lang="en-US" i="1" dirty="0"/>
              <a:t>Both a female and male duetted quite close by at 0601 </a:t>
            </a:r>
            <a:r>
              <a:rPr lang="en-US" i="1" dirty="0" err="1"/>
              <a:t>hrs</a:t>
            </a:r>
            <a:r>
              <a:rPr lang="en-US" i="1" dirty="0"/>
              <a:t> quite close by at a bearing of 310.</a:t>
            </a:r>
            <a:r>
              <a:rPr lang="en-US" dirty="0"/>
              <a:t>”</a:t>
            </a:r>
            <a:endParaRPr lang="en-NZ" dirty="0"/>
          </a:p>
        </p:txBody>
      </p:sp>
      <p:sp>
        <p:nvSpPr>
          <p:cNvPr id="7" name="TextBox 6">
            <a:extLst>
              <a:ext uri="{FF2B5EF4-FFF2-40B4-BE49-F238E27FC236}">
                <a16:creationId xmlns:a16="http://schemas.microsoft.com/office/drawing/2014/main" id="{1AD37EBC-464E-4CE8-BAAD-1A2B1BBE51C4}"/>
              </a:ext>
            </a:extLst>
          </p:cNvPr>
          <p:cNvSpPr txBox="1"/>
          <p:nvPr/>
        </p:nvSpPr>
        <p:spPr>
          <a:xfrm rot="21074112">
            <a:off x="5564823" y="2770633"/>
            <a:ext cx="2870718" cy="830997"/>
          </a:xfrm>
          <a:prstGeom prst="rect">
            <a:avLst/>
          </a:prstGeom>
          <a:noFill/>
        </p:spPr>
        <p:txBody>
          <a:bodyPr wrap="square" rtlCol="0">
            <a:spAutoFit/>
          </a:bodyPr>
          <a:lstStyle/>
          <a:p>
            <a:r>
              <a:rPr lang="en-US" sz="4800" dirty="0">
                <a:solidFill>
                  <a:srgbClr val="FF0000"/>
                </a:solidFill>
              </a:rPr>
              <a:t>Same call?</a:t>
            </a:r>
            <a:endParaRPr lang="en-NZ" sz="4800" dirty="0">
              <a:solidFill>
                <a:srgbClr val="FF0000"/>
              </a:solidFill>
            </a:endParaRPr>
          </a:p>
        </p:txBody>
      </p:sp>
      <p:sp>
        <p:nvSpPr>
          <p:cNvPr id="8" name="TextBox 7">
            <a:extLst>
              <a:ext uri="{FF2B5EF4-FFF2-40B4-BE49-F238E27FC236}">
                <a16:creationId xmlns:a16="http://schemas.microsoft.com/office/drawing/2014/main" id="{373D0474-89C8-4AF1-9069-B2CF56140D06}"/>
              </a:ext>
            </a:extLst>
          </p:cNvPr>
          <p:cNvSpPr txBox="1"/>
          <p:nvPr/>
        </p:nvSpPr>
        <p:spPr>
          <a:xfrm rot="188040">
            <a:off x="4728279" y="4990438"/>
            <a:ext cx="4450703" cy="923330"/>
          </a:xfrm>
          <a:prstGeom prst="rect">
            <a:avLst/>
          </a:prstGeom>
          <a:noFill/>
        </p:spPr>
        <p:txBody>
          <a:bodyPr wrap="square" rtlCol="0">
            <a:spAutoFit/>
          </a:bodyPr>
          <a:lstStyle/>
          <a:p>
            <a:r>
              <a:rPr lang="en-US" dirty="0">
                <a:solidFill>
                  <a:schemeClr val="accent2">
                    <a:lumMod val="75000"/>
                  </a:schemeClr>
                </a:solidFill>
              </a:rPr>
              <a:t>Listening post 3: </a:t>
            </a:r>
            <a:r>
              <a:rPr lang="en-US" dirty="0"/>
              <a:t>“</a:t>
            </a:r>
            <a:r>
              <a:rPr lang="en-US" i="1" dirty="0"/>
              <a:t>There was a great call at 0617 from a bearing of 102, which was quite distinctive because it had a trill at the end.</a:t>
            </a:r>
            <a:r>
              <a:rPr lang="en-US" dirty="0"/>
              <a:t>”</a:t>
            </a:r>
            <a:endParaRPr lang="en-NZ" dirty="0"/>
          </a:p>
        </p:txBody>
      </p:sp>
      <p:sp>
        <p:nvSpPr>
          <p:cNvPr id="9" name="TextBox 8">
            <a:extLst>
              <a:ext uri="{FF2B5EF4-FFF2-40B4-BE49-F238E27FC236}">
                <a16:creationId xmlns:a16="http://schemas.microsoft.com/office/drawing/2014/main" id="{83F7FEBF-7314-4E1C-BC1D-D9D6D5267F2A}"/>
              </a:ext>
            </a:extLst>
          </p:cNvPr>
          <p:cNvSpPr txBox="1"/>
          <p:nvPr/>
        </p:nvSpPr>
        <p:spPr>
          <a:xfrm rot="1093523">
            <a:off x="7221104" y="4317493"/>
            <a:ext cx="3922117" cy="830997"/>
          </a:xfrm>
          <a:prstGeom prst="rect">
            <a:avLst/>
          </a:prstGeom>
          <a:noFill/>
        </p:spPr>
        <p:txBody>
          <a:bodyPr wrap="square" rtlCol="0">
            <a:spAutoFit/>
          </a:bodyPr>
          <a:lstStyle/>
          <a:p>
            <a:r>
              <a:rPr lang="en-US" sz="4800" dirty="0">
                <a:solidFill>
                  <a:srgbClr val="FF0000"/>
                </a:solidFill>
              </a:rPr>
              <a:t>Same group?</a:t>
            </a:r>
            <a:endParaRPr lang="en-NZ" sz="4800" dirty="0">
              <a:solidFill>
                <a:srgbClr val="FF0000"/>
              </a:solidFill>
            </a:endParaRPr>
          </a:p>
        </p:txBody>
      </p:sp>
      <p:pic>
        <p:nvPicPr>
          <p:cNvPr id="11" name="Picture 10">
            <a:extLst>
              <a:ext uri="{FF2B5EF4-FFF2-40B4-BE49-F238E27FC236}">
                <a16:creationId xmlns:a16="http://schemas.microsoft.com/office/drawing/2014/main" id="{39EA5695-86E4-4535-8890-8F5E35C2F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1319241"/>
            <a:ext cx="11982450" cy="5613400"/>
          </a:xfrm>
          <a:prstGeom prst="rect">
            <a:avLst/>
          </a:prstGeom>
        </p:spPr>
      </p:pic>
    </p:spTree>
    <p:extLst>
      <p:ext uri="{BB962C8B-B14F-4D97-AF65-F5344CB8AC3E}">
        <p14:creationId xmlns:p14="http://schemas.microsoft.com/office/powerpoint/2010/main" val="218593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6487</TotalTime>
  <Words>2165</Words>
  <Application>Microsoft Office PowerPoint</Application>
  <PresentationFormat>Widescreen</PresentationFormat>
  <Paragraphs>362</Paragraphs>
  <Slides>22</Slides>
  <Notes>0</Notes>
  <HiddenSlides>3</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Courier New</vt:lpstr>
      <vt:lpstr>Office Theme</vt:lpstr>
      <vt:lpstr>Estimating population density from passive acoustic surveys:  Current methods and new challenges</vt:lpstr>
      <vt:lpstr>Capture-recapture</vt:lpstr>
      <vt:lpstr>Capture-recapture data: 1s and 0s</vt:lpstr>
      <vt:lpstr>Spatial capture-recapture</vt:lpstr>
      <vt:lpstr>Another type of sensor: acoustic receivers</vt:lpstr>
      <vt:lpstr>Acoustic spatial capture-recapture</vt:lpstr>
      <vt:lpstr>Sarah’s Gibbons</vt:lpstr>
      <vt:lpstr>Challenge 1: Spatial data</vt:lpstr>
      <vt:lpstr>Challenge 2: Figuring out detection records</vt:lpstr>
      <vt:lpstr>It’s all worth it in the end!</vt:lpstr>
      <vt:lpstr>Lessons from the gibbons…</vt:lpstr>
      <vt:lpstr>Lily’s Owls</vt:lpstr>
      <vt:lpstr>PowerPoint Presentation</vt:lpstr>
      <vt:lpstr>Some months later…</vt:lpstr>
      <vt:lpstr>… And some more months later…</vt:lpstr>
      <vt:lpstr>Lessons from the owls</vt:lpstr>
      <vt:lpstr>Challenges for statisticians</vt:lpstr>
      <vt:lpstr>PowerPoint Presentation</vt:lpstr>
      <vt:lpstr>Challenges for statisticians</vt:lpstr>
      <vt:lpstr>We need to make it easier!</vt:lpstr>
      <vt:lpstr>Thanks for listening!</vt:lpstr>
      <vt:lpstr>Respect the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Adventures in Ecological Statistics</dc:title>
  <dc:creator>Ben Stevenson</dc:creator>
  <cp:lastModifiedBy>Ben Stevenson</cp:lastModifiedBy>
  <cp:revision>53</cp:revision>
  <dcterms:created xsi:type="dcterms:W3CDTF">2022-10-13T21:56:30Z</dcterms:created>
  <dcterms:modified xsi:type="dcterms:W3CDTF">2023-11-23T05:56:16Z</dcterms:modified>
</cp:coreProperties>
</file>