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79" r:id="rId3"/>
    <p:sldId id="342" r:id="rId4"/>
    <p:sldId id="258" r:id="rId5"/>
    <p:sldId id="288" r:id="rId6"/>
    <p:sldId id="312" r:id="rId7"/>
    <p:sldId id="326" r:id="rId8"/>
    <p:sldId id="327" r:id="rId9"/>
    <p:sldId id="352" r:id="rId10"/>
    <p:sldId id="290" r:id="rId11"/>
    <p:sldId id="304" r:id="rId12"/>
    <p:sldId id="321" r:id="rId13"/>
    <p:sldId id="322" r:id="rId14"/>
    <p:sldId id="314" r:id="rId15"/>
    <p:sldId id="315" r:id="rId16"/>
    <p:sldId id="323" r:id="rId17"/>
    <p:sldId id="316" r:id="rId18"/>
    <p:sldId id="291" r:id="rId19"/>
    <p:sldId id="292" r:id="rId20"/>
    <p:sldId id="328" r:id="rId21"/>
    <p:sldId id="307" r:id="rId22"/>
    <p:sldId id="329" r:id="rId23"/>
    <p:sldId id="330" r:id="rId24"/>
    <p:sldId id="303" r:id="rId25"/>
    <p:sldId id="317" r:id="rId26"/>
    <p:sldId id="320" r:id="rId27"/>
    <p:sldId id="309" r:id="rId28"/>
    <p:sldId id="346" r:id="rId29"/>
    <p:sldId id="311" r:id="rId30"/>
    <p:sldId id="331" r:id="rId31"/>
    <p:sldId id="332" r:id="rId32"/>
    <p:sldId id="347" r:id="rId33"/>
    <p:sldId id="325" r:id="rId34"/>
    <p:sldId id="310" r:id="rId35"/>
    <p:sldId id="336" r:id="rId36"/>
    <p:sldId id="349" r:id="rId37"/>
    <p:sldId id="350" r:id="rId38"/>
    <p:sldId id="351" r:id="rId39"/>
    <p:sldId id="337" r:id="rId40"/>
    <p:sldId id="338" r:id="rId41"/>
    <p:sldId id="343" r:id="rId42"/>
    <p:sldId id="344" r:id="rId43"/>
    <p:sldId id="345" r:id="rId44"/>
    <p:sldId id="280" r:id="rId45"/>
    <p:sldId id="353" r:id="rId46"/>
  </p:sldIdLst>
  <p:sldSz cx="615315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DF9"/>
    <a:srgbClr val="E5117E"/>
    <a:srgbClr val="CCCCCC"/>
    <a:srgbClr val="0B203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4" autoAdjust="0"/>
    <p:restoredTop sz="65971" autoAdjust="0"/>
  </p:normalViewPr>
  <p:slideViewPr>
    <p:cSldViewPr>
      <p:cViewPr varScale="1">
        <p:scale>
          <a:sx n="127" d="100"/>
          <a:sy n="127" d="100"/>
        </p:scale>
        <p:origin x="1448" y="168"/>
      </p:cViewPr>
      <p:guideLst>
        <p:guide orient="horz" pos="2880"/>
        <p:guide pos="2883"/>
      </p:guideLst>
    </p:cSldViewPr>
  </p:slideViewPr>
  <p:outlineViewPr>
    <p:cViewPr>
      <p:scale>
        <a:sx n="33" d="100"/>
        <a:sy n="33" d="100"/>
      </p:scale>
      <p:origin x="0" y="-539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CF286-3402-E045-97A6-BC6BDA92F719}" type="doc">
      <dgm:prSet loTypeId="urn:microsoft.com/office/officeart/2005/8/layout/lProcess1" loCatId="" qsTypeId="urn:microsoft.com/office/officeart/2005/8/quickstyle/simple2" qsCatId="simple" csTypeId="urn:microsoft.com/office/officeart/2005/8/colors/accent1_2" csCatId="accent1" phldr="1"/>
      <dgm:spPr/>
      <dgm:t>
        <a:bodyPr/>
        <a:lstStyle/>
        <a:p>
          <a:endParaRPr lang="en-GB"/>
        </a:p>
      </dgm:t>
    </dgm:pt>
    <dgm:pt modelId="{EB7F5C18-2488-D34C-A741-2C8B2E350D90}">
      <dgm:prSet phldrT="[Text]"/>
      <dgm:spPr>
        <a:solidFill>
          <a:srgbClr val="0B2036"/>
        </a:solidFill>
        <a:ln>
          <a:solidFill>
            <a:srgbClr val="E5117E"/>
          </a:solidFill>
        </a:ln>
      </dgm:spPr>
      <dgm:t>
        <a:bodyPr/>
        <a:lstStyle/>
        <a:p>
          <a:r>
            <a:rPr lang="en-GB" dirty="0"/>
            <a:t>Motivating Data-set</a:t>
          </a:r>
        </a:p>
      </dgm:t>
    </dgm:pt>
    <dgm:pt modelId="{F5DC705C-7D9B-C44D-855B-0AF0BB14A331}" type="parTrans" cxnId="{434EEFD6-1704-8C4D-8547-1A5E689EC1F7}">
      <dgm:prSet/>
      <dgm:spPr/>
      <dgm:t>
        <a:bodyPr/>
        <a:lstStyle/>
        <a:p>
          <a:endParaRPr lang="en-GB"/>
        </a:p>
      </dgm:t>
    </dgm:pt>
    <dgm:pt modelId="{90FBF695-604E-AA47-8DA6-CCC4150FC2D7}" type="sibTrans" cxnId="{434EEFD6-1704-8C4D-8547-1A5E689EC1F7}">
      <dgm:prSet/>
      <dgm:spPr/>
      <dgm:t>
        <a:bodyPr/>
        <a:lstStyle/>
        <a:p>
          <a:endParaRPr lang="en-GB"/>
        </a:p>
      </dgm:t>
    </dgm:pt>
    <dgm:pt modelId="{D6EDA071-537D-BE44-AC6B-865A7A6808DC}">
      <dgm:prSet phldrT="[Text]"/>
      <dgm:spPr>
        <a:solidFill>
          <a:srgbClr val="0B2036"/>
        </a:solidFill>
        <a:ln>
          <a:solidFill>
            <a:srgbClr val="E5117E"/>
          </a:solidFill>
        </a:ln>
      </dgm:spPr>
      <dgm:t>
        <a:bodyPr/>
        <a:lstStyle/>
        <a:p>
          <a:r>
            <a:rPr lang="en-GB" dirty="0"/>
            <a:t>Estimation of Sources of Variation</a:t>
          </a:r>
        </a:p>
      </dgm:t>
    </dgm:pt>
    <dgm:pt modelId="{E02F7758-E4A8-8A48-B3FA-AAC42ED110F0}" type="parTrans" cxnId="{F88EC35B-52B9-F341-A60F-C30C10B0F0E6}">
      <dgm:prSet/>
      <dgm:spPr/>
      <dgm:t>
        <a:bodyPr/>
        <a:lstStyle/>
        <a:p>
          <a:endParaRPr lang="en-GB"/>
        </a:p>
      </dgm:t>
    </dgm:pt>
    <dgm:pt modelId="{99525F3B-7BE2-C54F-8BBD-33CE0F2B4F99}" type="sibTrans" cxnId="{F88EC35B-52B9-F341-A60F-C30C10B0F0E6}">
      <dgm:prSet/>
      <dgm:spPr/>
      <dgm:t>
        <a:bodyPr/>
        <a:lstStyle/>
        <a:p>
          <a:endParaRPr lang="en-GB"/>
        </a:p>
      </dgm:t>
    </dgm:pt>
    <dgm:pt modelId="{365E557B-B91D-8A43-86DC-9616647CED58}">
      <dgm:prSet/>
      <dgm:spPr>
        <a:solidFill>
          <a:srgbClr val="0B2036"/>
        </a:solidFill>
        <a:ln>
          <a:solidFill>
            <a:srgbClr val="E5117E"/>
          </a:solidFill>
        </a:ln>
      </dgm:spPr>
      <dgm:t>
        <a:bodyPr/>
        <a:lstStyle/>
        <a:p>
          <a:r>
            <a:rPr lang="en-GB" dirty="0"/>
            <a:t>Simulation Experiment</a:t>
          </a:r>
        </a:p>
      </dgm:t>
    </dgm:pt>
    <dgm:pt modelId="{9DDEAB95-C0E9-9048-A8F3-6220A7091A64}" type="parTrans" cxnId="{AB7ED711-26A9-AA4F-85A4-1F18B31EAE64}">
      <dgm:prSet/>
      <dgm:spPr/>
      <dgm:t>
        <a:bodyPr/>
        <a:lstStyle/>
        <a:p>
          <a:endParaRPr lang="en-GB"/>
        </a:p>
      </dgm:t>
    </dgm:pt>
    <dgm:pt modelId="{ECBC4FE1-0FA8-F241-B713-BEE1F926DAFB}" type="sibTrans" cxnId="{AB7ED711-26A9-AA4F-85A4-1F18B31EAE64}">
      <dgm:prSet/>
      <dgm:spPr/>
      <dgm:t>
        <a:bodyPr/>
        <a:lstStyle/>
        <a:p>
          <a:endParaRPr lang="en-GB"/>
        </a:p>
      </dgm:t>
    </dgm:pt>
    <dgm:pt modelId="{05DDDFF8-873E-EE41-BFA2-E551C17B470E}">
      <dgm:prSet phldrT="[Text]"/>
      <dgm:spPr/>
      <dgm:t>
        <a:bodyPr/>
        <a:lstStyle/>
        <a:p>
          <a:r>
            <a:rPr lang="en-GB" dirty="0"/>
            <a:t>Model Formulation via Design Tableau</a:t>
          </a:r>
        </a:p>
      </dgm:t>
    </dgm:pt>
    <dgm:pt modelId="{8F1FFA91-6483-8440-8119-3C2A74877F4A}" type="parTrans" cxnId="{2B4DA265-0710-294B-AA31-1478DE8E403C}">
      <dgm:prSet/>
      <dgm:spPr/>
      <dgm:t>
        <a:bodyPr/>
        <a:lstStyle/>
        <a:p>
          <a:endParaRPr lang="en-GB"/>
        </a:p>
      </dgm:t>
    </dgm:pt>
    <dgm:pt modelId="{419619A7-734D-F749-B1C5-DDA3BD5EB190}" type="sibTrans" cxnId="{2B4DA265-0710-294B-AA31-1478DE8E403C}">
      <dgm:prSet/>
      <dgm:spPr/>
      <dgm:t>
        <a:bodyPr/>
        <a:lstStyle/>
        <a:p>
          <a:endParaRPr lang="en-GB"/>
        </a:p>
      </dgm:t>
    </dgm:pt>
    <dgm:pt modelId="{D44CF72D-4F9E-4D4A-8805-37A2DD84EA94}">
      <dgm:prSet phldrT="[Text]"/>
      <dgm:spPr/>
      <dgm:t>
        <a:bodyPr/>
        <a:lstStyle/>
        <a:p>
          <a:r>
            <a:rPr lang="en-GB" dirty="0"/>
            <a:t>Variance Component Estimates</a:t>
          </a:r>
        </a:p>
      </dgm:t>
    </dgm:pt>
    <dgm:pt modelId="{AC4FAA01-475C-4247-8ECB-94E0B8831473}" type="parTrans" cxnId="{7F837C5E-E311-6F4C-BFE6-025B98FC70F3}">
      <dgm:prSet/>
      <dgm:spPr/>
      <dgm:t>
        <a:bodyPr/>
        <a:lstStyle/>
        <a:p>
          <a:endParaRPr lang="en-GB"/>
        </a:p>
      </dgm:t>
    </dgm:pt>
    <dgm:pt modelId="{0574D58F-1539-5943-BA74-7F8C9A2DE25A}" type="sibTrans" cxnId="{7F837C5E-E311-6F4C-BFE6-025B98FC70F3}">
      <dgm:prSet/>
      <dgm:spPr/>
      <dgm:t>
        <a:bodyPr/>
        <a:lstStyle/>
        <a:p>
          <a:endParaRPr lang="en-GB"/>
        </a:p>
      </dgm:t>
    </dgm:pt>
    <dgm:pt modelId="{FE78FF27-208F-C744-9F54-6DB5DDE5DEE4}">
      <dgm:prSet/>
      <dgm:spPr/>
      <dgm:t>
        <a:bodyPr/>
        <a:lstStyle/>
        <a:p>
          <a:r>
            <a:rPr lang="en-GB" dirty="0"/>
            <a:t>Aims and Structure of Experiment</a:t>
          </a:r>
        </a:p>
      </dgm:t>
    </dgm:pt>
    <dgm:pt modelId="{B49159E7-7D92-A247-A730-B97C7770BD0B}" type="parTrans" cxnId="{AF840382-47C5-1942-BF9D-60978CD188D6}">
      <dgm:prSet/>
      <dgm:spPr/>
      <dgm:t>
        <a:bodyPr/>
        <a:lstStyle/>
        <a:p>
          <a:endParaRPr lang="en-GB"/>
        </a:p>
      </dgm:t>
    </dgm:pt>
    <dgm:pt modelId="{80E6A6D7-8431-9743-8CDA-ED65DA07D22D}" type="sibTrans" cxnId="{AF840382-47C5-1942-BF9D-60978CD188D6}">
      <dgm:prSet/>
      <dgm:spPr/>
      <dgm:t>
        <a:bodyPr/>
        <a:lstStyle/>
        <a:p>
          <a:endParaRPr lang="en-GB"/>
        </a:p>
      </dgm:t>
    </dgm:pt>
    <dgm:pt modelId="{72512D58-0A14-414B-BE3D-892D76131A01}">
      <dgm:prSet/>
      <dgm:spPr/>
      <dgm:t>
        <a:bodyPr/>
        <a:lstStyle/>
        <a:p>
          <a:r>
            <a:rPr lang="en-GB" dirty="0"/>
            <a:t>Simulation Results</a:t>
          </a:r>
        </a:p>
      </dgm:t>
    </dgm:pt>
    <dgm:pt modelId="{666E36BC-0678-6D44-93B1-333EB4818A5D}" type="parTrans" cxnId="{CB46FCE2-5762-2D43-9076-20D9CAB94D5A}">
      <dgm:prSet/>
      <dgm:spPr/>
      <dgm:t>
        <a:bodyPr/>
        <a:lstStyle/>
        <a:p>
          <a:endParaRPr lang="en-GB"/>
        </a:p>
      </dgm:t>
    </dgm:pt>
    <dgm:pt modelId="{7D6F483F-A31A-404C-85AD-54CA71772C82}" type="sibTrans" cxnId="{CB46FCE2-5762-2D43-9076-20D9CAB94D5A}">
      <dgm:prSet/>
      <dgm:spPr/>
      <dgm:t>
        <a:bodyPr/>
        <a:lstStyle/>
        <a:p>
          <a:endParaRPr lang="en-GB"/>
        </a:p>
      </dgm:t>
    </dgm:pt>
    <dgm:pt modelId="{D25600E3-6BB6-D745-B90E-0CAEDB13407E}">
      <dgm:prSet/>
      <dgm:spPr/>
      <dgm:t>
        <a:bodyPr/>
        <a:lstStyle/>
        <a:p>
          <a:r>
            <a:rPr lang="en-GB" dirty="0"/>
            <a:t>Multiphase Data</a:t>
          </a:r>
        </a:p>
      </dgm:t>
    </dgm:pt>
    <dgm:pt modelId="{34E270D2-9380-E846-BC29-3D0B330E5329}" type="parTrans" cxnId="{6C629D96-636E-5545-B851-5AFDCA4B6171}">
      <dgm:prSet/>
      <dgm:spPr/>
      <dgm:t>
        <a:bodyPr/>
        <a:lstStyle/>
        <a:p>
          <a:endParaRPr lang="en-GB"/>
        </a:p>
      </dgm:t>
    </dgm:pt>
    <dgm:pt modelId="{035B3772-AB38-D644-BA40-CCE89470285F}" type="sibTrans" cxnId="{6C629D96-636E-5545-B851-5AFDCA4B6171}">
      <dgm:prSet/>
      <dgm:spPr/>
      <dgm:t>
        <a:bodyPr/>
        <a:lstStyle/>
        <a:p>
          <a:endParaRPr lang="en-GB"/>
        </a:p>
      </dgm:t>
    </dgm:pt>
    <dgm:pt modelId="{8F23C140-0783-1F49-8765-A9C23555C4E3}">
      <dgm:prSet phldrT="[Text]"/>
      <dgm:spPr/>
      <dgm:t>
        <a:bodyPr/>
        <a:lstStyle/>
        <a:p>
          <a:r>
            <a:rPr lang="en-GB" dirty="0"/>
            <a:t>Design Sets</a:t>
          </a:r>
        </a:p>
      </dgm:t>
    </dgm:pt>
    <dgm:pt modelId="{61A8FF3F-BEC1-934D-A7A5-FE2C02A95705}" type="parTrans" cxnId="{B7F59C91-A98A-C241-A423-044E332CBA51}">
      <dgm:prSet/>
      <dgm:spPr/>
      <dgm:t>
        <a:bodyPr/>
        <a:lstStyle/>
        <a:p>
          <a:endParaRPr lang="en-GB"/>
        </a:p>
      </dgm:t>
    </dgm:pt>
    <dgm:pt modelId="{DD057058-6DB6-1148-82AB-1A93C3BE7B3D}" type="sibTrans" cxnId="{B7F59C91-A98A-C241-A423-044E332CBA51}">
      <dgm:prSet/>
      <dgm:spPr/>
      <dgm:t>
        <a:bodyPr/>
        <a:lstStyle/>
        <a:p>
          <a:endParaRPr lang="en-GB"/>
        </a:p>
      </dgm:t>
    </dgm:pt>
    <dgm:pt modelId="{717AFF74-9571-0F41-B8F1-152BE6463B2A}">
      <dgm:prSet phldrT="[Text]"/>
      <dgm:spPr/>
      <dgm:t>
        <a:bodyPr/>
        <a:lstStyle/>
        <a:p>
          <a:r>
            <a:rPr lang="en-GB" dirty="0"/>
            <a:t>K-means Clustering</a:t>
          </a:r>
        </a:p>
      </dgm:t>
    </dgm:pt>
    <dgm:pt modelId="{5AC468B4-B33F-2A47-B054-7A6666F1C0D8}" type="parTrans" cxnId="{369204DC-51EF-1D4C-8483-114C60512659}">
      <dgm:prSet/>
      <dgm:spPr/>
      <dgm:t>
        <a:bodyPr/>
        <a:lstStyle/>
        <a:p>
          <a:endParaRPr lang="en-GB"/>
        </a:p>
      </dgm:t>
    </dgm:pt>
    <dgm:pt modelId="{FB425C45-3711-6D47-89E8-3ADFF82C6D41}" type="sibTrans" cxnId="{369204DC-51EF-1D4C-8483-114C60512659}">
      <dgm:prSet/>
      <dgm:spPr/>
      <dgm:t>
        <a:bodyPr/>
        <a:lstStyle/>
        <a:p>
          <a:endParaRPr lang="en-GB"/>
        </a:p>
      </dgm:t>
    </dgm:pt>
    <dgm:pt modelId="{B27FBA62-C113-EA48-ABB3-BF9B9633C3B8}">
      <dgm:prSet/>
      <dgm:spPr>
        <a:solidFill>
          <a:srgbClr val="0B2036"/>
        </a:solidFill>
        <a:ln>
          <a:solidFill>
            <a:srgbClr val="E5117E"/>
          </a:solidFill>
        </a:ln>
      </dgm:spPr>
      <dgm:t>
        <a:bodyPr/>
        <a:lstStyle/>
        <a:p>
          <a:r>
            <a:rPr lang="en-GB"/>
            <a:t>Context</a:t>
          </a:r>
          <a:endParaRPr lang="en-GB" dirty="0"/>
        </a:p>
      </dgm:t>
    </dgm:pt>
    <dgm:pt modelId="{AD85EDF7-8A61-BB4F-AC1B-0EAEAC06DB49}" type="parTrans" cxnId="{72BBEC80-1D43-1641-BC4B-FDE26C3D7ACB}">
      <dgm:prSet/>
      <dgm:spPr/>
      <dgm:t>
        <a:bodyPr/>
        <a:lstStyle/>
        <a:p>
          <a:endParaRPr lang="en-GB"/>
        </a:p>
      </dgm:t>
    </dgm:pt>
    <dgm:pt modelId="{4E360D5A-0BA1-E544-8EAC-16305D62B6CA}" type="sibTrans" cxnId="{72BBEC80-1D43-1641-BC4B-FDE26C3D7ACB}">
      <dgm:prSet/>
      <dgm:spPr/>
      <dgm:t>
        <a:bodyPr/>
        <a:lstStyle/>
        <a:p>
          <a:endParaRPr lang="en-GB"/>
        </a:p>
      </dgm:t>
    </dgm:pt>
    <dgm:pt modelId="{7B0BA787-F8A1-E446-B973-1EA6DAC7B9C4}" type="pres">
      <dgm:prSet presAssocID="{1E2CF286-3402-E045-97A6-BC6BDA92F719}" presName="Name0" presStyleCnt="0">
        <dgm:presLayoutVars>
          <dgm:dir/>
          <dgm:animLvl val="lvl"/>
          <dgm:resizeHandles val="exact"/>
        </dgm:presLayoutVars>
      </dgm:prSet>
      <dgm:spPr/>
    </dgm:pt>
    <dgm:pt modelId="{09B7289E-124D-514B-8341-0AE62E267C3D}" type="pres">
      <dgm:prSet presAssocID="{B27FBA62-C113-EA48-ABB3-BF9B9633C3B8}" presName="vertFlow" presStyleCnt="0"/>
      <dgm:spPr/>
    </dgm:pt>
    <dgm:pt modelId="{6D58A083-44D5-CF40-A943-288C70943662}" type="pres">
      <dgm:prSet presAssocID="{B27FBA62-C113-EA48-ABB3-BF9B9633C3B8}" presName="header" presStyleLbl="node1" presStyleIdx="0" presStyleCnt="4"/>
      <dgm:spPr/>
    </dgm:pt>
    <dgm:pt modelId="{987F6940-0ADA-4E49-B5E3-4F719BD4D07B}" type="pres">
      <dgm:prSet presAssocID="{B27FBA62-C113-EA48-ABB3-BF9B9633C3B8}" presName="hSp" presStyleCnt="0"/>
      <dgm:spPr/>
    </dgm:pt>
    <dgm:pt modelId="{6F981920-472F-F340-9895-5B6BECAF8307}" type="pres">
      <dgm:prSet presAssocID="{EB7F5C18-2488-D34C-A741-2C8B2E350D90}" presName="vertFlow" presStyleCnt="0"/>
      <dgm:spPr/>
    </dgm:pt>
    <dgm:pt modelId="{A416A365-C42F-0247-B32C-541B20BF4ED6}" type="pres">
      <dgm:prSet presAssocID="{EB7F5C18-2488-D34C-A741-2C8B2E350D90}" presName="header" presStyleLbl="node1" presStyleIdx="1" presStyleCnt="4"/>
      <dgm:spPr/>
    </dgm:pt>
    <dgm:pt modelId="{3DD02303-3A64-114A-9DA6-4B5C853AB8CB}" type="pres">
      <dgm:prSet presAssocID="{34E270D2-9380-E846-BC29-3D0B330E5329}" presName="parTrans" presStyleLbl="sibTrans2D1" presStyleIdx="0" presStyleCnt="7"/>
      <dgm:spPr/>
    </dgm:pt>
    <dgm:pt modelId="{CBD5638D-D19D-B94C-859A-F67E769D225B}" type="pres">
      <dgm:prSet presAssocID="{D25600E3-6BB6-D745-B90E-0CAEDB13407E}" presName="child" presStyleLbl="alignAccFollowNode1" presStyleIdx="0" presStyleCnt="7">
        <dgm:presLayoutVars>
          <dgm:chMax val="0"/>
          <dgm:bulletEnabled val="1"/>
        </dgm:presLayoutVars>
      </dgm:prSet>
      <dgm:spPr/>
    </dgm:pt>
    <dgm:pt modelId="{CE70F517-AA7C-B24F-845A-EAF19C69F3B1}" type="pres">
      <dgm:prSet presAssocID="{035B3772-AB38-D644-BA40-CCE89470285F}" presName="sibTrans" presStyleLbl="sibTrans2D1" presStyleIdx="1" presStyleCnt="7"/>
      <dgm:spPr/>
    </dgm:pt>
    <dgm:pt modelId="{B6C1F91E-EE7A-B748-B9FF-FCAB9CBCC026}" type="pres">
      <dgm:prSet presAssocID="{8F23C140-0783-1F49-8765-A9C23555C4E3}" presName="child" presStyleLbl="alignAccFollowNode1" presStyleIdx="1" presStyleCnt="7">
        <dgm:presLayoutVars>
          <dgm:chMax val="0"/>
          <dgm:bulletEnabled val="1"/>
        </dgm:presLayoutVars>
      </dgm:prSet>
      <dgm:spPr/>
    </dgm:pt>
    <dgm:pt modelId="{F3E396F4-96EF-7346-B7C8-14FB0D5388AC}" type="pres">
      <dgm:prSet presAssocID="{EB7F5C18-2488-D34C-A741-2C8B2E350D90}" presName="hSp" presStyleCnt="0"/>
      <dgm:spPr/>
    </dgm:pt>
    <dgm:pt modelId="{7B0A1851-414D-3446-8692-6C5CBED8E4DC}" type="pres">
      <dgm:prSet presAssocID="{D6EDA071-537D-BE44-AC6B-865A7A6808DC}" presName="vertFlow" presStyleCnt="0"/>
      <dgm:spPr/>
    </dgm:pt>
    <dgm:pt modelId="{B8614586-C413-1E42-8D55-EEA29670102A}" type="pres">
      <dgm:prSet presAssocID="{D6EDA071-537D-BE44-AC6B-865A7A6808DC}" presName="header" presStyleLbl="node1" presStyleIdx="2" presStyleCnt="4"/>
      <dgm:spPr/>
    </dgm:pt>
    <dgm:pt modelId="{2DBA73A5-45EF-B04C-8FCE-09B7457118C1}" type="pres">
      <dgm:prSet presAssocID="{8F1FFA91-6483-8440-8119-3C2A74877F4A}" presName="parTrans" presStyleLbl="sibTrans2D1" presStyleIdx="2" presStyleCnt="7"/>
      <dgm:spPr/>
    </dgm:pt>
    <dgm:pt modelId="{96BACB3A-290A-C04C-BD00-DF2CA7F5245B}" type="pres">
      <dgm:prSet presAssocID="{05DDDFF8-873E-EE41-BFA2-E551C17B470E}" presName="child" presStyleLbl="alignAccFollowNode1" presStyleIdx="2" presStyleCnt="7">
        <dgm:presLayoutVars>
          <dgm:chMax val="0"/>
          <dgm:bulletEnabled val="1"/>
        </dgm:presLayoutVars>
      </dgm:prSet>
      <dgm:spPr/>
    </dgm:pt>
    <dgm:pt modelId="{4BEC77DB-4A99-2741-A509-CCFFE91FB4A4}" type="pres">
      <dgm:prSet presAssocID="{419619A7-734D-F749-B1C5-DDA3BD5EB190}" presName="sibTrans" presStyleLbl="sibTrans2D1" presStyleIdx="3" presStyleCnt="7"/>
      <dgm:spPr/>
    </dgm:pt>
    <dgm:pt modelId="{033EB87E-2C93-554A-A3B5-1C0E26B946ED}" type="pres">
      <dgm:prSet presAssocID="{D44CF72D-4F9E-4D4A-8805-37A2DD84EA94}" presName="child" presStyleLbl="alignAccFollowNode1" presStyleIdx="3" presStyleCnt="7">
        <dgm:presLayoutVars>
          <dgm:chMax val="0"/>
          <dgm:bulletEnabled val="1"/>
        </dgm:presLayoutVars>
      </dgm:prSet>
      <dgm:spPr/>
    </dgm:pt>
    <dgm:pt modelId="{FC512051-0F80-8C40-9537-2AAAC53AE1DE}" type="pres">
      <dgm:prSet presAssocID="{0574D58F-1539-5943-BA74-7F8C9A2DE25A}" presName="sibTrans" presStyleLbl="sibTrans2D1" presStyleIdx="4" presStyleCnt="7"/>
      <dgm:spPr/>
    </dgm:pt>
    <dgm:pt modelId="{535DFCE4-FAF1-584E-96F0-A2D523BDC149}" type="pres">
      <dgm:prSet presAssocID="{717AFF74-9571-0F41-B8F1-152BE6463B2A}" presName="child" presStyleLbl="alignAccFollowNode1" presStyleIdx="4" presStyleCnt="7">
        <dgm:presLayoutVars>
          <dgm:chMax val="0"/>
          <dgm:bulletEnabled val="1"/>
        </dgm:presLayoutVars>
      </dgm:prSet>
      <dgm:spPr/>
    </dgm:pt>
    <dgm:pt modelId="{5094884A-D056-ED42-882A-EA4B1CEAD908}" type="pres">
      <dgm:prSet presAssocID="{D6EDA071-537D-BE44-AC6B-865A7A6808DC}" presName="hSp" presStyleCnt="0"/>
      <dgm:spPr/>
    </dgm:pt>
    <dgm:pt modelId="{81EABA86-F0FF-414D-9CDA-92362C89D9CC}" type="pres">
      <dgm:prSet presAssocID="{365E557B-B91D-8A43-86DC-9616647CED58}" presName="vertFlow" presStyleCnt="0"/>
      <dgm:spPr/>
    </dgm:pt>
    <dgm:pt modelId="{45D6C5D1-C192-5742-8D4F-8BC297A5C649}" type="pres">
      <dgm:prSet presAssocID="{365E557B-B91D-8A43-86DC-9616647CED58}" presName="header" presStyleLbl="node1" presStyleIdx="3" presStyleCnt="4"/>
      <dgm:spPr/>
    </dgm:pt>
    <dgm:pt modelId="{30A9FB6E-42E3-8642-A986-532880AAB169}" type="pres">
      <dgm:prSet presAssocID="{B49159E7-7D92-A247-A730-B97C7770BD0B}" presName="parTrans" presStyleLbl="sibTrans2D1" presStyleIdx="5" presStyleCnt="7"/>
      <dgm:spPr/>
    </dgm:pt>
    <dgm:pt modelId="{744B855B-666B-314C-BDC7-D7F93ECB4976}" type="pres">
      <dgm:prSet presAssocID="{FE78FF27-208F-C744-9F54-6DB5DDE5DEE4}" presName="child" presStyleLbl="alignAccFollowNode1" presStyleIdx="5" presStyleCnt="7">
        <dgm:presLayoutVars>
          <dgm:chMax val="0"/>
          <dgm:bulletEnabled val="1"/>
        </dgm:presLayoutVars>
      </dgm:prSet>
      <dgm:spPr/>
    </dgm:pt>
    <dgm:pt modelId="{3A82FF9E-2357-3E45-BC01-0588BF829A0E}" type="pres">
      <dgm:prSet presAssocID="{80E6A6D7-8431-9743-8CDA-ED65DA07D22D}" presName="sibTrans" presStyleLbl="sibTrans2D1" presStyleIdx="6" presStyleCnt="7"/>
      <dgm:spPr/>
    </dgm:pt>
    <dgm:pt modelId="{5ED7C5E0-9420-4445-8F7B-F4BA969E106D}" type="pres">
      <dgm:prSet presAssocID="{72512D58-0A14-414B-BE3D-892D76131A01}" presName="child" presStyleLbl="alignAccFollowNode1" presStyleIdx="6" presStyleCnt="7">
        <dgm:presLayoutVars>
          <dgm:chMax val="0"/>
          <dgm:bulletEnabled val="1"/>
        </dgm:presLayoutVars>
      </dgm:prSet>
      <dgm:spPr/>
    </dgm:pt>
  </dgm:ptLst>
  <dgm:cxnLst>
    <dgm:cxn modelId="{DF7C8602-6F27-ED4F-B179-83BAE972010F}" type="presOf" srcId="{D25600E3-6BB6-D745-B90E-0CAEDB13407E}" destId="{CBD5638D-D19D-B94C-859A-F67E769D225B}" srcOrd="0" destOrd="0" presId="urn:microsoft.com/office/officeart/2005/8/layout/lProcess1"/>
    <dgm:cxn modelId="{5ACEBB03-4FFA-3743-AA7A-297A02768847}" type="presOf" srcId="{419619A7-734D-F749-B1C5-DDA3BD5EB190}" destId="{4BEC77DB-4A99-2741-A509-CCFFE91FB4A4}" srcOrd="0" destOrd="0" presId="urn:microsoft.com/office/officeart/2005/8/layout/lProcess1"/>
    <dgm:cxn modelId="{6DE2A80C-1DBF-BA4E-9BAB-2D33D01667F0}" type="presOf" srcId="{035B3772-AB38-D644-BA40-CCE89470285F}" destId="{CE70F517-AA7C-B24F-845A-EAF19C69F3B1}" srcOrd="0" destOrd="0" presId="urn:microsoft.com/office/officeart/2005/8/layout/lProcess1"/>
    <dgm:cxn modelId="{AB7ED711-26A9-AA4F-85A4-1F18B31EAE64}" srcId="{1E2CF286-3402-E045-97A6-BC6BDA92F719}" destId="{365E557B-B91D-8A43-86DC-9616647CED58}" srcOrd="3" destOrd="0" parTransId="{9DDEAB95-C0E9-9048-A8F3-6220A7091A64}" sibTransId="{ECBC4FE1-0FA8-F241-B713-BEE1F926DAFB}"/>
    <dgm:cxn modelId="{5E01BA25-DFF5-A844-A061-7E16D683311C}" type="presOf" srcId="{72512D58-0A14-414B-BE3D-892D76131A01}" destId="{5ED7C5E0-9420-4445-8F7B-F4BA969E106D}" srcOrd="0" destOrd="0" presId="urn:microsoft.com/office/officeart/2005/8/layout/lProcess1"/>
    <dgm:cxn modelId="{C1F09B3F-4092-C641-95B4-FE674C5F8097}" type="presOf" srcId="{05DDDFF8-873E-EE41-BFA2-E551C17B470E}" destId="{96BACB3A-290A-C04C-BD00-DF2CA7F5245B}" srcOrd="0" destOrd="0" presId="urn:microsoft.com/office/officeart/2005/8/layout/lProcess1"/>
    <dgm:cxn modelId="{333E2848-166D-EE47-9BBB-0FF5A5C8FB7B}" type="presOf" srcId="{365E557B-B91D-8A43-86DC-9616647CED58}" destId="{45D6C5D1-C192-5742-8D4F-8BC297A5C649}" srcOrd="0" destOrd="0" presId="urn:microsoft.com/office/officeart/2005/8/layout/lProcess1"/>
    <dgm:cxn modelId="{847ECB49-9767-E44E-93A2-0399346D7AC0}" type="presOf" srcId="{1E2CF286-3402-E045-97A6-BC6BDA92F719}" destId="{7B0BA787-F8A1-E446-B973-1EA6DAC7B9C4}" srcOrd="0" destOrd="0" presId="urn:microsoft.com/office/officeart/2005/8/layout/lProcess1"/>
    <dgm:cxn modelId="{1465BF55-7C5B-E84F-9A71-34957BAFEF81}" type="presOf" srcId="{80E6A6D7-8431-9743-8CDA-ED65DA07D22D}" destId="{3A82FF9E-2357-3E45-BC01-0588BF829A0E}" srcOrd="0" destOrd="0" presId="urn:microsoft.com/office/officeart/2005/8/layout/lProcess1"/>
    <dgm:cxn modelId="{F88EC35B-52B9-F341-A60F-C30C10B0F0E6}" srcId="{1E2CF286-3402-E045-97A6-BC6BDA92F719}" destId="{D6EDA071-537D-BE44-AC6B-865A7A6808DC}" srcOrd="2" destOrd="0" parTransId="{E02F7758-E4A8-8A48-B3FA-AAC42ED110F0}" sibTransId="{99525F3B-7BE2-C54F-8BBD-33CE0F2B4F99}"/>
    <dgm:cxn modelId="{7F837C5E-E311-6F4C-BFE6-025B98FC70F3}" srcId="{D6EDA071-537D-BE44-AC6B-865A7A6808DC}" destId="{D44CF72D-4F9E-4D4A-8805-37A2DD84EA94}" srcOrd="1" destOrd="0" parTransId="{AC4FAA01-475C-4247-8ECB-94E0B8831473}" sibTransId="{0574D58F-1539-5943-BA74-7F8C9A2DE25A}"/>
    <dgm:cxn modelId="{2B4DA265-0710-294B-AA31-1478DE8E403C}" srcId="{D6EDA071-537D-BE44-AC6B-865A7A6808DC}" destId="{05DDDFF8-873E-EE41-BFA2-E551C17B470E}" srcOrd="0" destOrd="0" parTransId="{8F1FFA91-6483-8440-8119-3C2A74877F4A}" sibTransId="{419619A7-734D-F749-B1C5-DDA3BD5EB190}"/>
    <dgm:cxn modelId="{F7B95375-9E85-1F4B-A600-BD7E3C443793}" type="presOf" srcId="{717AFF74-9571-0F41-B8F1-152BE6463B2A}" destId="{535DFCE4-FAF1-584E-96F0-A2D523BDC149}" srcOrd="0" destOrd="0" presId="urn:microsoft.com/office/officeart/2005/8/layout/lProcess1"/>
    <dgm:cxn modelId="{E6BADA75-5D5E-C94C-9DE5-E2BF316472D2}" type="presOf" srcId="{B49159E7-7D92-A247-A730-B97C7770BD0B}" destId="{30A9FB6E-42E3-8642-A986-532880AAB169}" srcOrd="0" destOrd="0" presId="urn:microsoft.com/office/officeart/2005/8/layout/lProcess1"/>
    <dgm:cxn modelId="{72BBEC80-1D43-1641-BC4B-FDE26C3D7ACB}" srcId="{1E2CF286-3402-E045-97A6-BC6BDA92F719}" destId="{B27FBA62-C113-EA48-ABB3-BF9B9633C3B8}" srcOrd="0" destOrd="0" parTransId="{AD85EDF7-8A61-BB4F-AC1B-0EAEAC06DB49}" sibTransId="{4E360D5A-0BA1-E544-8EAC-16305D62B6CA}"/>
    <dgm:cxn modelId="{AF840382-47C5-1942-BF9D-60978CD188D6}" srcId="{365E557B-B91D-8A43-86DC-9616647CED58}" destId="{FE78FF27-208F-C744-9F54-6DB5DDE5DEE4}" srcOrd="0" destOrd="0" parTransId="{B49159E7-7D92-A247-A730-B97C7770BD0B}" sibTransId="{80E6A6D7-8431-9743-8CDA-ED65DA07D22D}"/>
    <dgm:cxn modelId="{4EB27C8E-6316-A54E-9220-1A3811B2D5D9}" type="presOf" srcId="{8F23C140-0783-1F49-8765-A9C23555C4E3}" destId="{B6C1F91E-EE7A-B748-B9FF-FCAB9CBCC026}" srcOrd="0" destOrd="0" presId="urn:microsoft.com/office/officeart/2005/8/layout/lProcess1"/>
    <dgm:cxn modelId="{B7F59C91-A98A-C241-A423-044E332CBA51}" srcId="{EB7F5C18-2488-D34C-A741-2C8B2E350D90}" destId="{8F23C140-0783-1F49-8765-A9C23555C4E3}" srcOrd="1" destOrd="0" parTransId="{61A8FF3F-BEC1-934D-A7A5-FE2C02A95705}" sibTransId="{DD057058-6DB6-1148-82AB-1A93C3BE7B3D}"/>
    <dgm:cxn modelId="{6C629D96-636E-5545-B851-5AFDCA4B6171}" srcId="{EB7F5C18-2488-D34C-A741-2C8B2E350D90}" destId="{D25600E3-6BB6-D745-B90E-0CAEDB13407E}" srcOrd="0" destOrd="0" parTransId="{34E270D2-9380-E846-BC29-3D0B330E5329}" sibTransId="{035B3772-AB38-D644-BA40-CCE89470285F}"/>
    <dgm:cxn modelId="{369377C8-5F89-1B4B-BF95-8F8647B969AE}" type="presOf" srcId="{B27FBA62-C113-EA48-ABB3-BF9B9633C3B8}" destId="{6D58A083-44D5-CF40-A943-288C70943662}" srcOrd="0" destOrd="0" presId="urn:microsoft.com/office/officeart/2005/8/layout/lProcess1"/>
    <dgm:cxn modelId="{434EEFD6-1704-8C4D-8547-1A5E689EC1F7}" srcId="{1E2CF286-3402-E045-97A6-BC6BDA92F719}" destId="{EB7F5C18-2488-D34C-A741-2C8B2E350D90}" srcOrd="1" destOrd="0" parTransId="{F5DC705C-7D9B-C44D-855B-0AF0BB14A331}" sibTransId="{90FBF695-604E-AA47-8DA6-CCC4150FC2D7}"/>
    <dgm:cxn modelId="{7FD6C8DA-79BE-0640-90FA-41DB46899071}" type="presOf" srcId="{34E270D2-9380-E846-BC29-3D0B330E5329}" destId="{3DD02303-3A64-114A-9DA6-4B5C853AB8CB}" srcOrd="0" destOrd="0" presId="urn:microsoft.com/office/officeart/2005/8/layout/lProcess1"/>
    <dgm:cxn modelId="{369204DC-51EF-1D4C-8483-114C60512659}" srcId="{D6EDA071-537D-BE44-AC6B-865A7A6808DC}" destId="{717AFF74-9571-0F41-B8F1-152BE6463B2A}" srcOrd="2" destOrd="0" parTransId="{5AC468B4-B33F-2A47-B054-7A6666F1C0D8}" sibTransId="{FB425C45-3711-6D47-89E8-3ADFF82C6D41}"/>
    <dgm:cxn modelId="{CB46FCE2-5762-2D43-9076-20D9CAB94D5A}" srcId="{365E557B-B91D-8A43-86DC-9616647CED58}" destId="{72512D58-0A14-414B-BE3D-892D76131A01}" srcOrd="1" destOrd="0" parTransId="{666E36BC-0678-6D44-93B1-333EB4818A5D}" sibTransId="{7D6F483F-A31A-404C-85AD-54CA71772C82}"/>
    <dgm:cxn modelId="{7A4112E5-6286-CC47-9E6A-0F708A25A0AD}" type="presOf" srcId="{D44CF72D-4F9E-4D4A-8805-37A2DD84EA94}" destId="{033EB87E-2C93-554A-A3B5-1C0E26B946ED}" srcOrd="0" destOrd="0" presId="urn:microsoft.com/office/officeart/2005/8/layout/lProcess1"/>
    <dgm:cxn modelId="{F9F20BE6-B213-4A40-8A47-2A82F9F6553C}" type="presOf" srcId="{D6EDA071-537D-BE44-AC6B-865A7A6808DC}" destId="{B8614586-C413-1E42-8D55-EEA29670102A}" srcOrd="0" destOrd="0" presId="urn:microsoft.com/office/officeart/2005/8/layout/lProcess1"/>
    <dgm:cxn modelId="{42BA6FEA-D5C2-5147-93FA-791A19494EF3}" type="presOf" srcId="{8F1FFA91-6483-8440-8119-3C2A74877F4A}" destId="{2DBA73A5-45EF-B04C-8FCE-09B7457118C1}" srcOrd="0" destOrd="0" presId="urn:microsoft.com/office/officeart/2005/8/layout/lProcess1"/>
    <dgm:cxn modelId="{A341D5EA-5C29-794A-AEB4-1FCFFB00A76B}" type="presOf" srcId="{FE78FF27-208F-C744-9F54-6DB5DDE5DEE4}" destId="{744B855B-666B-314C-BDC7-D7F93ECB4976}" srcOrd="0" destOrd="0" presId="urn:microsoft.com/office/officeart/2005/8/layout/lProcess1"/>
    <dgm:cxn modelId="{18FA63EF-705B-BB45-81CD-FF5BB5B2AF8D}" type="presOf" srcId="{EB7F5C18-2488-D34C-A741-2C8B2E350D90}" destId="{A416A365-C42F-0247-B32C-541B20BF4ED6}" srcOrd="0" destOrd="0" presId="urn:microsoft.com/office/officeart/2005/8/layout/lProcess1"/>
    <dgm:cxn modelId="{9AD922FF-5A51-4A49-80D3-4A1B4F6B78B8}" type="presOf" srcId="{0574D58F-1539-5943-BA74-7F8C9A2DE25A}" destId="{FC512051-0F80-8C40-9537-2AAAC53AE1DE}" srcOrd="0" destOrd="0" presId="urn:microsoft.com/office/officeart/2005/8/layout/lProcess1"/>
    <dgm:cxn modelId="{D33E5D7F-84C5-BD47-ABEB-E536FC30D3AF}" type="presParOf" srcId="{7B0BA787-F8A1-E446-B973-1EA6DAC7B9C4}" destId="{09B7289E-124D-514B-8341-0AE62E267C3D}" srcOrd="0" destOrd="0" presId="urn:microsoft.com/office/officeart/2005/8/layout/lProcess1"/>
    <dgm:cxn modelId="{329D7E57-F04D-0243-A516-53FD5D36F4D4}" type="presParOf" srcId="{09B7289E-124D-514B-8341-0AE62E267C3D}" destId="{6D58A083-44D5-CF40-A943-288C70943662}" srcOrd="0" destOrd="0" presId="urn:microsoft.com/office/officeart/2005/8/layout/lProcess1"/>
    <dgm:cxn modelId="{00DFA924-ED06-9C41-A807-05C601F39468}" type="presParOf" srcId="{7B0BA787-F8A1-E446-B973-1EA6DAC7B9C4}" destId="{987F6940-0ADA-4E49-B5E3-4F719BD4D07B}" srcOrd="1" destOrd="0" presId="urn:microsoft.com/office/officeart/2005/8/layout/lProcess1"/>
    <dgm:cxn modelId="{FF4F704D-AE30-0A46-BABC-88098478A0A8}" type="presParOf" srcId="{7B0BA787-F8A1-E446-B973-1EA6DAC7B9C4}" destId="{6F981920-472F-F340-9895-5B6BECAF8307}" srcOrd="2" destOrd="0" presId="urn:microsoft.com/office/officeart/2005/8/layout/lProcess1"/>
    <dgm:cxn modelId="{2B58848B-269F-8647-A3CD-A0C27FDE59B4}" type="presParOf" srcId="{6F981920-472F-F340-9895-5B6BECAF8307}" destId="{A416A365-C42F-0247-B32C-541B20BF4ED6}" srcOrd="0" destOrd="0" presId="urn:microsoft.com/office/officeart/2005/8/layout/lProcess1"/>
    <dgm:cxn modelId="{E4697BE2-D3C3-7D42-AE00-99C94EF09D12}" type="presParOf" srcId="{6F981920-472F-F340-9895-5B6BECAF8307}" destId="{3DD02303-3A64-114A-9DA6-4B5C853AB8CB}" srcOrd="1" destOrd="0" presId="urn:microsoft.com/office/officeart/2005/8/layout/lProcess1"/>
    <dgm:cxn modelId="{FAB51A4F-C9D8-2143-9267-3A3EF7EB3655}" type="presParOf" srcId="{6F981920-472F-F340-9895-5B6BECAF8307}" destId="{CBD5638D-D19D-B94C-859A-F67E769D225B}" srcOrd="2" destOrd="0" presId="urn:microsoft.com/office/officeart/2005/8/layout/lProcess1"/>
    <dgm:cxn modelId="{D4A3856B-76BA-3E48-AC3D-D055C3EE47BC}" type="presParOf" srcId="{6F981920-472F-F340-9895-5B6BECAF8307}" destId="{CE70F517-AA7C-B24F-845A-EAF19C69F3B1}" srcOrd="3" destOrd="0" presId="urn:microsoft.com/office/officeart/2005/8/layout/lProcess1"/>
    <dgm:cxn modelId="{F1C67C31-665C-934C-B6C8-79F7A027E1E4}" type="presParOf" srcId="{6F981920-472F-F340-9895-5B6BECAF8307}" destId="{B6C1F91E-EE7A-B748-B9FF-FCAB9CBCC026}" srcOrd="4" destOrd="0" presId="urn:microsoft.com/office/officeart/2005/8/layout/lProcess1"/>
    <dgm:cxn modelId="{EBDEB712-BFA8-5A46-9B4C-4129A9A471D2}" type="presParOf" srcId="{7B0BA787-F8A1-E446-B973-1EA6DAC7B9C4}" destId="{F3E396F4-96EF-7346-B7C8-14FB0D5388AC}" srcOrd="3" destOrd="0" presId="urn:microsoft.com/office/officeart/2005/8/layout/lProcess1"/>
    <dgm:cxn modelId="{25402CD0-4560-B440-A915-DA4824F2B223}" type="presParOf" srcId="{7B0BA787-F8A1-E446-B973-1EA6DAC7B9C4}" destId="{7B0A1851-414D-3446-8692-6C5CBED8E4DC}" srcOrd="4" destOrd="0" presId="urn:microsoft.com/office/officeart/2005/8/layout/lProcess1"/>
    <dgm:cxn modelId="{9F29CFA1-9B2F-D146-9BD8-3D621B079B44}" type="presParOf" srcId="{7B0A1851-414D-3446-8692-6C5CBED8E4DC}" destId="{B8614586-C413-1E42-8D55-EEA29670102A}" srcOrd="0" destOrd="0" presId="urn:microsoft.com/office/officeart/2005/8/layout/lProcess1"/>
    <dgm:cxn modelId="{02AAA86C-1F97-2F45-BF7C-1462622CF3CB}" type="presParOf" srcId="{7B0A1851-414D-3446-8692-6C5CBED8E4DC}" destId="{2DBA73A5-45EF-B04C-8FCE-09B7457118C1}" srcOrd="1" destOrd="0" presId="urn:microsoft.com/office/officeart/2005/8/layout/lProcess1"/>
    <dgm:cxn modelId="{C22032C8-9AD6-CD4C-ABBC-0BCC883A2298}" type="presParOf" srcId="{7B0A1851-414D-3446-8692-6C5CBED8E4DC}" destId="{96BACB3A-290A-C04C-BD00-DF2CA7F5245B}" srcOrd="2" destOrd="0" presId="urn:microsoft.com/office/officeart/2005/8/layout/lProcess1"/>
    <dgm:cxn modelId="{1A454C90-31CD-AA4E-92C7-AED7449027CD}" type="presParOf" srcId="{7B0A1851-414D-3446-8692-6C5CBED8E4DC}" destId="{4BEC77DB-4A99-2741-A509-CCFFE91FB4A4}" srcOrd="3" destOrd="0" presId="urn:microsoft.com/office/officeart/2005/8/layout/lProcess1"/>
    <dgm:cxn modelId="{94031388-E773-3246-8833-665E0E3F4353}" type="presParOf" srcId="{7B0A1851-414D-3446-8692-6C5CBED8E4DC}" destId="{033EB87E-2C93-554A-A3B5-1C0E26B946ED}" srcOrd="4" destOrd="0" presId="urn:microsoft.com/office/officeart/2005/8/layout/lProcess1"/>
    <dgm:cxn modelId="{EE978944-2DBC-BB48-9F87-5E03159F59A3}" type="presParOf" srcId="{7B0A1851-414D-3446-8692-6C5CBED8E4DC}" destId="{FC512051-0F80-8C40-9537-2AAAC53AE1DE}" srcOrd="5" destOrd="0" presId="urn:microsoft.com/office/officeart/2005/8/layout/lProcess1"/>
    <dgm:cxn modelId="{FBF7F204-DF76-8C4D-A5CA-E8364021E351}" type="presParOf" srcId="{7B0A1851-414D-3446-8692-6C5CBED8E4DC}" destId="{535DFCE4-FAF1-584E-96F0-A2D523BDC149}" srcOrd="6" destOrd="0" presId="urn:microsoft.com/office/officeart/2005/8/layout/lProcess1"/>
    <dgm:cxn modelId="{9BD44087-5246-3144-BA9E-D01A14D42BD6}" type="presParOf" srcId="{7B0BA787-F8A1-E446-B973-1EA6DAC7B9C4}" destId="{5094884A-D056-ED42-882A-EA4B1CEAD908}" srcOrd="5" destOrd="0" presId="urn:microsoft.com/office/officeart/2005/8/layout/lProcess1"/>
    <dgm:cxn modelId="{D5627C5C-65DA-2B4E-B122-EB6965D13A0F}" type="presParOf" srcId="{7B0BA787-F8A1-E446-B973-1EA6DAC7B9C4}" destId="{81EABA86-F0FF-414D-9CDA-92362C89D9CC}" srcOrd="6" destOrd="0" presId="urn:microsoft.com/office/officeart/2005/8/layout/lProcess1"/>
    <dgm:cxn modelId="{BC7F3AF7-0670-184F-A3E5-4A7798DF003C}" type="presParOf" srcId="{81EABA86-F0FF-414D-9CDA-92362C89D9CC}" destId="{45D6C5D1-C192-5742-8D4F-8BC297A5C649}" srcOrd="0" destOrd="0" presId="urn:microsoft.com/office/officeart/2005/8/layout/lProcess1"/>
    <dgm:cxn modelId="{9C3AA346-1183-0542-8001-97A95817BA6E}" type="presParOf" srcId="{81EABA86-F0FF-414D-9CDA-92362C89D9CC}" destId="{30A9FB6E-42E3-8642-A986-532880AAB169}" srcOrd="1" destOrd="0" presId="urn:microsoft.com/office/officeart/2005/8/layout/lProcess1"/>
    <dgm:cxn modelId="{CF436A53-3B0E-E947-A58D-E7AF1B51148A}" type="presParOf" srcId="{81EABA86-F0FF-414D-9CDA-92362C89D9CC}" destId="{744B855B-666B-314C-BDC7-D7F93ECB4976}" srcOrd="2" destOrd="0" presId="urn:microsoft.com/office/officeart/2005/8/layout/lProcess1"/>
    <dgm:cxn modelId="{C0C3B022-35A3-C540-A266-ADE9BEAB177C}" type="presParOf" srcId="{81EABA86-F0FF-414D-9CDA-92362C89D9CC}" destId="{3A82FF9E-2357-3E45-BC01-0588BF829A0E}" srcOrd="3" destOrd="0" presId="urn:microsoft.com/office/officeart/2005/8/layout/lProcess1"/>
    <dgm:cxn modelId="{7BF9980F-137B-EF42-B3DC-7247919D68B9}" type="presParOf" srcId="{81EABA86-F0FF-414D-9CDA-92362C89D9CC}" destId="{5ED7C5E0-9420-4445-8F7B-F4BA969E106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8A023-A5F4-4C49-A8B3-F405383C03E8}"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GB"/>
        </a:p>
      </dgm:t>
    </dgm:pt>
    <dgm:pt modelId="{45E60AA2-BB08-4046-A48A-0D7C90DA1C1C}">
      <dgm:prSet/>
      <dgm:spPr>
        <a:solidFill>
          <a:srgbClr val="0B2036"/>
        </a:solidFill>
        <a:ln>
          <a:solidFill>
            <a:schemeClr val="bg1"/>
          </a:solidFill>
        </a:ln>
      </dgm:spPr>
      <dgm:t>
        <a:bodyPr/>
        <a:lstStyle/>
        <a:p>
          <a:r>
            <a:rPr lang="en-AU" b="0" i="0" dirty="0"/>
            <a:t>Set up field designs.</a:t>
          </a:r>
          <a:endParaRPr lang="en-AU" dirty="0"/>
        </a:p>
      </dgm:t>
    </dgm:pt>
    <dgm:pt modelId="{77E52D87-2902-BB49-AB10-D62BD59D955A}" type="parTrans" cxnId="{1BC07408-8E46-E843-B4F8-63716341E887}">
      <dgm:prSet/>
      <dgm:spPr/>
      <dgm:t>
        <a:bodyPr/>
        <a:lstStyle/>
        <a:p>
          <a:endParaRPr lang="en-GB"/>
        </a:p>
      </dgm:t>
    </dgm:pt>
    <dgm:pt modelId="{F4AFBE39-A503-5548-AC7E-839E60506A85}" type="sibTrans" cxnId="{1BC07408-8E46-E843-B4F8-63716341E887}">
      <dgm:prSet/>
      <dgm:spPr>
        <a:solidFill>
          <a:srgbClr val="E5117E">
            <a:alpha val="90000"/>
          </a:srgbClr>
        </a:solidFill>
      </dgm:spPr>
      <dgm:t>
        <a:bodyPr/>
        <a:lstStyle/>
        <a:p>
          <a:endParaRPr lang="en-GB"/>
        </a:p>
      </dgm:t>
    </dgm:pt>
    <dgm:pt modelId="{240FBB7A-47FC-EA48-84C8-A2485549A215}">
      <dgm:prSet/>
      <dgm:spPr>
        <a:solidFill>
          <a:srgbClr val="0B2036"/>
        </a:solidFill>
        <a:ln>
          <a:solidFill>
            <a:schemeClr val="bg1"/>
          </a:solidFill>
        </a:ln>
      </dgm:spPr>
      <dgm:t>
        <a:bodyPr/>
        <a:lstStyle/>
        <a:p>
          <a:r>
            <a:rPr lang="en-AU" b="0" i="0" dirty="0"/>
            <a:t>Construct the model-based laboratory design for the </a:t>
          </a:r>
          <a:r>
            <a:rPr lang="en-AU" b="1" i="1" dirty="0"/>
            <a:t>Gold Standard.</a:t>
          </a:r>
          <a:endParaRPr lang="en-AU" dirty="0"/>
        </a:p>
      </dgm:t>
    </dgm:pt>
    <dgm:pt modelId="{5FB35CA3-3638-604D-A656-BE54BACC21A1}" type="parTrans" cxnId="{1DC86232-17E8-B04D-9E93-C7BD80ED4283}">
      <dgm:prSet/>
      <dgm:spPr/>
      <dgm:t>
        <a:bodyPr/>
        <a:lstStyle/>
        <a:p>
          <a:endParaRPr lang="en-GB"/>
        </a:p>
      </dgm:t>
    </dgm:pt>
    <dgm:pt modelId="{028DC627-CD37-A248-BBE0-34817AB1D81B}" type="sibTrans" cxnId="{1DC86232-17E8-B04D-9E93-C7BD80ED4283}">
      <dgm:prSet/>
      <dgm:spPr>
        <a:solidFill>
          <a:srgbClr val="E5117E">
            <a:alpha val="90000"/>
          </a:srgbClr>
        </a:solidFill>
      </dgm:spPr>
      <dgm:t>
        <a:bodyPr/>
        <a:lstStyle/>
        <a:p>
          <a:endParaRPr lang="en-GB"/>
        </a:p>
      </dgm:t>
    </dgm:pt>
    <dgm:pt modelId="{3FA7F7BA-295D-CD4F-AB59-1363F07F35EF}">
      <dgm:prSet/>
      <dgm:spPr>
        <a:solidFill>
          <a:srgbClr val="0B2036"/>
        </a:solidFill>
        <a:ln>
          <a:solidFill>
            <a:schemeClr val="bg1"/>
          </a:solidFill>
        </a:ln>
      </dgm:spPr>
      <dgm:t>
        <a:bodyPr/>
        <a:lstStyle/>
        <a:p>
          <a:r>
            <a:rPr lang="en-AU" b="0" i="0" dirty="0"/>
            <a:t>Generate full data vector based on the models detailed in the </a:t>
          </a:r>
          <a:r>
            <a:rPr lang="en-AU" b="1" i="1" dirty="0"/>
            <a:t>Design Tableau</a:t>
          </a:r>
          <a:r>
            <a:rPr lang="en-AU" b="0" i="0" dirty="0"/>
            <a:t>.</a:t>
          </a:r>
          <a:endParaRPr lang="en-AU" dirty="0"/>
        </a:p>
      </dgm:t>
    </dgm:pt>
    <dgm:pt modelId="{2CB1ED2D-EC8F-0E44-B1CA-007D2DAE1327}" type="parTrans" cxnId="{18830143-BCBC-9C4E-BA83-006EAF9153BD}">
      <dgm:prSet/>
      <dgm:spPr/>
      <dgm:t>
        <a:bodyPr/>
        <a:lstStyle/>
        <a:p>
          <a:endParaRPr lang="en-GB"/>
        </a:p>
      </dgm:t>
    </dgm:pt>
    <dgm:pt modelId="{72AD365B-EB43-8F4C-A86B-659B00C8D85B}" type="sibTrans" cxnId="{18830143-BCBC-9C4E-BA83-006EAF9153BD}">
      <dgm:prSet/>
      <dgm:spPr>
        <a:solidFill>
          <a:srgbClr val="E5117E">
            <a:alpha val="90000"/>
          </a:srgbClr>
        </a:solidFill>
      </dgm:spPr>
      <dgm:t>
        <a:bodyPr/>
        <a:lstStyle/>
        <a:p>
          <a:endParaRPr lang="en-GB"/>
        </a:p>
      </dgm:t>
    </dgm:pt>
    <dgm:pt modelId="{CA4100C0-024D-9D4B-9D4A-AF7CBE494BB1}">
      <dgm:prSet/>
      <dgm:spPr>
        <a:solidFill>
          <a:srgbClr val="0B2036"/>
        </a:solidFill>
        <a:ln>
          <a:solidFill>
            <a:schemeClr val="bg1"/>
          </a:solidFill>
        </a:ln>
      </dgm:spPr>
      <dgm:t>
        <a:bodyPr/>
        <a:lstStyle/>
        <a:p>
          <a:r>
            <a:rPr lang="en-AU" b="0" i="0" dirty="0"/>
            <a:t>Compare correlations of the Composite and Single Field Plot methods against the Gold Standard </a:t>
          </a:r>
          <a:r>
            <a:rPr lang="en-AU" b="1" i="0" dirty="0"/>
            <a:t>nested within simulations. </a:t>
          </a:r>
          <a:endParaRPr lang="en-AU" b="1" dirty="0"/>
        </a:p>
      </dgm:t>
    </dgm:pt>
    <dgm:pt modelId="{CCA0EB6D-000D-E04B-88BE-16389630F850}" type="parTrans" cxnId="{B89DED3A-0B56-E24D-9B72-E3BC4CC84360}">
      <dgm:prSet/>
      <dgm:spPr/>
      <dgm:t>
        <a:bodyPr/>
        <a:lstStyle/>
        <a:p>
          <a:endParaRPr lang="en-GB"/>
        </a:p>
      </dgm:t>
    </dgm:pt>
    <dgm:pt modelId="{00E97F22-D536-A945-82EF-061B38768E72}" type="sibTrans" cxnId="{B89DED3A-0B56-E24D-9B72-E3BC4CC84360}">
      <dgm:prSet/>
      <dgm:spPr/>
      <dgm:t>
        <a:bodyPr/>
        <a:lstStyle/>
        <a:p>
          <a:endParaRPr lang="en-GB"/>
        </a:p>
      </dgm:t>
    </dgm:pt>
    <dgm:pt modelId="{E1D45933-3E00-7848-81BD-B3B4D7E9E491}">
      <dgm:prSet/>
      <dgm:spPr/>
      <dgm:t>
        <a:bodyPr/>
        <a:lstStyle/>
        <a:p>
          <a:r>
            <a:rPr lang="en-AU" b="0" i="0" dirty="0"/>
            <a:t>Variance components are from the k-means clusters. </a:t>
          </a:r>
          <a:endParaRPr lang="en-GB" dirty="0"/>
        </a:p>
      </dgm:t>
    </dgm:pt>
    <dgm:pt modelId="{39E5444D-7C4E-3246-B628-62B7325DB161}" type="parTrans" cxnId="{367CB8A2-DDC8-114D-9025-88CC780FD6A5}">
      <dgm:prSet/>
      <dgm:spPr/>
      <dgm:t>
        <a:bodyPr/>
        <a:lstStyle/>
        <a:p>
          <a:endParaRPr lang="en-GB"/>
        </a:p>
      </dgm:t>
    </dgm:pt>
    <dgm:pt modelId="{97CB035A-BED4-704E-9D5A-4DF21C50BD57}" type="sibTrans" cxnId="{367CB8A2-DDC8-114D-9025-88CC780FD6A5}">
      <dgm:prSet/>
      <dgm:spPr/>
      <dgm:t>
        <a:bodyPr/>
        <a:lstStyle/>
        <a:p>
          <a:endParaRPr lang="en-GB"/>
        </a:p>
      </dgm:t>
    </dgm:pt>
    <dgm:pt modelId="{F1B7ADA2-A899-7941-BBF5-0080FB2101BF}">
      <dgm:prSet/>
      <dgm:spPr/>
      <dgm:t>
        <a:bodyPr/>
        <a:lstStyle/>
        <a:p>
          <a:r>
            <a:rPr lang="en-AU" b="0" i="0" dirty="0"/>
            <a:t>ODW() (see Butler &amp; Cullis, 2023).</a:t>
          </a:r>
          <a:endParaRPr lang="en-GB" dirty="0"/>
        </a:p>
      </dgm:t>
    </dgm:pt>
    <dgm:pt modelId="{3ACEB4AE-4785-A54E-AC2E-0A267B784ABC}" type="sibTrans" cxnId="{560BD6E1-E5F0-8348-9644-6B2625E49130}">
      <dgm:prSet/>
      <dgm:spPr/>
      <dgm:t>
        <a:bodyPr/>
        <a:lstStyle/>
        <a:p>
          <a:endParaRPr lang="en-GB"/>
        </a:p>
      </dgm:t>
    </dgm:pt>
    <dgm:pt modelId="{0FCB8E8B-6A18-BD4C-9669-8DA84C2D144E}" type="parTrans" cxnId="{560BD6E1-E5F0-8348-9644-6B2625E49130}">
      <dgm:prSet/>
      <dgm:spPr/>
      <dgm:t>
        <a:bodyPr/>
        <a:lstStyle/>
        <a:p>
          <a:endParaRPr lang="en-GB"/>
        </a:p>
      </dgm:t>
    </dgm:pt>
    <dgm:pt modelId="{53C459A3-5DAF-CB48-AC2A-65723627C07D}">
      <dgm:prSet/>
      <dgm:spPr/>
      <dgm:t>
        <a:bodyPr/>
        <a:lstStyle/>
        <a:p>
          <a:r>
            <a:rPr lang="en-AU" b="0" i="0" dirty="0"/>
            <a:t>RCBD &amp; </a:t>
          </a:r>
          <a:r>
            <a:rPr lang="en-AU" b="0" i="1" dirty="0"/>
            <a:t>p</a:t>
          </a:r>
          <a:r>
            <a:rPr lang="en-AU" b="0" i="0" dirty="0"/>
            <a:t>-rep.</a:t>
          </a:r>
          <a:endParaRPr lang="en-GB" dirty="0"/>
        </a:p>
      </dgm:t>
    </dgm:pt>
    <dgm:pt modelId="{96737808-A9B2-9B4B-8221-1C7196C627D9}" type="parTrans" cxnId="{C971BC9B-70ED-344E-8B75-42240E68AB43}">
      <dgm:prSet/>
      <dgm:spPr/>
      <dgm:t>
        <a:bodyPr/>
        <a:lstStyle/>
        <a:p>
          <a:endParaRPr lang="en-GB"/>
        </a:p>
      </dgm:t>
    </dgm:pt>
    <dgm:pt modelId="{C60BA868-235C-4441-BF18-1CF216AC81E8}" type="sibTrans" cxnId="{C971BC9B-70ED-344E-8B75-42240E68AB43}">
      <dgm:prSet/>
      <dgm:spPr/>
      <dgm:t>
        <a:bodyPr/>
        <a:lstStyle/>
        <a:p>
          <a:endParaRPr lang="en-GB"/>
        </a:p>
      </dgm:t>
    </dgm:pt>
    <dgm:pt modelId="{89E2BE6C-E857-534C-8260-C6A3F2046D07}" type="pres">
      <dgm:prSet presAssocID="{0838A023-A5F4-4C49-A8B3-F405383C03E8}" presName="outerComposite" presStyleCnt="0">
        <dgm:presLayoutVars>
          <dgm:chMax val="5"/>
          <dgm:dir/>
          <dgm:resizeHandles val="exact"/>
        </dgm:presLayoutVars>
      </dgm:prSet>
      <dgm:spPr/>
    </dgm:pt>
    <dgm:pt modelId="{F8F1182E-8781-A64E-955C-BD3951960582}" type="pres">
      <dgm:prSet presAssocID="{0838A023-A5F4-4C49-A8B3-F405383C03E8}" presName="dummyMaxCanvas" presStyleCnt="0">
        <dgm:presLayoutVars/>
      </dgm:prSet>
      <dgm:spPr/>
    </dgm:pt>
    <dgm:pt modelId="{405AC95B-2827-8646-8589-827FDC0CD352}" type="pres">
      <dgm:prSet presAssocID="{0838A023-A5F4-4C49-A8B3-F405383C03E8}" presName="FourNodes_1" presStyleLbl="node1" presStyleIdx="0" presStyleCnt="4" custScaleX="103484">
        <dgm:presLayoutVars>
          <dgm:bulletEnabled val="1"/>
        </dgm:presLayoutVars>
      </dgm:prSet>
      <dgm:spPr/>
    </dgm:pt>
    <dgm:pt modelId="{7A1DDCBA-9AB9-4449-B468-90B559D34891}" type="pres">
      <dgm:prSet presAssocID="{0838A023-A5F4-4C49-A8B3-F405383C03E8}" presName="FourNodes_2" presStyleLbl="node1" presStyleIdx="1" presStyleCnt="4" custScaleX="106355">
        <dgm:presLayoutVars>
          <dgm:bulletEnabled val="1"/>
        </dgm:presLayoutVars>
      </dgm:prSet>
      <dgm:spPr/>
    </dgm:pt>
    <dgm:pt modelId="{C736A2EA-2330-5940-9FD4-AD8DD3ECA8DE}" type="pres">
      <dgm:prSet presAssocID="{0838A023-A5F4-4C49-A8B3-F405383C03E8}" presName="FourNodes_3" presStyleLbl="node1" presStyleIdx="2" presStyleCnt="4" custScaleX="104463">
        <dgm:presLayoutVars>
          <dgm:bulletEnabled val="1"/>
        </dgm:presLayoutVars>
      </dgm:prSet>
      <dgm:spPr/>
    </dgm:pt>
    <dgm:pt modelId="{72E471D4-79EE-C642-AABB-6B58877A4F17}" type="pres">
      <dgm:prSet presAssocID="{0838A023-A5F4-4C49-A8B3-F405383C03E8}" presName="FourNodes_4" presStyleLbl="node1" presStyleIdx="3" presStyleCnt="4">
        <dgm:presLayoutVars>
          <dgm:bulletEnabled val="1"/>
        </dgm:presLayoutVars>
      </dgm:prSet>
      <dgm:spPr/>
    </dgm:pt>
    <dgm:pt modelId="{9A797098-D6D0-8745-9DFC-50C87E9AB564}" type="pres">
      <dgm:prSet presAssocID="{0838A023-A5F4-4C49-A8B3-F405383C03E8}" presName="FourConn_1-2" presStyleLbl="fgAccFollowNode1" presStyleIdx="0" presStyleCnt="3">
        <dgm:presLayoutVars>
          <dgm:bulletEnabled val="1"/>
        </dgm:presLayoutVars>
      </dgm:prSet>
      <dgm:spPr/>
    </dgm:pt>
    <dgm:pt modelId="{F96927A6-03A2-B24C-9D85-BB9310DFDE70}" type="pres">
      <dgm:prSet presAssocID="{0838A023-A5F4-4C49-A8B3-F405383C03E8}" presName="FourConn_2-3" presStyleLbl="fgAccFollowNode1" presStyleIdx="1" presStyleCnt="3">
        <dgm:presLayoutVars>
          <dgm:bulletEnabled val="1"/>
        </dgm:presLayoutVars>
      </dgm:prSet>
      <dgm:spPr/>
    </dgm:pt>
    <dgm:pt modelId="{E2026AE8-388A-1E46-A1C5-42F0DBD5AE9F}" type="pres">
      <dgm:prSet presAssocID="{0838A023-A5F4-4C49-A8B3-F405383C03E8}" presName="FourConn_3-4" presStyleLbl="fgAccFollowNode1" presStyleIdx="2" presStyleCnt="3">
        <dgm:presLayoutVars>
          <dgm:bulletEnabled val="1"/>
        </dgm:presLayoutVars>
      </dgm:prSet>
      <dgm:spPr/>
    </dgm:pt>
    <dgm:pt modelId="{2C86FB5E-ECF2-AF4F-8A66-6F7C06E3023A}" type="pres">
      <dgm:prSet presAssocID="{0838A023-A5F4-4C49-A8B3-F405383C03E8}" presName="FourNodes_1_text" presStyleLbl="node1" presStyleIdx="3" presStyleCnt="4">
        <dgm:presLayoutVars>
          <dgm:bulletEnabled val="1"/>
        </dgm:presLayoutVars>
      </dgm:prSet>
      <dgm:spPr/>
    </dgm:pt>
    <dgm:pt modelId="{466E3D76-613A-364F-9B05-D35CC8B636EB}" type="pres">
      <dgm:prSet presAssocID="{0838A023-A5F4-4C49-A8B3-F405383C03E8}" presName="FourNodes_2_text" presStyleLbl="node1" presStyleIdx="3" presStyleCnt="4">
        <dgm:presLayoutVars>
          <dgm:bulletEnabled val="1"/>
        </dgm:presLayoutVars>
      </dgm:prSet>
      <dgm:spPr/>
    </dgm:pt>
    <dgm:pt modelId="{026F4A52-DC0F-8444-8397-F75A729166BB}" type="pres">
      <dgm:prSet presAssocID="{0838A023-A5F4-4C49-A8B3-F405383C03E8}" presName="FourNodes_3_text" presStyleLbl="node1" presStyleIdx="3" presStyleCnt="4">
        <dgm:presLayoutVars>
          <dgm:bulletEnabled val="1"/>
        </dgm:presLayoutVars>
      </dgm:prSet>
      <dgm:spPr/>
    </dgm:pt>
    <dgm:pt modelId="{E61017F9-0BC4-0A47-B673-62BDAE75BCBE}" type="pres">
      <dgm:prSet presAssocID="{0838A023-A5F4-4C49-A8B3-F405383C03E8}" presName="FourNodes_4_text" presStyleLbl="node1" presStyleIdx="3" presStyleCnt="4">
        <dgm:presLayoutVars>
          <dgm:bulletEnabled val="1"/>
        </dgm:presLayoutVars>
      </dgm:prSet>
      <dgm:spPr/>
    </dgm:pt>
  </dgm:ptLst>
  <dgm:cxnLst>
    <dgm:cxn modelId="{A186D800-0D50-E943-9930-729DC1C13F2B}" type="presOf" srcId="{E1D45933-3E00-7848-81BD-B3B4D7E9E491}" destId="{026F4A52-DC0F-8444-8397-F75A729166BB}" srcOrd="1" destOrd="1" presId="urn:microsoft.com/office/officeart/2005/8/layout/vProcess5"/>
    <dgm:cxn modelId="{A44E8107-3CE8-5840-9FB5-EAE19D029778}" type="presOf" srcId="{53C459A3-5DAF-CB48-AC2A-65723627C07D}" destId="{2C86FB5E-ECF2-AF4F-8A66-6F7C06E3023A}" srcOrd="1" destOrd="1" presId="urn:microsoft.com/office/officeart/2005/8/layout/vProcess5"/>
    <dgm:cxn modelId="{1BC07408-8E46-E843-B4F8-63716341E887}" srcId="{0838A023-A5F4-4C49-A8B3-F405383C03E8}" destId="{45E60AA2-BB08-4046-A48A-0D7C90DA1C1C}" srcOrd="0" destOrd="0" parTransId="{77E52D87-2902-BB49-AB10-D62BD59D955A}" sibTransId="{F4AFBE39-A503-5548-AC7E-839E60506A85}"/>
    <dgm:cxn modelId="{2D4B9C22-EDF1-6B4C-A2B6-8C101486AED2}" type="presOf" srcId="{E1D45933-3E00-7848-81BD-B3B4D7E9E491}" destId="{C736A2EA-2330-5940-9FD4-AD8DD3ECA8DE}" srcOrd="0" destOrd="1" presId="urn:microsoft.com/office/officeart/2005/8/layout/vProcess5"/>
    <dgm:cxn modelId="{FB7F2525-87E2-B542-8E76-5CEFFB74BF5C}" type="presOf" srcId="{CA4100C0-024D-9D4B-9D4A-AF7CBE494BB1}" destId="{72E471D4-79EE-C642-AABB-6B58877A4F17}" srcOrd="0" destOrd="0" presId="urn:microsoft.com/office/officeart/2005/8/layout/vProcess5"/>
    <dgm:cxn modelId="{288B7325-170B-9442-B4FA-C7EE3A7DCCAA}" type="presOf" srcId="{72AD365B-EB43-8F4C-A86B-659B00C8D85B}" destId="{E2026AE8-388A-1E46-A1C5-42F0DBD5AE9F}" srcOrd="0" destOrd="0" presId="urn:microsoft.com/office/officeart/2005/8/layout/vProcess5"/>
    <dgm:cxn modelId="{1DC86232-17E8-B04D-9E93-C7BD80ED4283}" srcId="{0838A023-A5F4-4C49-A8B3-F405383C03E8}" destId="{240FBB7A-47FC-EA48-84C8-A2485549A215}" srcOrd="1" destOrd="0" parTransId="{5FB35CA3-3638-604D-A656-BE54BACC21A1}" sibTransId="{028DC627-CD37-A248-BBE0-34817AB1D81B}"/>
    <dgm:cxn modelId="{4469B632-7417-BC41-A535-433922453898}" type="presOf" srcId="{F1B7ADA2-A899-7941-BBF5-0080FB2101BF}" destId="{466E3D76-613A-364F-9B05-D35CC8B636EB}" srcOrd="1" destOrd="1" presId="urn:microsoft.com/office/officeart/2005/8/layout/vProcess5"/>
    <dgm:cxn modelId="{AB59D532-9755-594D-AADA-F804B75562E6}" type="presOf" srcId="{028DC627-CD37-A248-BBE0-34817AB1D81B}" destId="{F96927A6-03A2-B24C-9D85-BB9310DFDE70}" srcOrd="0" destOrd="0" presId="urn:microsoft.com/office/officeart/2005/8/layout/vProcess5"/>
    <dgm:cxn modelId="{8B924D33-26BC-754D-B5CD-8BEAB2BAA03B}" type="presOf" srcId="{53C459A3-5DAF-CB48-AC2A-65723627C07D}" destId="{405AC95B-2827-8646-8589-827FDC0CD352}" srcOrd="0" destOrd="1" presId="urn:microsoft.com/office/officeart/2005/8/layout/vProcess5"/>
    <dgm:cxn modelId="{3516DF34-EFF3-3349-8E48-C6B2F0348ADD}" type="presOf" srcId="{0838A023-A5F4-4C49-A8B3-F405383C03E8}" destId="{89E2BE6C-E857-534C-8260-C6A3F2046D07}" srcOrd="0" destOrd="0" presId="urn:microsoft.com/office/officeart/2005/8/layout/vProcess5"/>
    <dgm:cxn modelId="{B89DED3A-0B56-E24D-9B72-E3BC4CC84360}" srcId="{0838A023-A5F4-4C49-A8B3-F405383C03E8}" destId="{CA4100C0-024D-9D4B-9D4A-AF7CBE494BB1}" srcOrd="3" destOrd="0" parTransId="{CCA0EB6D-000D-E04B-88BE-16389630F850}" sibTransId="{00E97F22-D536-A945-82EF-061B38768E72}"/>
    <dgm:cxn modelId="{18830143-BCBC-9C4E-BA83-006EAF9153BD}" srcId="{0838A023-A5F4-4C49-A8B3-F405383C03E8}" destId="{3FA7F7BA-295D-CD4F-AB59-1363F07F35EF}" srcOrd="2" destOrd="0" parTransId="{2CB1ED2D-EC8F-0E44-B1CA-007D2DAE1327}" sibTransId="{72AD365B-EB43-8F4C-A86B-659B00C8D85B}"/>
    <dgm:cxn modelId="{7457B35A-3BA1-5144-8D55-FF951B1C9F5E}" type="presOf" srcId="{45E60AA2-BB08-4046-A48A-0D7C90DA1C1C}" destId="{2C86FB5E-ECF2-AF4F-8A66-6F7C06E3023A}" srcOrd="1" destOrd="0" presId="urn:microsoft.com/office/officeart/2005/8/layout/vProcess5"/>
    <dgm:cxn modelId="{55257066-58C2-8D4F-8400-35B0052AA51E}" type="presOf" srcId="{240FBB7A-47FC-EA48-84C8-A2485549A215}" destId="{466E3D76-613A-364F-9B05-D35CC8B636EB}" srcOrd="1" destOrd="0" presId="urn:microsoft.com/office/officeart/2005/8/layout/vProcess5"/>
    <dgm:cxn modelId="{7BE21D72-4DB7-9948-9CA9-D71AADCAAD45}" type="presOf" srcId="{CA4100C0-024D-9D4B-9D4A-AF7CBE494BB1}" destId="{E61017F9-0BC4-0A47-B673-62BDAE75BCBE}" srcOrd="1" destOrd="0" presId="urn:microsoft.com/office/officeart/2005/8/layout/vProcess5"/>
    <dgm:cxn modelId="{14237192-2B89-934A-8899-3864EC5DDE39}" type="presOf" srcId="{240FBB7A-47FC-EA48-84C8-A2485549A215}" destId="{7A1DDCBA-9AB9-4449-B468-90B559D34891}" srcOrd="0" destOrd="0" presId="urn:microsoft.com/office/officeart/2005/8/layout/vProcess5"/>
    <dgm:cxn modelId="{9E942299-757A-6A4B-BAA2-20C73BDB3529}" type="presOf" srcId="{F4AFBE39-A503-5548-AC7E-839E60506A85}" destId="{9A797098-D6D0-8745-9DFC-50C87E9AB564}" srcOrd="0" destOrd="0" presId="urn:microsoft.com/office/officeart/2005/8/layout/vProcess5"/>
    <dgm:cxn modelId="{C971BC9B-70ED-344E-8B75-42240E68AB43}" srcId="{45E60AA2-BB08-4046-A48A-0D7C90DA1C1C}" destId="{53C459A3-5DAF-CB48-AC2A-65723627C07D}" srcOrd="0" destOrd="0" parTransId="{96737808-A9B2-9B4B-8221-1C7196C627D9}" sibTransId="{C60BA868-235C-4441-BF18-1CF216AC81E8}"/>
    <dgm:cxn modelId="{367CB8A2-DDC8-114D-9025-88CC780FD6A5}" srcId="{3FA7F7BA-295D-CD4F-AB59-1363F07F35EF}" destId="{E1D45933-3E00-7848-81BD-B3B4D7E9E491}" srcOrd="0" destOrd="0" parTransId="{39E5444D-7C4E-3246-B628-62B7325DB161}" sibTransId="{97CB035A-BED4-704E-9D5A-4DF21C50BD57}"/>
    <dgm:cxn modelId="{A6F442B5-36A1-F74E-8C6F-543750315DB6}" type="presOf" srcId="{F1B7ADA2-A899-7941-BBF5-0080FB2101BF}" destId="{7A1DDCBA-9AB9-4449-B468-90B559D34891}" srcOrd="0" destOrd="1" presId="urn:microsoft.com/office/officeart/2005/8/layout/vProcess5"/>
    <dgm:cxn modelId="{264855DE-8866-D54D-B047-9B0C02C3C70F}" type="presOf" srcId="{3FA7F7BA-295D-CD4F-AB59-1363F07F35EF}" destId="{026F4A52-DC0F-8444-8397-F75A729166BB}" srcOrd="1" destOrd="0" presId="urn:microsoft.com/office/officeart/2005/8/layout/vProcess5"/>
    <dgm:cxn modelId="{A07D65E0-C2FF-6849-A159-013CBB08654D}" type="presOf" srcId="{3FA7F7BA-295D-CD4F-AB59-1363F07F35EF}" destId="{C736A2EA-2330-5940-9FD4-AD8DD3ECA8DE}" srcOrd="0" destOrd="0" presId="urn:microsoft.com/office/officeart/2005/8/layout/vProcess5"/>
    <dgm:cxn modelId="{560BD6E1-E5F0-8348-9644-6B2625E49130}" srcId="{240FBB7A-47FC-EA48-84C8-A2485549A215}" destId="{F1B7ADA2-A899-7941-BBF5-0080FB2101BF}" srcOrd="0" destOrd="0" parTransId="{0FCB8E8B-6A18-BD4C-9669-8DA84C2D144E}" sibTransId="{3ACEB4AE-4785-A54E-AC2E-0A267B784ABC}"/>
    <dgm:cxn modelId="{93417DF7-A796-5945-BCBB-0A2940C868AA}" type="presOf" srcId="{45E60AA2-BB08-4046-A48A-0D7C90DA1C1C}" destId="{405AC95B-2827-8646-8589-827FDC0CD352}" srcOrd="0" destOrd="0" presId="urn:microsoft.com/office/officeart/2005/8/layout/vProcess5"/>
    <dgm:cxn modelId="{4A631FF2-8D1E-9946-B8B5-CBE3776A4449}" type="presParOf" srcId="{89E2BE6C-E857-534C-8260-C6A3F2046D07}" destId="{F8F1182E-8781-A64E-955C-BD3951960582}" srcOrd="0" destOrd="0" presId="urn:microsoft.com/office/officeart/2005/8/layout/vProcess5"/>
    <dgm:cxn modelId="{E9A61AF4-D0EC-5842-8E3F-3C154EA57834}" type="presParOf" srcId="{89E2BE6C-E857-534C-8260-C6A3F2046D07}" destId="{405AC95B-2827-8646-8589-827FDC0CD352}" srcOrd="1" destOrd="0" presId="urn:microsoft.com/office/officeart/2005/8/layout/vProcess5"/>
    <dgm:cxn modelId="{82F67D10-4F91-4F43-85FC-D0EC568956D6}" type="presParOf" srcId="{89E2BE6C-E857-534C-8260-C6A3F2046D07}" destId="{7A1DDCBA-9AB9-4449-B468-90B559D34891}" srcOrd="2" destOrd="0" presId="urn:microsoft.com/office/officeart/2005/8/layout/vProcess5"/>
    <dgm:cxn modelId="{22123F38-C567-E74C-9A5B-C2051549E31B}" type="presParOf" srcId="{89E2BE6C-E857-534C-8260-C6A3F2046D07}" destId="{C736A2EA-2330-5940-9FD4-AD8DD3ECA8DE}" srcOrd="3" destOrd="0" presId="urn:microsoft.com/office/officeart/2005/8/layout/vProcess5"/>
    <dgm:cxn modelId="{21B1972F-5CAC-6A48-B5FB-4DB197980D6C}" type="presParOf" srcId="{89E2BE6C-E857-534C-8260-C6A3F2046D07}" destId="{72E471D4-79EE-C642-AABB-6B58877A4F17}" srcOrd="4" destOrd="0" presId="urn:microsoft.com/office/officeart/2005/8/layout/vProcess5"/>
    <dgm:cxn modelId="{6E758E40-BC41-B142-9451-A77EF53E7305}" type="presParOf" srcId="{89E2BE6C-E857-534C-8260-C6A3F2046D07}" destId="{9A797098-D6D0-8745-9DFC-50C87E9AB564}" srcOrd="5" destOrd="0" presId="urn:microsoft.com/office/officeart/2005/8/layout/vProcess5"/>
    <dgm:cxn modelId="{4048DE29-EE58-414D-8573-966EDD780B18}" type="presParOf" srcId="{89E2BE6C-E857-534C-8260-C6A3F2046D07}" destId="{F96927A6-03A2-B24C-9D85-BB9310DFDE70}" srcOrd="6" destOrd="0" presId="urn:microsoft.com/office/officeart/2005/8/layout/vProcess5"/>
    <dgm:cxn modelId="{FAE7B686-310B-D447-9EA3-15E2F6E3FCA0}" type="presParOf" srcId="{89E2BE6C-E857-534C-8260-C6A3F2046D07}" destId="{E2026AE8-388A-1E46-A1C5-42F0DBD5AE9F}" srcOrd="7" destOrd="0" presId="urn:microsoft.com/office/officeart/2005/8/layout/vProcess5"/>
    <dgm:cxn modelId="{F56D5256-D015-BF47-828A-0993E26957DD}" type="presParOf" srcId="{89E2BE6C-E857-534C-8260-C6A3F2046D07}" destId="{2C86FB5E-ECF2-AF4F-8A66-6F7C06E3023A}" srcOrd="8" destOrd="0" presId="urn:microsoft.com/office/officeart/2005/8/layout/vProcess5"/>
    <dgm:cxn modelId="{64091B77-B6C9-5946-996D-B3AA38FDA605}" type="presParOf" srcId="{89E2BE6C-E857-534C-8260-C6A3F2046D07}" destId="{466E3D76-613A-364F-9B05-D35CC8B636EB}" srcOrd="9" destOrd="0" presId="urn:microsoft.com/office/officeart/2005/8/layout/vProcess5"/>
    <dgm:cxn modelId="{3D95A69E-629A-1045-9468-1607E8D57144}" type="presParOf" srcId="{89E2BE6C-E857-534C-8260-C6A3F2046D07}" destId="{026F4A52-DC0F-8444-8397-F75A729166BB}" srcOrd="10" destOrd="0" presId="urn:microsoft.com/office/officeart/2005/8/layout/vProcess5"/>
    <dgm:cxn modelId="{14AB39B1-1619-0B4B-B15D-411C7C53F068}" type="presParOf" srcId="{89E2BE6C-E857-534C-8260-C6A3F2046D07}" destId="{E61017F9-0BC4-0A47-B673-62BDAE75BCB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8A083-44D5-CF40-A943-288C70943662}">
      <dsp:nvSpPr>
        <dsp:cNvPr id="0" name=""/>
        <dsp:cNvSpPr/>
      </dsp:nvSpPr>
      <dsp:spPr>
        <a:xfrm>
          <a:off x="54" y="526975"/>
          <a:ext cx="1331312" cy="332828"/>
        </a:xfrm>
        <a:prstGeom prst="roundRect">
          <a:avLst>
            <a:gd name="adj" fmla="val 10000"/>
          </a:avLst>
        </a:prstGeom>
        <a:solidFill>
          <a:srgbClr val="0B2036"/>
        </a:solidFill>
        <a:ln w="38100" cap="flat" cmpd="sng" algn="ctr">
          <a:solidFill>
            <a:srgbClr val="E5117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Context</a:t>
          </a:r>
          <a:endParaRPr lang="en-GB" sz="1000" kern="1200" dirty="0"/>
        </a:p>
      </dsp:txBody>
      <dsp:txXfrm>
        <a:off x="9802" y="536723"/>
        <a:ext cx="1311816" cy="313332"/>
      </dsp:txXfrm>
    </dsp:sp>
    <dsp:sp modelId="{A416A365-C42F-0247-B32C-541B20BF4ED6}">
      <dsp:nvSpPr>
        <dsp:cNvPr id="0" name=""/>
        <dsp:cNvSpPr/>
      </dsp:nvSpPr>
      <dsp:spPr>
        <a:xfrm>
          <a:off x="1517751" y="526975"/>
          <a:ext cx="1331312" cy="332828"/>
        </a:xfrm>
        <a:prstGeom prst="roundRect">
          <a:avLst>
            <a:gd name="adj" fmla="val 10000"/>
          </a:avLst>
        </a:prstGeom>
        <a:solidFill>
          <a:srgbClr val="0B2036"/>
        </a:solidFill>
        <a:ln w="38100" cap="flat" cmpd="sng" algn="ctr">
          <a:solidFill>
            <a:srgbClr val="E5117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Motivating Data-set</a:t>
          </a:r>
        </a:p>
      </dsp:txBody>
      <dsp:txXfrm>
        <a:off x="1527499" y="536723"/>
        <a:ext cx="1311816" cy="313332"/>
      </dsp:txXfrm>
    </dsp:sp>
    <dsp:sp modelId="{3DD02303-3A64-114A-9DA6-4B5C853AB8CB}">
      <dsp:nvSpPr>
        <dsp:cNvPr id="0" name=""/>
        <dsp:cNvSpPr/>
      </dsp:nvSpPr>
      <dsp:spPr>
        <a:xfrm rot="5400000">
          <a:off x="2154285" y="888925"/>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D5638D-D19D-B94C-859A-F67E769D225B}">
      <dsp:nvSpPr>
        <dsp:cNvPr id="0" name=""/>
        <dsp:cNvSpPr/>
      </dsp:nvSpPr>
      <dsp:spPr>
        <a:xfrm>
          <a:off x="1517751" y="976293"/>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Multiphase Data</a:t>
          </a:r>
        </a:p>
      </dsp:txBody>
      <dsp:txXfrm>
        <a:off x="1527499" y="986041"/>
        <a:ext cx="1311816" cy="313332"/>
      </dsp:txXfrm>
    </dsp:sp>
    <dsp:sp modelId="{CE70F517-AA7C-B24F-845A-EAF19C69F3B1}">
      <dsp:nvSpPr>
        <dsp:cNvPr id="0" name=""/>
        <dsp:cNvSpPr/>
      </dsp:nvSpPr>
      <dsp:spPr>
        <a:xfrm rot="5400000">
          <a:off x="2154285" y="1338244"/>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C1F91E-EE7A-B748-B9FF-FCAB9CBCC026}">
      <dsp:nvSpPr>
        <dsp:cNvPr id="0" name=""/>
        <dsp:cNvSpPr/>
      </dsp:nvSpPr>
      <dsp:spPr>
        <a:xfrm>
          <a:off x="1517751" y="1425611"/>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Design Sets</a:t>
          </a:r>
        </a:p>
      </dsp:txBody>
      <dsp:txXfrm>
        <a:off x="1527499" y="1435359"/>
        <a:ext cx="1311816" cy="313332"/>
      </dsp:txXfrm>
    </dsp:sp>
    <dsp:sp modelId="{B8614586-C413-1E42-8D55-EEA29670102A}">
      <dsp:nvSpPr>
        <dsp:cNvPr id="0" name=""/>
        <dsp:cNvSpPr/>
      </dsp:nvSpPr>
      <dsp:spPr>
        <a:xfrm>
          <a:off x="3035447" y="526975"/>
          <a:ext cx="1331312" cy="332828"/>
        </a:xfrm>
        <a:prstGeom prst="roundRect">
          <a:avLst>
            <a:gd name="adj" fmla="val 10000"/>
          </a:avLst>
        </a:prstGeom>
        <a:solidFill>
          <a:srgbClr val="0B2036"/>
        </a:solidFill>
        <a:ln w="38100" cap="flat" cmpd="sng" algn="ctr">
          <a:solidFill>
            <a:srgbClr val="E5117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Estimation of Sources of Variation</a:t>
          </a:r>
        </a:p>
      </dsp:txBody>
      <dsp:txXfrm>
        <a:off x="3045195" y="536723"/>
        <a:ext cx="1311816" cy="313332"/>
      </dsp:txXfrm>
    </dsp:sp>
    <dsp:sp modelId="{2DBA73A5-45EF-B04C-8FCE-09B7457118C1}">
      <dsp:nvSpPr>
        <dsp:cNvPr id="0" name=""/>
        <dsp:cNvSpPr/>
      </dsp:nvSpPr>
      <dsp:spPr>
        <a:xfrm rot="5400000">
          <a:off x="3671981" y="888925"/>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6BACB3A-290A-C04C-BD00-DF2CA7F5245B}">
      <dsp:nvSpPr>
        <dsp:cNvPr id="0" name=""/>
        <dsp:cNvSpPr/>
      </dsp:nvSpPr>
      <dsp:spPr>
        <a:xfrm>
          <a:off x="3035447" y="976293"/>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Model Formulation via Design Tableau</a:t>
          </a:r>
        </a:p>
      </dsp:txBody>
      <dsp:txXfrm>
        <a:off x="3045195" y="986041"/>
        <a:ext cx="1311816" cy="313332"/>
      </dsp:txXfrm>
    </dsp:sp>
    <dsp:sp modelId="{4BEC77DB-4A99-2741-A509-CCFFE91FB4A4}">
      <dsp:nvSpPr>
        <dsp:cNvPr id="0" name=""/>
        <dsp:cNvSpPr/>
      </dsp:nvSpPr>
      <dsp:spPr>
        <a:xfrm rot="5400000">
          <a:off x="3671981" y="1338244"/>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3EB87E-2C93-554A-A3B5-1C0E26B946ED}">
      <dsp:nvSpPr>
        <dsp:cNvPr id="0" name=""/>
        <dsp:cNvSpPr/>
      </dsp:nvSpPr>
      <dsp:spPr>
        <a:xfrm>
          <a:off x="3035447" y="1425611"/>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Variance Component Estimates</a:t>
          </a:r>
        </a:p>
      </dsp:txBody>
      <dsp:txXfrm>
        <a:off x="3045195" y="1435359"/>
        <a:ext cx="1311816" cy="313332"/>
      </dsp:txXfrm>
    </dsp:sp>
    <dsp:sp modelId="{FC512051-0F80-8C40-9537-2AAAC53AE1DE}">
      <dsp:nvSpPr>
        <dsp:cNvPr id="0" name=""/>
        <dsp:cNvSpPr/>
      </dsp:nvSpPr>
      <dsp:spPr>
        <a:xfrm rot="5400000">
          <a:off x="3671981" y="1787562"/>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35DFCE4-FAF1-584E-96F0-A2D523BDC149}">
      <dsp:nvSpPr>
        <dsp:cNvPr id="0" name=""/>
        <dsp:cNvSpPr/>
      </dsp:nvSpPr>
      <dsp:spPr>
        <a:xfrm>
          <a:off x="3035447" y="1874929"/>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K-means Clustering</a:t>
          </a:r>
        </a:p>
      </dsp:txBody>
      <dsp:txXfrm>
        <a:off x="3045195" y="1884677"/>
        <a:ext cx="1311816" cy="313332"/>
      </dsp:txXfrm>
    </dsp:sp>
    <dsp:sp modelId="{45D6C5D1-C192-5742-8D4F-8BC297A5C649}">
      <dsp:nvSpPr>
        <dsp:cNvPr id="0" name=""/>
        <dsp:cNvSpPr/>
      </dsp:nvSpPr>
      <dsp:spPr>
        <a:xfrm>
          <a:off x="4553144" y="526975"/>
          <a:ext cx="1331312" cy="332828"/>
        </a:xfrm>
        <a:prstGeom prst="roundRect">
          <a:avLst>
            <a:gd name="adj" fmla="val 10000"/>
          </a:avLst>
        </a:prstGeom>
        <a:solidFill>
          <a:srgbClr val="0B2036"/>
        </a:solidFill>
        <a:ln w="38100" cap="flat" cmpd="sng" algn="ctr">
          <a:solidFill>
            <a:srgbClr val="E5117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Simulation Experiment</a:t>
          </a:r>
        </a:p>
      </dsp:txBody>
      <dsp:txXfrm>
        <a:off x="4562892" y="536723"/>
        <a:ext cx="1311816" cy="313332"/>
      </dsp:txXfrm>
    </dsp:sp>
    <dsp:sp modelId="{30A9FB6E-42E3-8642-A986-532880AAB169}">
      <dsp:nvSpPr>
        <dsp:cNvPr id="0" name=""/>
        <dsp:cNvSpPr/>
      </dsp:nvSpPr>
      <dsp:spPr>
        <a:xfrm rot="5400000">
          <a:off x="5189678" y="888925"/>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44B855B-666B-314C-BDC7-D7F93ECB4976}">
      <dsp:nvSpPr>
        <dsp:cNvPr id="0" name=""/>
        <dsp:cNvSpPr/>
      </dsp:nvSpPr>
      <dsp:spPr>
        <a:xfrm>
          <a:off x="4553144" y="976293"/>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Aims and Structure of Experiment</a:t>
          </a:r>
        </a:p>
      </dsp:txBody>
      <dsp:txXfrm>
        <a:off x="4562892" y="986041"/>
        <a:ext cx="1311816" cy="313332"/>
      </dsp:txXfrm>
    </dsp:sp>
    <dsp:sp modelId="{3A82FF9E-2357-3E45-BC01-0588BF829A0E}">
      <dsp:nvSpPr>
        <dsp:cNvPr id="0" name=""/>
        <dsp:cNvSpPr/>
      </dsp:nvSpPr>
      <dsp:spPr>
        <a:xfrm rot="5400000">
          <a:off x="5189678" y="1338244"/>
          <a:ext cx="58244" cy="58244"/>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ED7C5E0-9420-4445-8F7B-F4BA969E106D}">
      <dsp:nvSpPr>
        <dsp:cNvPr id="0" name=""/>
        <dsp:cNvSpPr/>
      </dsp:nvSpPr>
      <dsp:spPr>
        <a:xfrm>
          <a:off x="4553144" y="1425611"/>
          <a:ext cx="1331312" cy="33282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Simulation Results</a:t>
          </a:r>
        </a:p>
      </dsp:txBody>
      <dsp:txXfrm>
        <a:off x="4562892" y="1435359"/>
        <a:ext cx="1311816" cy="31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AC95B-2827-8646-8589-827FDC0CD352}">
      <dsp:nvSpPr>
        <dsp:cNvPr id="0" name=""/>
        <dsp:cNvSpPr/>
      </dsp:nvSpPr>
      <dsp:spPr>
        <a:xfrm>
          <a:off x="-40591" y="0"/>
          <a:ext cx="4822703" cy="619071"/>
        </a:xfrm>
        <a:prstGeom prst="roundRect">
          <a:avLst>
            <a:gd name="adj" fmla="val 10000"/>
          </a:avLst>
        </a:prstGeom>
        <a:solidFill>
          <a:srgbClr val="0B203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AU" sz="1100" b="0" i="0" kern="1200" dirty="0"/>
            <a:t>Set up field designs.</a:t>
          </a:r>
          <a:endParaRPr lang="en-AU" sz="1100" kern="1200" dirty="0"/>
        </a:p>
        <a:p>
          <a:pPr marL="57150" lvl="1" indent="-57150" algn="l" defTabSz="400050">
            <a:lnSpc>
              <a:spcPct val="90000"/>
            </a:lnSpc>
            <a:spcBef>
              <a:spcPct val="0"/>
            </a:spcBef>
            <a:spcAft>
              <a:spcPct val="15000"/>
            </a:spcAft>
            <a:buChar char="•"/>
          </a:pPr>
          <a:r>
            <a:rPr lang="en-AU" sz="900" b="0" i="0" kern="1200" dirty="0"/>
            <a:t>RCBD &amp; </a:t>
          </a:r>
          <a:r>
            <a:rPr lang="en-AU" sz="900" b="0" i="1" kern="1200" dirty="0"/>
            <a:t>p</a:t>
          </a:r>
          <a:r>
            <a:rPr lang="en-AU" sz="900" b="0" i="0" kern="1200" dirty="0"/>
            <a:t>-rep.</a:t>
          </a:r>
          <a:endParaRPr lang="en-GB" sz="900" kern="1200" dirty="0"/>
        </a:p>
      </dsp:txBody>
      <dsp:txXfrm>
        <a:off x="-22459" y="18132"/>
        <a:ext cx="4078532" cy="582807"/>
      </dsp:txXfrm>
    </dsp:sp>
    <dsp:sp modelId="{7A1DDCBA-9AB9-4449-B468-90B559D34891}">
      <dsp:nvSpPr>
        <dsp:cNvPr id="0" name=""/>
        <dsp:cNvSpPr/>
      </dsp:nvSpPr>
      <dsp:spPr>
        <a:xfrm>
          <a:off x="282812" y="731630"/>
          <a:ext cx="4956502" cy="619071"/>
        </a:xfrm>
        <a:prstGeom prst="roundRect">
          <a:avLst>
            <a:gd name="adj" fmla="val 10000"/>
          </a:avLst>
        </a:prstGeom>
        <a:solidFill>
          <a:srgbClr val="0B203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AU" sz="1100" b="0" i="0" kern="1200" dirty="0"/>
            <a:t>Construct the model-based laboratory design for the </a:t>
          </a:r>
          <a:r>
            <a:rPr lang="en-AU" sz="1100" b="1" i="1" kern="1200" dirty="0"/>
            <a:t>Gold Standard.</a:t>
          </a:r>
          <a:endParaRPr lang="en-AU" sz="1100" kern="1200" dirty="0"/>
        </a:p>
        <a:p>
          <a:pPr marL="57150" lvl="1" indent="-57150" algn="l" defTabSz="400050">
            <a:lnSpc>
              <a:spcPct val="90000"/>
            </a:lnSpc>
            <a:spcBef>
              <a:spcPct val="0"/>
            </a:spcBef>
            <a:spcAft>
              <a:spcPct val="15000"/>
            </a:spcAft>
            <a:buChar char="•"/>
          </a:pPr>
          <a:r>
            <a:rPr lang="en-AU" sz="900" b="0" i="0" kern="1200" dirty="0"/>
            <a:t>ODW() (see Butler &amp; Cullis, 2023).</a:t>
          </a:r>
          <a:endParaRPr lang="en-GB" sz="900" kern="1200" dirty="0"/>
        </a:p>
      </dsp:txBody>
      <dsp:txXfrm>
        <a:off x="300944" y="749762"/>
        <a:ext cx="4077162" cy="582807"/>
      </dsp:txXfrm>
    </dsp:sp>
    <dsp:sp modelId="{C736A2EA-2330-5940-9FD4-AD8DD3ECA8DE}">
      <dsp:nvSpPr>
        <dsp:cNvPr id="0" name=""/>
        <dsp:cNvSpPr/>
      </dsp:nvSpPr>
      <dsp:spPr>
        <a:xfrm>
          <a:off x="711377" y="1463260"/>
          <a:ext cx="4868328" cy="619071"/>
        </a:xfrm>
        <a:prstGeom prst="roundRect">
          <a:avLst>
            <a:gd name="adj" fmla="val 10000"/>
          </a:avLst>
        </a:prstGeom>
        <a:solidFill>
          <a:srgbClr val="0B203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AU" sz="1100" b="0" i="0" kern="1200" dirty="0"/>
            <a:t>Generate full data vector based on the models detailed in the </a:t>
          </a:r>
          <a:r>
            <a:rPr lang="en-AU" sz="1100" b="1" i="1" kern="1200" dirty="0"/>
            <a:t>Design Tableau</a:t>
          </a:r>
          <a:r>
            <a:rPr lang="en-AU" sz="1100" b="0" i="0" kern="1200" dirty="0"/>
            <a:t>.</a:t>
          </a:r>
          <a:endParaRPr lang="en-AU" sz="1100" kern="1200" dirty="0"/>
        </a:p>
        <a:p>
          <a:pPr marL="57150" lvl="1" indent="-57150" algn="l" defTabSz="400050">
            <a:lnSpc>
              <a:spcPct val="90000"/>
            </a:lnSpc>
            <a:spcBef>
              <a:spcPct val="0"/>
            </a:spcBef>
            <a:spcAft>
              <a:spcPct val="15000"/>
            </a:spcAft>
            <a:buChar char="•"/>
          </a:pPr>
          <a:r>
            <a:rPr lang="en-AU" sz="900" b="0" i="0" kern="1200" dirty="0"/>
            <a:t>Variance components are from the k-means clusters. </a:t>
          </a:r>
          <a:endParaRPr lang="en-GB" sz="900" kern="1200" dirty="0"/>
        </a:p>
      </dsp:txBody>
      <dsp:txXfrm>
        <a:off x="729509" y="1481392"/>
        <a:ext cx="4010071" cy="582807"/>
      </dsp:txXfrm>
    </dsp:sp>
    <dsp:sp modelId="{72E471D4-79EE-C642-AABB-6B58877A4F17}">
      <dsp:nvSpPr>
        <dsp:cNvPr id="0" name=""/>
        <dsp:cNvSpPr/>
      </dsp:nvSpPr>
      <dsp:spPr>
        <a:xfrm>
          <a:off x="1205675" y="2194890"/>
          <a:ext cx="4660337" cy="619071"/>
        </a:xfrm>
        <a:prstGeom prst="roundRect">
          <a:avLst>
            <a:gd name="adj" fmla="val 10000"/>
          </a:avLst>
        </a:prstGeom>
        <a:solidFill>
          <a:srgbClr val="0B203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AU" sz="1100" b="0" i="0" kern="1200" dirty="0"/>
            <a:t>Compare correlations of the Composite and Single Field Plot methods against the Gold Standard </a:t>
          </a:r>
          <a:r>
            <a:rPr lang="en-AU" sz="1100" b="1" i="0" kern="1200" dirty="0"/>
            <a:t>nested within simulations. </a:t>
          </a:r>
          <a:endParaRPr lang="en-AU" sz="1100" b="1" kern="1200" dirty="0"/>
        </a:p>
      </dsp:txBody>
      <dsp:txXfrm>
        <a:off x="1223807" y="2213022"/>
        <a:ext cx="3831373" cy="582807"/>
      </dsp:txXfrm>
    </dsp:sp>
    <dsp:sp modelId="{9A797098-D6D0-8745-9DFC-50C87E9AB564}">
      <dsp:nvSpPr>
        <dsp:cNvPr id="0" name=""/>
        <dsp:cNvSpPr/>
      </dsp:nvSpPr>
      <dsp:spPr>
        <a:xfrm>
          <a:off x="4298532" y="474152"/>
          <a:ext cx="402396" cy="402396"/>
        </a:xfrm>
        <a:prstGeom prst="downArrow">
          <a:avLst>
            <a:gd name="adj1" fmla="val 55000"/>
            <a:gd name="adj2" fmla="val 45000"/>
          </a:avLst>
        </a:prstGeom>
        <a:solidFill>
          <a:srgbClr val="E5117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389071" y="474152"/>
        <a:ext cx="221318" cy="302803"/>
      </dsp:txXfrm>
    </dsp:sp>
    <dsp:sp modelId="{F96927A6-03A2-B24C-9D85-BB9310DFDE70}">
      <dsp:nvSpPr>
        <dsp:cNvPr id="0" name=""/>
        <dsp:cNvSpPr/>
      </dsp:nvSpPr>
      <dsp:spPr>
        <a:xfrm>
          <a:off x="4688835" y="1205782"/>
          <a:ext cx="402396" cy="402396"/>
        </a:xfrm>
        <a:prstGeom prst="downArrow">
          <a:avLst>
            <a:gd name="adj1" fmla="val 55000"/>
            <a:gd name="adj2" fmla="val 45000"/>
          </a:avLst>
        </a:prstGeom>
        <a:solidFill>
          <a:srgbClr val="E5117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779374" y="1205782"/>
        <a:ext cx="221318" cy="302803"/>
      </dsp:txXfrm>
    </dsp:sp>
    <dsp:sp modelId="{E2026AE8-388A-1E46-A1C5-42F0DBD5AE9F}">
      <dsp:nvSpPr>
        <dsp:cNvPr id="0" name=""/>
        <dsp:cNvSpPr/>
      </dsp:nvSpPr>
      <dsp:spPr>
        <a:xfrm>
          <a:off x="5073313" y="1937412"/>
          <a:ext cx="402396" cy="402396"/>
        </a:xfrm>
        <a:prstGeom prst="downArrow">
          <a:avLst>
            <a:gd name="adj1" fmla="val 55000"/>
            <a:gd name="adj2" fmla="val 45000"/>
          </a:avLst>
        </a:prstGeom>
        <a:solidFill>
          <a:srgbClr val="E5117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163852" y="1937412"/>
        <a:ext cx="221318" cy="3028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BA8AB002-4A13-C347-BB10-4184893B9FE1}" type="datetimeFigureOut">
              <a:rPr lang="en-US" smtClean="0"/>
              <a:t>11/29/23</a:t>
            </a:fld>
            <a:endParaRPr lang="en-US"/>
          </a:p>
        </p:txBody>
      </p:sp>
      <p:sp>
        <p:nvSpPr>
          <p:cNvPr id="4" name="Slide Image Placeholder 3"/>
          <p:cNvSpPr>
            <a:spLocks noGrp="1" noRot="1" noChangeAspect="1"/>
          </p:cNvSpPr>
          <p:nvPr>
            <p:ph type="sldImg" idx="2"/>
          </p:nvPr>
        </p:nvSpPr>
        <p:spPr>
          <a:xfrm>
            <a:off x="1268413" y="433388"/>
            <a:ext cx="2073275" cy="1166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5DAC081D-4971-8348-A3A2-4EEB2BBEB60F}" type="slidenum">
              <a:rPr lang="en-US" smtClean="0"/>
              <a:t>‹#›</a:t>
            </a:fld>
            <a:endParaRPr lang="en-US"/>
          </a:p>
        </p:txBody>
      </p:sp>
    </p:spTree>
    <p:extLst>
      <p:ext uri="{BB962C8B-B14F-4D97-AF65-F5344CB8AC3E}">
        <p14:creationId xmlns:p14="http://schemas.microsoft.com/office/powerpoint/2010/main" val="282018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433388"/>
            <a:ext cx="2073275" cy="1166812"/>
          </a:xfrm>
        </p:spPr>
      </p:sp>
      <p:sp>
        <p:nvSpPr>
          <p:cNvPr id="3" name="Notes Placeholder 2"/>
          <p:cNvSpPr>
            <a:spLocks noGrp="1"/>
          </p:cNvSpPr>
          <p:nvPr>
            <p:ph type="body" idx="1"/>
          </p:nvPr>
        </p:nvSpPr>
        <p:spPr/>
        <p:txBody>
          <a:bodyPr/>
          <a:lstStyle/>
          <a:p>
            <a:r>
              <a:rPr lang="en-AU" noProof="0" dirty="0"/>
              <a:t>Hello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My name is David Hughes, I’m a PhD student at university of Wollongong, supervised by Brian Cullis, Alison Smith and </a:t>
            </a:r>
            <a:r>
              <a:rPr lang="en-AU" noProof="0" dirty="0" err="1"/>
              <a:t>Marijka</a:t>
            </a:r>
            <a:r>
              <a:rPr lang="en-AU" noProof="0" dirty="0"/>
              <a:t> </a:t>
            </a:r>
            <a:r>
              <a:rPr lang="en-AU" noProof="0" dirty="0" err="1"/>
              <a:t>Batterham</a:t>
            </a:r>
            <a:r>
              <a:rPr lang="en-AU" noProof="0" dirty="0"/>
              <a:t>, and this work was in collaboration with William </a:t>
            </a:r>
            <a:r>
              <a:rPr lang="en-AU" noProof="0" dirty="0" err="1"/>
              <a:t>Fairlie</a:t>
            </a:r>
            <a:r>
              <a:rPr lang="en-AU" noProof="0" dirty="0"/>
              <a:t> from AGT. </a:t>
            </a:r>
          </a:p>
          <a:p>
            <a:endParaRPr lang="en-AU" noProof="0" dirty="0"/>
          </a:p>
          <a:p>
            <a:endParaRPr lang="en-AU" noProof="0" dirty="0"/>
          </a:p>
        </p:txBody>
      </p:sp>
      <p:sp>
        <p:nvSpPr>
          <p:cNvPr id="4" name="Slide Number Placeholder 3"/>
          <p:cNvSpPr>
            <a:spLocks noGrp="1"/>
          </p:cNvSpPr>
          <p:nvPr>
            <p:ph type="sldNum" sz="quarter" idx="5"/>
          </p:nvPr>
        </p:nvSpPr>
        <p:spPr/>
        <p:txBody>
          <a:bodyPr/>
          <a:lstStyle/>
          <a:p>
            <a:fld id="{5DAC081D-4971-8348-A3A2-4EEB2BBEB60F}" type="slidenum">
              <a:rPr lang="en-US" smtClean="0"/>
              <a:t>1</a:t>
            </a:fld>
            <a:endParaRPr lang="en-US" dirty="0"/>
          </a:p>
        </p:txBody>
      </p:sp>
    </p:spTree>
    <p:extLst>
      <p:ext uri="{BB962C8B-B14F-4D97-AF65-F5344CB8AC3E}">
        <p14:creationId xmlns:p14="http://schemas.microsoft.com/office/powerpoint/2010/main" val="392393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Essentially, our dataset has 208 field trials. These were sourced through AGT and GRDC, so they vary in the number of varieties, as shown on the right. </a:t>
            </a:r>
          </a:p>
          <a:p>
            <a:r>
              <a:rPr lang="en-AU" dirty="0"/>
              <a:t>This data set contains 124 unique varieties across 208 trials, </a:t>
            </a:r>
          </a:p>
          <a:p>
            <a:r>
              <a:rPr lang="en-AU" dirty="0"/>
              <a:t>and differ slightly among their field and laboratory phase designs. But that’s right, there are trials within this dataset that feature a valid design in both phases of the experiment. </a:t>
            </a:r>
          </a:p>
          <a:p>
            <a:endParaRPr lang="en-AU" dirty="0"/>
          </a:p>
          <a:p>
            <a:endParaRPr lang="en-US" dirty="0"/>
          </a:p>
        </p:txBody>
      </p:sp>
      <p:sp>
        <p:nvSpPr>
          <p:cNvPr id="4" name="Slide Number Placeholder 3"/>
          <p:cNvSpPr>
            <a:spLocks noGrp="1"/>
          </p:cNvSpPr>
          <p:nvPr>
            <p:ph type="sldNum" sz="quarter" idx="5"/>
          </p:nvPr>
        </p:nvSpPr>
        <p:spPr/>
        <p:txBody>
          <a:bodyPr/>
          <a:lstStyle/>
          <a:p>
            <a:fld id="{5DAC081D-4971-8348-A3A2-4EEB2BBEB60F}" type="slidenum">
              <a:rPr lang="en-US" smtClean="0"/>
              <a:t>10</a:t>
            </a:fld>
            <a:endParaRPr lang="en-US"/>
          </a:p>
        </p:txBody>
      </p:sp>
    </p:spTree>
    <p:extLst>
      <p:ext uri="{BB962C8B-B14F-4D97-AF65-F5344CB8AC3E}">
        <p14:creationId xmlns:p14="http://schemas.microsoft.com/office/powerpoint/2010/main" val="264583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Graphically this is how our phase designs look. </a:t>
            </a:r>
          </a:p>
          <a:p>
            <a:endParaRPr lang="en-AU" dirty="0"/>
          </a:p>
          <a:p>
            <a:r>
              <a:rPr lang="en-AU" dirty="0"/>
              <a:t>GRDC field trials feature a simple 2 rep RCBD field design with 24 varieties, and some lab design on the right that takes into account the number of machines and timings </a:t>
            </a:r>
          </a:p>
          <a:p>
            <a:endParaRPr lang="en-AU" dirty="0"/>
          </a:p>
          <a:p>
            <a:r>
              <a:rPr lang="en-AU" dirty="0"/>
              <a:t>WE can distinguish trials in our dataset corresponding to differences in design in each of these phases…. For example</a:t>
            </a:r>
          </a:p>
        </p:txBody>
      </p:sp>
      <p:sp>
        <p:nvSpPr>
          <p:cNvPr id="4" name="Slide Number Placeholder 3"/>
          <p:cNvSpPr>
            <a:spLocks noGrp="1"/>
          </p:cNvSpPr>
          <p:nvPr>
            <p:ph type="sldNum" sz="quarter" idx="5"/>
          </p:nvPr>
        </p:nvSpPr>
        <p:spPr/>
        <p:txBody>
          <a:bodyPr/>
          <a:lstStyle/>
          <a:p>
            <a:fld id="{5DAC081D-4971-8348-A3A2-4EEB2BBEB60F}" type="slidenum">
              <a:rPr lang="en-US" smtClean="0"/>
              <a:t>11</a:t>
            </a:fld>
            <a:endParaRPr lang="en-US"/>
          </a:p>
        </p:txBody>
      </p:sp>
    </p:spTree>
    <p:extLst>
      <p:ext uri="{BB962C8B-B14F-4D97-AF65-F5344CB8AC3E}">
        <p14:creationId xmlns:p14="http://schemas.microsoft.com/office/powerpoint/2010/main" val="200047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 A has no information from the lab – almost like a black box. </a:t>
            </a:r>
          </a:p>
          <a:p>
            <a:r>
              <a:rPr lang="en-AU" dirty="0"/>
              <a:t>Furthermore, there are is only one response per field plot, making it impossible to partition the variation from each phase. </a:t>
            </a:r>
          </a:p>
        </p:txBody>
      </p:sp>
      <p:sp>
        <p:nvSpPr>
          <p:cNvPr id="4" name="Slide Number Placeholder 3"/>
          <p:cNvSpPr>
            <a:spLocks noGrp="1"/>
          </p:cNvSpPr>
          <p:nvPr>
            <p:ph type="sldNum" sz="quarter" idx="5"/>
          </p:nvPr>
        </p:nvSpPr>
        <p:spPr/>
        <p:txBody>
          <a:bodyPr/>
          <a:lstStyle/>
          <a:p>
            <a:fld id="{5DAC081D-4971-8348-A3A2-4EEB2BBEB60F}" type="slidenum">
              <a:rPr lang="en-US" smtClean="0"/>
              <a:t>12</a:t>
            </a:fld>
            <a:endParaRPr lang="en-US"/>
          </a:p>
        </p:txBody>
      </p:sp>
    </p:spTree>
    <p:extLst>
      <p:ext uri="{BB962C8B-B14F-4D97-AF65-F5344CB8AC3E}">
        <p14:creationId xmlns:p14="http://schemas.microsoft.com/office/powerpoint/2010/main" val="89124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 B is similar to Set A, however we now have pertaining to the machines that were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but still only one observation per plot and no valid randomisation within the lab (that is, systematic bias…)</a:t>
            </a:r>
          </a:p>
        </p:txBody>
      </p:sp>
      <p:sp>
        <p:nvSpPr>
          <p:cNvPr id="4" name="Slide Number Placeholder 3"/>
          <p:cNvSpPr>
            <a:spLocks noGrp="1"/>
          </p:cNvSpPr>
          <p:nvPr>
            <p:ph type="sldNum" sz="quarter" idx="5"/>
          </p:nvPr>
        </p:nvSpPr>
        <p:spPr/>
        <p:txBody>
          <a:bodyPr/>
          <a:lstStyle/>
          <a:p>
            <a:fld id="{5DAC081D-4971-8348-A3A2-4EEB2BBEB60F}" type="slidenum">
              <a:rPr lang="en-US" smtClean="0"/>
              <a:t>13</a:t>
            </a:fld>
            <a:endParaRPr lang="en-US"/>
          </a:p>
        </p:txBody>
      </p:sp>
    </p:spTree>
    <p:extLst>
      <p:ext uri="{BB962C8B-B14F-4D97-AF65-F5344CB8AC3E}">
        <p14:creationId xmlns:p14="http://schemas.microsoft.com/office/powerpoint/2010/main" val="312349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Set C, we finally get replication in the laboratory,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we’re able to partition some of the variation from field and lab, however, still no valid design was used in the lab and we still expect some systematic bias. </a:t>
            </a:r>
          </a:p>
        </p:txBody>
      </p:sp>
      <p:sp>
        <p:nvSpPr>
          <p:cNvPr id="4" name="Slide Number Placeholder 3"/>
          <p:cNvSpPr>
            <a:spLocks noGrp="1"/>
          </p:cNvSpPr>
          <p:nvPr>
            <p:ph type="sldNum" sz="quarter" idx="5"/>
          </p:nvPr>
        </p:nvSpPr>
        <p:spPr/>
        <p:txBody>
          <a:bodyPr/>
          <a:lstStyle/>
          <a:p>
            <a:fld id="{5DAC081D-4971-8348-A3A2-4EEB2BBEB60F}" type="slidenum">
              <a:rPr lang="en-US" smtClean="0"/>
              <a:t>14</a:t>
            </a:fld>
            <a:endParaRPr lang="en-US"/>
          </a:p>
        </p:txBody>
      </p:sp>
    </p:spTree>
    <p:extLst>
      <p:ext uri="{BB962C8B-B14F-4D97-AF65-F5344CB8AC3E}">
        <p14:creationId xmlns:p14="http://schemas.microsoft.com/office/powerpoint/2010/main" val="64021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Set D is when things start getting good.. </a:t>
            </a:r>
          </a:p>
          <a:p>
            <a:r>
              <a:rPr lang="en-AU" dirty="0"/>
              <a:t>Here we have some GRDC trials first designed by Nicole Cocks that featured a proper randomisation in both phases of the experiment. </a:t>
            </a:r>
          </a:p>
          <a:p>
            <a:r>
              <a:rPr lang="en-AU" dirty="0"/>
              <a:t>With differing levels of duplication within the laboratory, that is, some get two and half the varieties get an extra two for one field rep. </a:t>
            </a:r>
          </a:p>
          <a:p>
            <a:endParaRPr lang="en-AU" dirty="0"/>
          </a:p>
          <a:p>
            <a:r>
              <a:rPr lang="en-AU" dirty="0"/>
              <a:t>There are 27 experiments that fall into this design set</a:t>
            </a:r>
          </a:p>
        </p:txBody>
      </p:sp>
      <p:sp>
        <p:nvSpPr>
          <p:cNvPr id="4" name="Slide Number Placeholder 3"/>
          <p:cNvSpPr>
            <a:spLocks noGrp="1"/>
          </p:cNvSpPr>
          <p:nvPr>
            <p:ph type="sldNum" sz="quarter" idx="5"/>
          </p:nvPr>
        </p:nvSpPr>
        <p:spPr/>
        <p:txBody>
          <a:bodyPr/>
          <a:lstStyle/>
          <a:p>
            <a:fld id="{5DAC081D-4971-8348-A3A2-4EEB2BBEB60F}" type="slidenum">
              <a:rPr lang="en-US" smtClean="0"/>
              <a:t>15</a:t>
            </a:fld>
            <a:endParaRPr lang="en-US"/>
          </a:p>
        </p:txBody>
      </p:sp>
    </p:spTree>
    <p:extLst>
      <p:ext uri="{BB962C8B-B14F-4D97-AF65-F5344CB8AC3E}">
        <p14:creationId xmlns:p14="http://schemas.microsoft.com/office/powerpoint/2010/main" val="407315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 E contains data from William </a:t>
            </a:r>
            <a:r>
              <a:rPr lang="en-AU" dirty="0" err="1"/>
              <a:t>Fairlie</a:t>
            </a:r>
            <a:r>
              <a:rPr lang="en-AU" dirty="0"/>
              <a:t> at Agt.</a:t>
            </a:r>
          </a:p>
          <a:p>
            <a:r>
              <a:rPr lang="en-AU" dirty="0"/>
              <a:t>Here he expanded the field trial to ~105 varieties in a partially repped design in both phases. </a:t>
            </a:r>
          </a:p>
          <a:p>
            <a:r>
              <a:rPr lang="en-AU" dirty="0"/>
              <a:t>Known as a p/q-rep design. </a:t>
            </a:r>
          </a:p>
          <a:p>
            <a:endParaRPr lang="en-AU" dirty="0"/>
          </a:p>
          <a:p>
            <a:r>
              <a:rPr lang="en-AU" dirty="0"/>
              <a:t>There are 21 experiments within our data set with this design. </a:t>
            </a:r>
          </a:p>
        </p:txBody>
      </p:sp>
      <p:sp>
        <p:nvSpPr>
          <p:cNvPr id="4" name="Slide Number Placeholder 3"/>
          <p:cNvSpPr>
            <a:spLocks noGrp="1"/>
          </p:cNvSpPr>
          <p:nvPr>
            <p:ph type="sldNum" sz="quarter" idx="5"/>
          </p:nvPr>
        </p:nvSpPr>
        <p:spPr/>
        <p:txBody>
          <a:bodyPr/>
          <a:lstStyle/>
          <a:p>
            <a:fld id="{5DAC081D-4971-8348-A3A2-4EEB2BBEB60F}" type="slidenum">
              <a:rPr lang="en-US" smtClean="0"/>
              <a:t>16</a:t>
            </a:fld>
            <a:endParaRPr lang="en-US"/>
          </a:p>
        </p:txBody>
      </p:sp>
    </p:spTree>
    <p:extLst>
      <p:ext uri="{BB962C8B-B14F-4D97-AF65-F5344CB8AC3E}">
        <p14:creationId xmlns:p14="http://schemas.microsoft.com/office/powerpoint/2010/main" val="297163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design for this set is quite technical so let’s explore it in more detail using an example trial from the dataset: </a:t>
            </a:r>
          </a:p>
          <a:p>
            <a:endParaRPr lang="en-AU" dirty="0"/>
          </a:p>
          <a:p>
            <a:r>
              <a:rPr lang="en-AU" dirty="0"/>
              <a:t>For the field phase:</a:t>
            </a:r>
          </a:p>
          <a:p>
            <a:endParaRPr lang="en-AU" dirty="0"/>
          </a:p>
          <a:p>
            <a:r>
              <a:rPr lang="en-AU" dirty="0"/>
              <a:t>And for the Lab</a:t>
            </a:r>
          </a:p>
        </p:txBody>
      </p:sp>
      <p:sp>
        <p:nvSpPr>
          <p:cNvPr id="4" name="Slide Number Placeholder 3"/>
          <p:cNvSpPr>
            <a:spLocks noGrp="1"/>
          </p:cNvSpPr>
          <p:nvPr>
            <p:ph type="sldNum" sz="quarter" idx="5"/>
          </p:nvPr>
        </p:nvSpPr>
        <p:spPr/>
        <p:txBody>
          <a:bodyPr/>
          <a:lstStyle/>
          <a:p>
            <a:fld id="{5DAC081D-4971-8348-A3A2-4EEB2BBEB60F}" type="slidenum">
              <a:rPr lang="en-US" smtClean="0"/>
              <a:t>17</a:t>
            </a:fld>
            <a:endParaRPr lang="en-US"/>
          </a:p>
        </p:txBody>
      </p:sp>
    </p:spTree>
    <p:extLst>
      <p:ext uri="{BB962C8B-B14F-4D97-AF65-F5344CB8AC3E}">
        <p14:creationId xmlns:p14="http://schemas.microsoft.com/office/powerpoint/2010/main" val="72674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This was a </a:t>
            </a:r>
            <a:r>
              <a:rPr lang="en-AU" sz="1800" dirty="0">
                <a:effectLst/>
                <a:latin typeface="CMMI12"/>
              </a:rPr>
              <a:t>p</a:t>
            </a:r>
            <a:r>
              <a:rPr lang="en-AU" sz="1800" dirty="0">
                <a:effectLst/>
                <a:latin typeface="NimbusRomNo9L"/>
              </a:rPr>
              <a:t>-rep design where the replicate blocks are outlined by the dark line (i.e. column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Plots shaded (dark grey) are field replicated plots and plots shaded (light grey) and (white) have only one field replicate.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There were 105 unique varieties, with a p-rep percentage at 37.1%.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These were sown in a field with 24 ranges and 6 rows, which gives 144 field plots.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Upon harvest, it was decided that Field plots with 2 reps would each have a lab sample.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Half of the varieties with one rep in the field were to be duplicated in the laboratory phase so that they had 2 lab samples (light grey).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And the other half of varieties with one rep in the field would only have a single laboratory sample (white plots)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NimbusRomNo9L"/>
              </a:rPr>
              <a:t>Hence, there were 177 samples from which a FN measurement will be taken in the laboratory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NimbusRomNo9L"/>
            </a:endParaRPr>
          </a:p>
        </p:txBody>
      </p:sp>
      <p:sp>
        <p:nvSpPr>
          <p:cNvPr id="4" name="Slide Number Placeholder 3"/>
          <p:cNvSpPr>
            <a:spLocks noGrp="1"/>
          </p:cNvSpPr>
          <p:nvPr>
            <p:ph type="sldNum" sz="quarter" idx="5"/>
          </p:nvPr>
        </p:nvSpPr>
        <p:spPr/>
        <p:txBody>
          <a:bodyPr/>
          <a:lstStyle/>
          <a:p>
            <a:fld id="{5DAC081D-4971-8348-A3A2-4EEB2BBEB60F}" type="slidenum">
              <a:rPr lang="en-US" smtClean="0"/>
              <a:t>18</a:t>
            </a:fld>
            <a:endParaRPr lang="en-US"/>
          </a:p>
        </p:txBody>
      </p:sp>
    </p:spTree>
    <p:extLst>
      <p:ext uri="{BB962C8B-B14F-4D97-AF65-F5344CB8AC3E}">
        <p14:creationId xmlns:p14="http://schemas.microsoft.com/office/powerpoint/2010/main" val="174773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graphical representation of the laboratory phase of this example trial. </a:t>
            </a:r>
          </a:p>
          <a:p>
            <a:endParaRPr lang="en-GB" dirty="0"/>
          </a:p>
          <a:p>
            <a:r>
              <a:rPr lang="en-GB" dirty="0"/>
              <a:t>As mentioned earlier, field plots were partially replicated in such a way that from the 144 field plots, we now had 177 laboratory samples, giving a partial replication percentage in this phase of 23%.</a:t>
            </a:r>
          </a:p>
          <a:p>
            <a:endParaRPr lang="en-GB" dirty="0"/>
          </a:p>
          <a:p>
            <a:r>
              <a:rPr lang="en-GB" dirty="0"/>
              <a:t>Each of those Laboratory samples processed are depicted by crossed circles, and empty slots are depicted by open circles. </a:t>
            </a:r>
          </a:p>
          <a:p>
            <a:endParaRPr lang="en-GB" dirty="0"/>
          </a:p>
          <a:p>
            <a:r>
              <a:rPr lang="en-GB" dirty="0"/>
              <a:t>There was a maximum of two Machines, each with two Tubes, that measured falling number simultaneously. </a:t>
            </a:r>
          </a:p>
          <a:p>
            <a:r>
              <a:rPr lang="en-GB" dirty="0"/>
              <a:t>Samples from trials were processed over a number of Days. </a:t>
            </a:r>
          </a:p>
          <a:p>
            <a:r>
              <a:rPr lang="en-GB" dirty="0"/>
              <a:t>The randomised order of laboratory samples over the course of a Day were split into three </a:t>
            </a:r>
            <a:r>
              <a:rPr lang="en-GB" dirty="0" err="1"/>
              <a:t>RunBlocks</a:t>
            </a:r>
            <a:r>
              <a:rPr lang="en-GB" dirty="0"/>
              <a:t> (RB), corresponding to morning, midday, and afternoon. </a:t>
            </a:r>
          </a:p>
          <a:p>
            <a:r>
              <a:rPr lang="en-GB" dirty="0"/>
              <a:t>Laboratory samples measured concurrently across Machines were denoted as a Run (up to 8 within a RB). </a:t>
            </a:r>
          </a:p>
        </p:txBody>
      </p:sp>
      <p:sp>
        <p:nvSpPr>
          <p:cNvPr id="4" name="Slide Number Placeholder 3"/>
          <p:cNvSpPr>
            <a:spLocks noGrp="1"/>
          </p:cNvSpPr>
          <p:nvPr>
            <p:ph type="sldNum" sz="quarter" idx="5"/>
          </p:nvPr>
        </p:nvSpPr>
        <p:spPr/>
        <p:txBody>
          <a:bodyPr/>
          <a:lstStyle/>
          <a:p>
            <a:fld id="{5DAC081D-4971-8348-A3A2-4EEB2BBEB60F}" type="slidenum">
              <a:rPr lang="en-US" smtClean="0"/>
              <a:t>19</a:t>
            </a:fld>
            <a:endParaRPr lang="en-US"/>
          </a:p>
        </p:txBody>
      </p:sp>
    </p:spTree>
    <p:extLst>
      <p:ext uri="{BB962C8B-B14F-4D97-AF65-F5344CB8AC3E}">
        <p14:creationId xmlns:p14="http://schemas.microsoft.com/office/powerpoint/2010/main" val="123973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 start, I’d like to thank AGT: Hayden Kuchel and William </a:t>
            </a:r>
            <a:r>
              <a:rPr lang="en-AU" dirty="0" err="1"/>
              <a:t>fairlie</a:t>
            </a:r>
            <a:r>
              <a:rPr lang="en-AU" dirty="0"/>
              <a:t>, and GRDC for the use of their data. </a:t>
            </a:r>
          </a:p>
          <a:p>
            <a:r>
              <a:rPr lang="en-AU" dirty="0"/>
              <a:t>I’d also like to thank my previous colleague Nicole Cocks for her work in establishing the foundation of this project, </a:t>
            </a:r>
          </a:p>
          <a:p>
            <a:r>
              <a:rPr lang="en-AU" dirty="0"/>
              <a:t>and finally thank you to my PhD supervisors. </a:t>
            </a:r>
          </a:p>
        </p:txBody>
      </p:sp>
      <p:sp>
        <p:nvSpPr>
          <p:cNvPr id="4" name="Slide Number Placeholder 3"/>
          <p:cNvSpPr>
            <a:spLocks noGrp="1"/>
          </p:cNvSpPr>
          <p:nvPr>
            <p:ph type="sldNum" sz="quarter" idx="5"/>
          </p:nvPr>
        </p:nvSpPr>
        <p:spPr/>
        <p:txBody>
          <a:bodyPr/>
          <a:lstStyle/>
          <a:p>
            <a:fld id="{5DAC081D-4971-8348-A3A2-4EEB2BBEB60F}" type="slidenum">
              <a:rPr lang="en-US" smtClean="0"/>
              <a:t>2</a:t>
            </a:fld>
            <a:endParaRPr lang="en-US"/>
          </a:p>
        </p:txBody>
      </p:sp>
    </p:spTree>
    <p:extLst>
      <p:ext uri="{BB962C8B-B14F-4D97-AF65-F5344CB8AC3E}">
        <p14:creationId xmlns:p14="http://schemas.microsoft.com/office/powerpoint/2010/main" val="21201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summarise, here’s the main features of each of the Design Sets. </a:t>
            </a:r>
          </a:p>
          <a:p>
            <a:endParaRPr lang="en-AU" dirty="0"/>
          </a:p>
          <a:p>
            <a:r>
              <a:rPr lang="en-AU" dirty="0"/>
              <a:t>This is why this data-set is so important. </a:t>
            </a:r>
          </a:p>
          <a:p>
            <a:r>
              <a:rPr lang="en-AU" dirty="0"/>
              <a:t>Because, unlike in previous simulation studies, </a:t>
            </a:r>
          </a:p>
          <a:p>
            <a:r>
              <a:rPr lang="en-AU" dirty="0"/>
              <a:t>we now have a means to simulate sensible variance parameter estimates to investigate the sources of variation from either phase in this multiphase experiment for our GRDC and Breeder trials. </a:t>
            </a:r>
          </a:p>
          <a:p>
            <a:r>
              <a:rPr lang="en-AU" dirty="0"/>
              <a:t>And now we can actually simulate and compare differences in phenotyping methods from a proper randomisation in each phase, to systematic processes, and other methods. </a:t>
            </a:r>
          </a:p>
          <a:p>
            <a:endParaRPr lang="en-AU" dirty="0"/>
          </a:p>
          <a:p>
            <a:r>
              <a:rPr lang="en-AU" dirty="0"/>
              <a:t>So how do we get a measurement of the sources of variation coming from each phase of these complex experiments to use in our simulation study? </a:t>
            </a:r>
          </a:p>
          <a:p>
            <a:r>
              <a:rPr lang="en-AU" dirty="0"/>
              <a:t>The first thing we must do, is determine the model terms to fit in a linear mixed model. </a:t>
            </a:r>
          </a:p>
        </p:txBody>
      </p:sp>
      <p:sp>
        <p:nvSpPr>
          <p:cNvPr id="4" name="Slide Number Placeholder 3"/>
          <p:cNvSpPr>
            <a:spLocks noGrp="1"/>
          </p:cNvSpPr>
          <p:nvPr>
            <p:ph type="sldNum" sz="quarter" idx="5"/>
          </p:nvPr>
        </p:nvSpPr>
        <p:spPr/>
        <p:txBody>
          <a:bodyPr/>
          <a:lstStyle/>
          <a:p>
            <a:fld id="{5DAC081D-4971-8348-A3A2-4EEB2BBEB60F}" type="slidenum">
              <a:rPr lang="en-US" smtClean="0"/>
              <a:t>20</a:t>
            </a:fld>
            <a:endParaRPr lang="en-US"/>
          </a:p>
        </p:txBody>
      </p:sp>
    </p:spTree>
    <p:extLst>
      <p:ext uri="{BB962C8B-B14F-4D97-AF65-F5344CB8AC3E}">
        <p14:creationId xmlns:p14="http://schemas.microsoft.com/office/powerpoint/2010/main" val="20201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utilised Smith’s design tableau procedure to determine the model to fit.</a:t>
            </a:r>
          </a:p>
          <a:p>
            <a:endParaRPr lang="en-AU" dirty="0"/>
          </a:p>
          <a:p>
            <a:r>
              <a:rPr lang="en-AU" dirty="0"/>
              <a:t>For the first phase, a field trial, we know that are observational units * are field plots * (of which there are 144). </a:t>
            </a:r>
          </a:p>
          <a:p>
            <a:r>
              <a:rPr lang="en-AU" dirty="0"/>
              <a:t>And the associated plot factors * with these are the column blocks, ranges, and rows, each with the number of effects found in brackets. </a:t>
            </a:r>
          </a:p>
          <a:p>
            <a:endParaRPr lang="en-AU" dirty="0"/>
          </a:p>
          <a:p>
            <a:r>
              <a:rPr lang="en-AU" dirty="0"/>
              <a:t>The treatments *  for this phase of the experiment are the * varieties of which there are 105. </a:t>
            </a:r>
          </a:p>
          <a:p>
            <a:endParaRPr lang="en-AU" dirty="0"/>
          </a:p>
          <a:p>
            <a:r>
              <a:rPr lang="en-AU" dirty="0"/>
              <a:t>And finally, the plot model formula is simply as such. *</a:t>
            </a:r>
          </a:p>
          <a:p>
            <a:endParaRPr lang="en-AU" dirty="0"/>
          </a:p>
          <a:p>
            <a:r>
              <a:rPr lang="en-AU" dirty="0"/>
              <a:t>Putting this into a table,* with all terms fitted as random and the number of effects on the right, here is our design tableau for the first phase. </a:t>
            </a:r>
          </a:p>
        </p:txBody>
      </p:sp>
      <p:sp>
        <p:nvSpPr>
          <p:cNvPr id="4" name="Slide Number Placeholder 3"/>
          <p:cNvSpPr>
            <a:spLocks noGrp="1"/>
          </p:cNvSpPr>
          <p:nvPr>
            <p:ph type="sldNum" sz="quarter" idx="5"/>
          </p:nvPr>
        </p:nvSpPr>
        <p:spPr/>
        <p:txBody>
          <a:bodyPr/>
          <a:lstStyle/>
          <a:p>
            <a:fld id="{5DAC081D-4971-8348-A3A2-4EEB2BBEB60F}" type="slidenum">
              <a:rPr lang="en-US" smtClean="0"/>
              <a:t>21</a:t>
            </a:fld>
            <a:endParaRPr lang="en-US"/>
          </a:p>
        </p:txBody>
      </p:sp>
    </p:spTree>
    <p:extLst>
      <p:ext uri="{BB962C8B-B14F-4D97-AF65-F5344CB8AC3E}">
        <p14:creationId xmlns:p14="http://schemas.microsoft.com/office/powerpoint/2010/main" val="1223608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Moving to the second phase, we know that our observational units * are the slurries*  formed in each tube of a machine, of which there are 177.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The associated plot factors are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LMRoman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It gets a bit complex for the treatments in this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LMRoman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Rosemary bailey defines treatments as the “entire description of what can be applied to an experimental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LMRoman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Thus, in the second phase, the treatment factors * comprise not only the varieties, but the complete set of factors associated with the field plots in which varieties were grown.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LMRoman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LMRoman10"/>
              </a:rPr>
              <a:t>The plot model formula * for this phase is simply the * interaction between our temporal plot factors and equipment plot factors. </a:t>
            </a:r>
            <a:endParaRPr lang="en-AU" dirty="0"/>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22</a:t>
            </a:fld>
            <a:endParaRPr lang="en-US"/>
          </a:p>
        </p:txBody>
      </p:sp>
    </p:spTree>
    <p:extLst>
      <p:ext uri="{BB962C8B-B14F-4D97-AF65-F5344CB8AC3E}">
        <p14:creationId xmlns:p14="http://schemas.microsoft.com/office/powerpoint/2010/main" val="194577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here we have the complete design tableau for a multiphase FN experiment, where terms separated by the dashed lines correspond to each of the phases. </a:t>
            </a:r>
          </a:p>
        </p:txBody>
      </p:sp>
      <p:sp>
        <p:nvSpPr>
          <p:cNvPr id="4" name="Slide Number Placeholder 3"/>
          <p:cNvSpPr>
            <a:spLocks noGrp="1"/>
          </p:cNvSpPr>
          <p:nvPr>
            <p:ph type="sldNum" sz="quarter" idx="5"/>
          </p:nvPr>
        </p:nvSpPr>
        <p:spPr/>
        <p:txBody>
          <a:bodyPr/>
          <a:lstStyle/>
          <a:p>
            <a:fld id="{5DAC081D-4971-8348-A3A2-4EEB2BBEB60F}" type="slidenum">
              <a:rPr lang="en-US" smtClean="0"/>
              <a:t>23</a:t>
            </a:fld>
            <a:endParaRPr lang="en-US"/>
          </a:p>
        </p:txBody>
      </p:sp>
    </p:spTree>
    <p:extLst>
      <p:ext uri="{BB962C8B-B14F-4D97-AF65-F5344CB8AC3E}">
        <p14:creationId xmlns:p14="http://schemas.microsoft.com/office/powerpoint/2010/main" val="3740858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the Linear mixed model that we use for the analysis of an experiment within this data-set; for those that like to see algebra. </a:t>
            </a:r>
          </a:p>
          <a:p>
            <a:endParaRPr lang="en-AU" dirty="0"/>
          </a:p>
          <a:p>
            <a:r>
              <a:rPr lang="en-AU" dirty="0"/>
              <a:t>First term is our fixed effect which contains our overall mean. </a:t>
            </a:r>
          </a:p>
          <a:p>
            <a:endParaRPr lang="en-AU" dirty="0"/>
          </a:p>
          <a:p>
            <a:r>
              <a:rPr lang="en-AU" dirty="0"/>
              <a:t>Then we have our random genetic effects. </a:t>
            </a:r>
          </a:p>
          <a:p>
            <a:endParaRPr lang="en-AU" dirty="0"/>
          </a:p>
          <a:p>
            <a:r>
              <a:rPr lang="en-AU" dirty="0"/>
              <a:t>We have our random non-genetic peripheral effects from each phase, which were the designs implemented as shown in the previous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random effects have been split to correspond to the two phases of this multi-phase experiment. </a:t>
            </a:r>
          </a:p>
          <a:p>
            <a:endParaRPr lang="en-AU" dirty="0"/>
          </a:p>
          <a:p>
            <a:r>
              <a:rPr lang="en-AU" dirty="0"/>
              <a:t>And We have our residuals, which are gaussian zero mean independent and identically distributed.</a:t>
            </a:r>
          </a:p>
        </p:txBody>
      </p:sp>
      <p:sp>
        <p:nvSpPr>
          <p:cNvPr id="4" name="Slide Number Placeholder 3"/>
          <p:cNvSpPr>
            <a:spLocks noGrp="1"/>
          </p:cNvSpPr>
          <p:nvPr>
            <p:ph type="sldNum" sz="quarter" idx="5"/>
          </p:nvPr>
        </p:nvSpPr>
        <p:spPr/>
        <p:txBody>
          <a:bodyPr/>
          <a:lstStyle/>
          <a:p>
            <a:fld id="{5DAC081D-4971-8348-A3A2-4EEB2BBEB60F}" type="slidenum">
              <a:rPr lang="en-US" smtClean="0"/>
              <a:t>24</a:t>
            </a:fld>
            <a:endParaRPr lang="en-US"/>
          </a:p>
        </p:txBody>
      </p:sp>
    </p:spTree>
    <p:extLst>
      <p:ext uri="{BB962C8B-B14F-4D97-AF65-F5344CB8AC3E}">
        <p14:creationId xmlns:p14="http://schemas.microsoft.com/office/powerpoint/2010/main" val="180934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our analysis, we can see that across all sets where it was able to partition the field and lab variation that there exists some notable non-genetic variation in each experiment. </a:t>
            </a:r>
          </a:p>
          <a:p>
            <a:endParaRPr lang="en-AU" dirty="0"/>
          </a:p>
          <a:p>
            <a:r>
              <a:rPr lang="en-AU" dirty="0"/>
              <a:t>Something that cannot be ignored.</a:t>
            </a:r>
          </a:p>
        </p:txBody>
      </p:sp>
      <p:sp>
        <p:nvSpPr>
          <p:cNvPr id="4" name="Slide Number Placeholder 3"/>
          <p:cNvSpPr>
            <a:spLocks noGrp="1"/>
          </p:cNvSpPr>
          <p:nvPr>
            <p:ph type="sldNum" sz="quarter" idx="5"/>
          </p:nvPr>
        </p:nvSpPr>
        <p:spPr/>
        <p:txBody>
          <a:bodyPr/>
          <a:lstStyle/>
          <a:p>
            <a:fld id="{5DAC081D-4971-8348-A3A2-4EEB2BBEB60F}" type="slidenum">
              <a:rPr lang="en-US" smtClean="0"/>
              <a:t>25</a:t>
            </a:fld>
            <a:endParaRPr lang="en-US"/>
          </a:p>
        </p:txBody>
      </p:sp>
    </p:spTree>
    <p:extLst>
      <p:ext uri="{BB962C8B-B14F-4D97-AF65-F5344CB8AC3E}">
        <p14:creationId xmlns:p14="http://schemas.microsoft.com/office/powerpoint/2010/main" val="1999044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can see the breakdown of field variation on the left, and laboratory variation on the right.</a:t>
            </a:r>
          </a:p>
          <a:p>
            <a:endParaRPr lang="en-AU" dirty="0"/>
          </a:p>
          <a:p>
            <a:r>
              <a:rPr lang="en-AU" dirty="0"/>
              <a:t>AS I mentioned previously, * It’s sets D and E that we will focus our simulation study on, and so we will be using values from the analyses of these experiments. </a:t>
            </a:r>
          </a:p>
          <a:p>
            <a:endParaRPr lang="en-AU" dirty="0"/>
          </a:p>
          <a:p>
            <a:r>
              <a:rPr lang="en-AU" dirty="0"/>
              <a:t>But how can we determine what numbers to use? </a:t>
            </a:r>
          </a:p>
          <a:p>
            <a:endParaRPr lang="en-AU" dirty="0"/>
          </a:p>
          <a:p>
            <a:r>
              <a:rPr lang="en-AU" dirty="0"/>
              <a:t>Simply put, it would be wrong to just average across the variance components from each of these trials, </a:t>
            </a:r>
          </a:p>
          <a:p>
            <a:r>
              <a:rPr lang="en-AU" dirty="0"/>
              <a:t>because we would be losing certain features that can be found within groupings among the data.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26</a:t>
            </a:fld>
            <a:endParaRPr lang="en-US"/>
          </a:p>
        </p:txBody>
      </p:sp>
    </p:spTree>
    <p:extLst>
      <p:ext uri="{BB962C8B-B14F-4D97-AF65-F5344CB8AC3E}">
        <p14:creationId xmlns:p14="http://schemas.microsoft.com/office/powerpoint/2010/main" val="37346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 used a K-means clustering algorithm to decide the variance components to use in our simulation. </a:t>
            </a:r>
          </a:p>
          <a:p>
            <a:endParaRPr lang="en-AU" dirty="0"/>
          </a:p>
          <a:p>
            <a:r>
              <a:rPr lang="en-AU" dirty="0"/>
              <a:t>We found that three clusters was sensible, and here’s how these two design sets in our dataset split across the 3 clusters. </a:t>
            </a:r>
          </a:p>
          <a:p>
            <a:endParaRPr lang="en-AU" dirty="0"/>
          </a:p>
          <a:p>
            <a:r>
              <a:rPr lang="en-AU" dirty="0"/>
              <a:t>A couple of things to note, </a:t>
            </a:r>
          </a:p>
          <a:p>
            <a:endParaRPr lang="en-AU" dirty="0"/>
          </a:p>
          <a:p>
            <a:r>
              <a:rPr lang="en-AU" dirty="0"/>
              <a:t>the first cluster is quite small, so we will disregard this in our simulations, and rename the others. </a:t>
            </a:r>
          </a:p>
          <a:p>
            <a:endParaRPr lang="en-AU" dirty="0"/>
          </a:p>
          <a:p>
            <a:r>
              <a:rPr lang="en-AU" dirty="0"/>
              <a:t>Another thing you might be thinking is </a:t>
            </a:r>
          </a:p>
          <a:p>
            <a:r>
              <a:rPr lang="en-AU" dirty="0"/>
              <a:t>“ is it sensible to model variety effects from a large p-q-rep trial such as those in set E with the small 24 variety 2 rep RCBD.”</a:t>
            </a:r>
          </a:p>
          <a:p>
            <a:endParaRPr lang="en-AU" dirty="0"/>
          </a:p>
          <a:p>
            <a:r>
              <a:rPr lang="en-AU" dirty="0"/>
              <a:t>However you can see in the clustering that Set E is represented most in Cluster 2, and when you compare the variety effects for this cluster against the other, it's smaller, which we would expect to see.</a:t>
            </a:r>
            <a:br>
              <a:rPr lang="en-AU" dirty="0"/>
            </a:br>
            <a:endParaRPr lang="en-AU" dirty="0"/>
          </a:p>
          <a:p>
            <a:r>
              <a:rPr lang="en-AU" dirty="0"/>
              <a:t>Now it's Time to move on to the simulations!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27</a:t>
            </a:fld>
            <a:endParaRPr lang="en-US"/>
          </a:p>
        </p:txBody>
      </p:sp>
    </p:spTree>
    <p:extLst>
      <p:ext uri="{BB962C8B-B14F-4D97-AF65-F5344CB8AC3E}">
        <p14:creationId xmlns:p14="http://schemas.microsoft.com/office/powerpoint/2010/main" val="1677559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now that we have good and meaningful estimates of the sources of variation one can expect from a Falling number experiment, </a:t>
            </a:r>
          </a:p>
          <a:p>
            <a:r>
              <a:rPr lang="en-AU" dirty="0"/>
              <a:t>we can investigate the sources of variation from different phenotyping procedures. </a:t>
            </a:r>
          </a:p>
          <a:p>
            <a:endParaRPr lang="en-AU" dirty="0"/>
          </a:p>
          <a:p>
            <a:r>
              <a:rPr lang="en-AU" dirty="0"/>
              <a:t>Using the NVT protocols from earlier along with what is known to be done in private breeding companies through conversations, </a:t>
            </a:r>
          </a:p>
          <a:p>
            <a:r>
              <a:rPr lang="en-AU" dirty="0"/>
              <a:t>we choose 3 forms of phenotyping to make comparisons of variety accuracies. </a:t>
            </a:r>
          </a:p>
          <a:p>
            <a:endParaRPr lang="en-AU" dirty="0"/>
          </a:p>
          <a:p>
            <a:r>
              <a:rPr lang="en-AU" dirty="0"/>
              <a:t>The gold standard, composite samples, and finally a single field plot per variety. I always find it hard to describe things with words, so let’s look at these through diagrams… </a:t>
            </a:r>
          </a:p>
          <a:p>
            <a:endParaRPr lang="en-AU" dirty="0"/>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28</a:t>
            </a:fld>
            <a:endParaRPr lang="en-US"/>
          </a:p>
        </p:txBody>
      </p:sp>
    </p:spTree>
    <p:extLst>
      <p:ext uri="{BB962C8B-B14F-4D97-AF65-F5344CB8AC3E}">
        <p14:creationId xmlns:p14="http://schemas.microsoft.com/office/powerpoint/2010/main" val="135544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is the gold standard, this involves an efficient model-based randomisation in both phases of the experiment, where all field plots are sampled for the lab in either a fully or partially replicated manner. </a:t>
            </a:r>
          </a:p>
          <a:p>
            <a:endParaRPr lang="en-AU" dirty="0"/>
          </a:p>
          <a:p>
            <a:r>
              <a:rPr lang="en-AU" dirty="0"/>
              <a:t>We will use GRDC-type trials to explain each phenotyping methodology, however, these are simple to scale to a breeder trial. </a:t>
            </a:r>
          </a:p>
          <a:p>
            <a:r>
              <a:rPr lang="en-AU" dirty="0"/>
              <a:t>Here are our field plots on the left and laboratory samples on the right. You can see that we’ve allocated to these varieties as per our ODW designs. </a:t>
            </a:r>
          </a:p>
          <a:p>
            <a:r>
              <a:rPr lang="en-AU" dirty="0"/>
              <a:t>Each field plot will get two lab dups and half of the varieties will get an extra 2 dups for a single rep, of which was decided by ODW. </a:t>
            </a:r>
          </a:p>
        </p:txBody>
      </p:sp>
      <p:sp>
        <p:nvSpPr>
          <p:cNvPr id="4" name="Slide Number Placeholder 3"/>
          <p:cNvSpPr>
            <a:spLocks noGrp="1"/>
          </p:cNvSpPr>
          <p:nvPr>
            <p:ph type="sldNum" sz="quarter" idx="5"/>
          </p:nvPr>
        </p:nvSpPr>
        <p:spPr/>
        <p:txBody>
          <a:bodyPr/>
          <a:lstStyle/>
          <a:p>
            <a:fld id="{5DAC081D-4971-8348-A3A2-4EEB2BBEB60F}" type="slidenum">
              <a:rPr lang="en-US" smtClean="0"/>
              <a:t>29</a:t>
            </a:fld>
            <a:endParaRPr lang="en-US"/>
          </a:p>
        </p:txBody>
      </p:sp>
    </p:spTree>
    <p:extLst>
      <p:ext uri="{BB962C8B-B14F-4D97-AF65-F5344CB8AC3E}">
        <p14:creationId xmlns:p14="http://schemas.microsoft.com/office/powerpoint/2010/main" val="6514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 brief outline of my talk, First I will provide some context, talk about my motivating dataset, before discussing the estimation of sources of variation in a multiphase experiment. Finally, I will discuss my simulation experiment. </a:t>
            </a:r>
          </a:p>
        </p:txBody>
      </p:sp>
      <p:sp>
        <p:nvSpPr>
          <p:cNvPr id="4" name="Slide Number Placeholder 3"/>
          <p:cNvSpPr>
            <a:spLocks noGrp="1"/>
          </p:cNvSpPr>
          <p:nvPr>
            <p:ph type="sldNum" sz="quarter" idx="5"/>
          </p:nvPr>
        </p:nvSpPr>
        <p:spPr/>
        <p:txBody>
          <a:bodyPr/>
          <a:lstStyle/>
          <a:p>
            <a:fld id="{5DAC081D-4971-8348-A3A2-4EEB2BBEB60F}" type="slidenum">
              <a:rPr lang="en-US" smtClean="0"/>
              <a:t>3</a:t>
            </a:fld>
            <a:endParaRPr lang="en-US"/>
          </a:p>
        </p:txBody>
      </p:sp>
    </p:spTree>
    <p:extLst>
      <p:ext uri="{BB962C8B-B14F-4D97-AF65-F5344CB8AC3E}">
        <p14:creationId xmlns:p14="http://schemas.microsoft.com/office/powerpoint/2010/main" val="2206034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second method is to composite samples. This involves using a basic </a:t>
            </a:r>
            <a:r>
              <a:rPr lang="en-AU" dirty="0" err="1"/>
              <a:t>rcbd</a:t>
            </a:r>
            <a:r>
              <a:rPr lang="en-AU" dirty="0"/>
              <a:t> or p-rep design in the field. </a:t>
            </a:r>
          </a:p>
          <a:p>
            <a:r>
              <a:rPr lang="en-AU" dirty="0"/>
              <a:t>and combining each field plots from each variety.</a:t>
            </a:r>
          </a:p>
          <a:p>
            <a:r>
              <a:rPr lang="en-AU" dirty="0"/>
              <a:t>we now only use the first 24 plots within the laboratory. </a:t>
            </a:r>
          </a:p>
          <a:p>
            <a:r>
              <a:rPr lang="en-AU" dirty="0"/>
              <a:t>This is assuming that 2 machines were used, one can also do this with just one machine. </a:t>
            </a:r>
          </a:p>
        </p:txBody>
      </p:sp>
      <p:sp>
        <p:nvSpPr>
          <p:cNvPr id="4" name="Slide Number Placeholder 3"/>
          <p:cNvSpPr>
            <a:spLocks noGrp="1"/>
          </p:cNvSpPr>
          <p:nvPr>
            <p:ph type="sldNum" sz="quarter" idx="5"/>
          </p:nvPr>
        </p:nvSpPr>
        <p:spPr/>
        <p:txBody>
          <a:bodyPr/>
          <a:lstStyle/>
          <a:p>
            <a:fld id="{5DAC081D-4971-8348-A3A2-4EEB2BBEB60F}" type="slidenum">
              <a:rPr lang="en-US" smtClean="0"/>
              <a:t>30</a:t>
            </a:fld>
            <a:endParaRPr lang="en-US"/>
          </a:p>
        </p:txBody>
      </p:sp>
    </p:spTree>
    <p:extLst>
      <p:ext uri="{BB962C8B-B14F-4D97-AF65-F5344CB8AC3E}">
        <p14:creationId xmlns:p14="http://schemas.microsoft.com/office/powerpoint/2010/main" val="2420885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the third method is to randomly take a single field plot per variety (by sampling rep blocks), and again processed in systematic order within the laboratory. </a:t>
            </a:r>
          </a:p>
        </p:txBody>
      </p:sp>
      <p:sp>
        <p:nvSpPr>
          <p:cNvPr id="4" name="Slide Number Placeholder 3"/>
          <p:cNvSpPr>
            <a:spLocks noGrp="1"/>
          </p:cNvSpPr>
          <p:nvPr>
            <p:ph type="sldNum" sz="quarter" idx="5"/>
          </p:nvPr>
        </p:nvSpPr>
        <p:spPr/>
        <p:txBody>
          <a:bodyPr/>
          <a:lstStyle/>
          <a:p>
            <a:fld id="{5DAC081D-4971-8348-A3A2-4EEB2BBEB60F}" type="slidenum">
              <a:rPr lang="en-US" smtClean="0"/>
              <a:t>31</a:t>
            </a:fld>
            <a:endParaRPr lang="en-US"/>
          </a:p>
        </p:txBody>
      </p:sp>
    </p:spTree>
    <p:extLst>
      <p:ext uri="{BB962C8B-B14F-4D97-AF65-F5344CB8AC3E}">
        <p14:creationId xmlns:p14="http://schemas.microsoft.com/office/powerpoint/2010/main" val="1301687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So here’s the workflow for our simulation study,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We design the field phase designs either as an RCBD or p-rep for GRDC-and breeder-type trials,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We then construct the model-based laboratory design for the gold standard using ODW (more details for this can be found in a recent paper by Butler and Cullis, also as discussed by Brian in his talk this morning)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We generate the full data vector based on the models detailed in the Design Tableau from earlier, taking variance components from each of the 2 k-means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Once this is all done, then we can test the composite and single plot phenology methods nested within simulations against the gold standard method. </a:t>
            </a:r>
          </a:p>
        </p:txBody>
      </p:sp>
      <p:sp>
        <p:nvSpPr>
          <p:cNvPr id="4" name="Slide Number Placeholder 3"/>
          <p:cNvSpPr>
            <a:spLocks noGrp="1"/>
          </p:cNvSpPr>
          <p:nvPr>
            <p:ph type="sldNum" sz="quarter" idx="5"/>
          </p:nvPr>
        </p:nvSpPr>
        <p:spPr/>
        <p:txBody>
          <a:bodyPr/>
          <a:lstStyle/>
          <a:p>
            <a:fld id="{5DAC081D-4971-8348-A3A2-4EEB2BBEB60F}" type="slidenum">
              <a:rPr lang="en-US" smtClean="0"/>
              <a:t>32</a:t>
            </a:fld>
            <a:endParaRPr lang="en-US"/>
          </a:p>
        </p:txBody>
      </p:sp>
    </p:spTree>
    <p:extLst>
      <p:ext uri="{BB962C8B-B14F-4D97-AF65-F5344CB8AC3E}">
        <p14:creationId xmlns:p14="http://schemas.microsoft.com/office/powerpoint/2010/main" val="2692196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accurately compare our alternating sampling methodology within simulations, we need to adjust our LMM from earlier.</a:t>
            </a:r>
          </a:p>
          <a:p>
            <a:endParaRPr lang="en-AU" dirty="0"/>
          </a:p>
          <a:p>
            <a:r>
              <a:rPr lang="en-AU" dirty="0"/>
              <a:t>We now group our non-genetic field and laboratory effects in this vector named eta, so our comparisons can be nested within simulations. </a:t>
            </a:r>
          </a:p>
        </p:txBody>
      </p:sp>
      <p:sp>
        <p:nvSpPr>
          <p:cNvPr id="4" name="Slide Number Placeholder 3"/>
          <p:cNvSpPr>
            <a:spLocks noGrp="1"/>
          </p:cNvSpPr>
          <p:nvPr>
            <p:ph type="sldNum" sz="quarter" idx="5"/>
          </p:nvPr>
        </p:nvSpPr>
        <p:spPr/>
        <p:txBody>
          <a:bodyPr/>
          <a:lstStyle/>
          <a:p>
            <a:fld id="{5DAC081D-4971-8348-A3A2-4EEB2BBEB60F}" type="slidenum">
              <a:rPr lang="en-US" smtClean="0"/>
              <a:t>33</a:t>
            </a:fld>
            <a:endParaRPr lang="en-US"/>
          </a:p>
        </p:txBody>
      </p:sp>
    </p:spTree>
    <p:extLst>
      <p:ext uri="{BB962C8B-B14F-4D97-AF65-F5344CB8AC3E}">
        <p14:creationId xmlns:p14="http://schemas.microsoft.com/office/powerpoint/2010/main" val="2806734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with some designs established, we can now perform our simulation study. </a:t>
            </a:r>
          </a:p>
          <a:p>
            <a:endParaRPr lang="en-AU" dirty="0"/>
          </a:p>
          <a:p>
            <a:r>
              <a:rPr lang="en-AU" dirty="0"/>
              <a:t>We generate 5000 simulations for a trial similar to our GRDC and breeder type trials for each of the 2 k-cluster means. </a:t>
            </a:r>
          </a:p>
          <a:p>
            <a:endParaRPr lang="en-AU" dirty="0"/>
          </a:p>
          <a:p>
            <a:r>
              <a:rPr lang="en-AU" dirty="0"/>
              <a:t>Here are some examples of how the field plot and laboratory sample plot effects look for our GRDC-type trials. </a:t>
            </a:r>
          </a:p>
        </p:txBody>
      </p:sp>
      <p:sp>
        <p:nvSpPr>
          <p:cNvPr id="4" name="Slide Number Placeholder 3"/>
          <p:cNvSpPr>
            <a:spLocks noGrp="1"/>
          </p:cNvSpPr>
          <p:nvPr>
            <p:ph type="sldNum" sz="quarter" idx="5"/>
          </p:nvPr>
        </p:nvSpPr>
        <p:spPr/>
        <p:txBody>
          <a:bodyPr/>
          <a:lstStyle/>
          <a:p>
            <a:fld id="{5DAC081D-4971-8348-A3A2-4EEB2BBEB60F}" type="slidenum">
              <a:rPr lang="en-US" smtClean="0"/>
              <a:t>34</a:t>
            </a:fld>
            <a:endParaRPr lang="en-US"/>
          </a:p>
        </p:txBody>
      </p:sp>
    </p:spTree>
    <p:extLst>
      <p:ext uri="{BB962C8B-B14F-4D97-AF65-F5344CB8AC3E}">
        <p14:creationId xmlns:p14="http://schemas.microsoft.com/office/powerpoint/2010/main" val="876820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can look at the distribution from the simulated variance components for each term in the model for the 5000 simulations using </a:t>
            </a:r>
            <a:r>
              <a:rPr lang="en-AU" dirty="0" err="1"/>
              <a:t>dwreml</a:t>
            </a:r>
            <a:r>
              <a:rPr lang="en-AU" dirty="0"/>
              <a:t>.</a:t>
            </a:r>
          </a:p>
          <a:p>
            <a:endParaRPr lang="en-AU" dirty="0"/>
          </a:p>
          <a:p>
            <a:r>
              <a:rPr lang="en-AU" dirty="0"/>
              <a:t>As some of you know, the 0 counts are due to bound components. On each grid, I also plot what the true variance component value is.</a:t>
            </a:r>
          </a:p>
          <a:p>
            <a:endParaRPr lang="en-AU" dirty="0"/>
          </a:p>
          <a:p>
            <a:r>
              <a:rPr lang="en-AU" dirty="0"/>
              <a:t>I believe that we are able to estimate our field and lab variations quite nicely. </a:t>
            </a:r>
          </a:p>
          <a:p>
            <a:endParaRPr lang="en-AU" dirty="0"/>
          </a:p>
          <a:p>
            <a:r>
              <a:rPr lang="en-AU" dirty="0"/>
              <a:t>And note that while the laboratory components are quite small, it still exists.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35</a:t>
            </a:fld>
            <a:endParaRPr lang="en-US"/>
          </a:p>
        </p:txBody>
      </p:sp>
    </p:spTree>
    <p:extLst>
      <p:ext uri="{BB962C8B-B14F-4D97-AF65-F5344CB8AC3E}">
        <p14:creationId xmlns:p14="http://schemas.microsoft.com/office/powerpoint/2010/main" val="287784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Briefly here’s the similar output for our second k-means cluster of these trial types. </a:t>
            </a:r>
          </a:p>
        </p:txBody>
      </p:sp>
      <p:sp>
        <p:nvSpPr>
          <p:cNvPr id="4" name="Slide Number Placeholder 3"/>
          <p:cNvSpPr>
            <a:spLocks noGrp="1"/>
          </p:cNvSpPr>
          <p:nvPr>
            <p:ph type="sldNum" sz="quarter" idx="5"/>
          </p:nvPr>
        </p:nvSpPr>
        <p:spPr/>
        <p:txBody>
          <a:bodyPr/>
          <a:lstStyle/>
          <a:p>
            <a:fld id="{5DAC081D-4971-8348-A3A2-4EEB2BBEB60F}" type="slidenum">
              <a:rPr lang="en-US" smtClean="0"/>
              <a:t>36</a:t>
            </a:fld>
            <a:endParaRPr lang="en-US"/>
          </a:p>
        </p:txBody>
      </p:sp>
    </p:spTree>
    <p:extLst>
      <p:ext uri="{BB962C8B-B14F-4D97-AF65-F5344CB8AC3E}">
        <p14:creationId xmlns:p14="http://schemas.microsoft.com/office/powerpoint/2010/main" val="2691474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our breeder type trials, we note similar things, however there are less laboratory components appear lower to the partially replicated design within the laboratory.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37</a:t>
            </a:fld>
            <a:endParaRPr lang="en-US"/>
          </a:p>
        </p:txBody>
      </p:sp>
    </p:spTree>
    <p:extLst>
      <p:ext uri="{BB962C8B-B14F-4D97-AF65-F5344CB8AC3E}">
        <p14:creationId xmlns:p14="http://schemas.microsoft.com/office/powerpoint/2010/main" val="265840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And similarly for our second k-means cluster.</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38</a:t>
            </a:fld>
            <a:endParaRPr lang="en-US"/>
          </a:p>
        </p:txBody>
      </p:sp>
    </p:spTree>
    <p:extLst>
      <p:ext uri="{BB962C8B-B14F-4D97-AF65-F5344CB8AC3E}">
        <p14:creationId xmlns:p14="http://schemas.microsoft.com/office/powerpoint/2010/main" val="104059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I’ve made a table of the biases and CVs for each of these design sets and clusters for the variety and non-genetic field effects. </a:t>
            </a:r>
          </a:p>
          <a:p>
            <a:endParaRPr lang="en-AU" dirty="0"/>
          </a:p>
          <a:p>
            <a:r>
              <a:rPr lang="en-AU" dirty="0"/>
              <a:t>Note that large bias and CV values are due to the low corresponding component sizes. </a:t>
            </a:r>
          </a:p>
          <a:p>
            <a:endParaRPr lang="en-AU" dirty="0"/>
          </a:p>
          <a:p>
            <a:r>
              <a:rPr lang="en-AU" dirty="0"/>
              <a:t>AS we've seen, most of these terms do have a low number of degrees of freedom. </a:t>
            </a:r>
          </a:p>
        </p:txBody>
      </p:sp>
      <p:sp>
        <p:nvSpPr>
          <p:cNvPr id="4" name="Slide Number Placeholder 3"/>
          <p:cNvSpPr>
            <a:spLocks noGrp="1"/>
          </p:cNvSpPr>
          <p:nvPr>
            <p:ph type="sldNum" sz="quarter" idx="5"/>
          </p:nvPr>
        </p:nvSpPr>
        <p:spPr/>
        <p:txBody>
          <a:bodyPr/>
          <a:lstStyle/>
          <a:p>
            <a:fld id="{5DAC081D-4971-8348-A3A2-4EEB2BBEB60F}" type="slidenum">
              <a:rPr lang="en-US" smtClean="0"/>
              <a:t>39</a:t>
            </a:fld>
            <a:endParaRPr lang="en-US"/>
          </a:p>
        </p:txBody>
      </p:sp>
    </p:spTree>
    <p:extLst>
      <p:ext uri="{BB962C8B-B14F-4D97-AF65-F5344CB8AC3E}">
        <p14:creationId xmlns:p14="http://schemas.microsoft.com/office/powerpoint/2010/main" val="126381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bold parts</a:t>
            </a:r>
          </a:p>
        </p:txBody>
      </p:sp>
      <p:sp>
        <p:nvSpPr>
          <p:cNvPr id="4" name="Slide Number Placeholder 3"/>
          <p:cNvSpPr>
            <a:spLocks noGrp="1"/>
          </p:cNvSpPr>
          <p:nvPr>
            <p:ph type="sldNum" sz="quarter" idx="5"/>
          </p:nvPr>
        </p:nvSpPr>
        <p:spPr/>
        <p:txBody>
          <a:bodyPr/>
          <a:lstStyle/>
          <a:p>
            <a:fld id="{5DAC081D-4971-8348-A3A2-4EEB2BBEB60F}" type="slidenum">
              <a:rPr lang="en-US" smtClean="0"/>
              <a:t>4</a:t>
            </a:fld>
            <a:endParaRPr lang="en-US"/>
          </a:p>
        </p:txBody>
      </p:sp>
    </p:spTree>
    <p:extLst>
      <p:ext uri="{BB962C8B-B14F-4D97-AF65-F5344CB8AC3E}">
        <p14:creationId xmlns:p14="http://schemas.microsoft.com/office/powerpoint/2010/main" val="1685947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another table, however, this time looking at the laboratory effects.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Similarly here, high bias values and CVs are due to small component sizes… Note again that Biases for Set E are on average larger due to the partially replicated nature of the laboratory designs. </a:t>
            </a:r>
          </a:p>
          <a:p>
            <a:endParaRPr lang="en-AU" dirty="0"/>
          </a:p>
          <a:p>
            <a:r>
              <a:rPr lang="en-AU" dirty="0"/>
              <a:t>However, we’re quite happy with how these estimated variance components across design sets for each cluster. </a:t>
            </a:r>
          </a:p>
          <a:p>
            <a:endParaRPr lang="en-AU" dirty="0"/>
          </a:p>
          <a:p>
            <a:r>
              <a:rPr lang="en-AU" dirty="0"/>
              <a:t>I need to say that this is something that would NOT have been possible without our motivating data-set.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40</a:t>
            </a:fld>
            <a:endParaRPr lang="en-US"/>
          </a:p>
        </p:txBody>
      </p:sp>
    </p:spTree>
    <p:extLst>
      <p:ext uri="{BB962C8B-B14F-4D97-AF65-F5344CB8AC3E}">
        <p14:creationId xmlns:p14="http://schemas.microsoft.com/office/powerpoint/2010/main" val="2566516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compare some phenotyping methodologies now. </a:t>
            </a:r>
          </a:p>
          <a:p>
            <a:endParaRPr lang="en-AU" dirty="0"/>
          </a:p>
          <a:p>
            <a:r>
              <a:rPr lang="en-AU" dirty="0"/>
              <a:t>Here’s a table comparing the correlations to the true variety values within each of our phenology methods for GRDC-type trials. </a:t>
            </a:r>
          </a:p>
          <a:p>
            <a:endParaRPr lang="en-AU" dirty="0"/>
          </a:p>
          <a:p>
            <a:r>
              <a:rPr lang="en-AU" dirty="0"/>
              <a:t>It’s great that we have the ability to model the variation within each phase, as this provides good insight into these correlations. </a:t>
            </a:r>
          </a:p>
          <a:p>
            <a:endParaRPr lang="en-AU" dirty="0"/>
          </a:p>
          <a:p>
            <a:r>
              <a:rPr lang="en-AU" dirty="0"/>
              <a:t>Note that in our GRDC-type trials, half of the varieties featured a field plot with an extra pair of lab duplication, hence we separate our correlations into the number of lab duplicates for each k-means cluster group. </a:t>
            </a:r>
          </a:p>
          <a:p>
            <a:endParaRPr lang="en-AU" dirty="0"/>
          </a:p>
          <a:p>
            <a:r>
              <a:rPr lang="en-AU" dirty="0"/>
              <a:t>Going across methods, we can see a decrease in correlations. In the worst cases, the composite method has a decrease of 11.5% [CLICK], and even more so the single plot method decreases by 15.1% [CLICK]. This shows why it is important to account for the lab variation. </a:t>
            </a:r>
          </a:p>
          <a:p>
            <a:r>
              <a:rPr lang="en-AU" dirty="0"/>
              <a:t>I just want to reiterate that this is something that we were able to simulate and test due to our amazing motivating dataset. </a:t>
            </a:r>
          </a:p>
          <a:p>
            <a:endParaRPr lang="en-AU" dirty="0"/>
          </a:p>
          <a:p>
            <a:r>
              <a:rPr lang="en-AU" dirty="0"/>
              <a:t>What is good to see, is that as we go down the gold method column, correlations increase with more lab duplication.</a:t>
            </a:r>
          </a:p>
        </p:txBody>
      </p:sp>
      <p:sp>
        <p:nvSpPr>
          <p:cNvPr id="4" name="Slide Number Placeholder 3"/>
          <p:cNvSpPr>
            <a:spLocks noGrp="1"/>
          </p:cNvSpPr>
          <p:nvPr>
            <p:ph type="sldNum" sz="quarter" idx="5"/>
          </p:nvPr>
        </p:nvSpPr>
        <p:spPr/>
        <p:txBody>
          <a:bodyPr/>
          <a:lstStyle/>
          <a:p>
            <a:fld id="{5DAC081D-4971-8348-A3A2-4EEB2BBEB60F}" type="slidenum">
              <a:rPr lang="en-US" smtClean="0"/>
              <a:t>41</a:t>
            </a:fld>
            <a:endParaRPr lang="en-US"/>
          </a:p>
        </p:txBody>
      </p:sp>
    </p:spTree>
    <p:extLst>
      <p:ext uri="{BB962C8B-B14F-4D97-AF65-F5344CB8AC3E}">
        <p14:creationId xmlns:p14="http://schemas.microsoft.com/office/powerpoint/2010/main" val="4036371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 onto the breeder type trials, there are a few interesting things happening in this table. </a:t>
            </a:r>
          </a:p>
          <a:p>
            <a:endParaRPr lang="en-AU" dirty="0"/>
          </a:p>
          <a:p>
            <a:r>
              <a:rPr lang="en-AU" dirty="0"/>
              <a:t>As before, we separate our correlations according to the number of field and lab replications a variety and its field plot had. </a:t>
            </a:r>
          </a:p>
          <a:p>
            <a:endParaRPr lang="en-AU" dirty="0"/>
          </a:p>
          <a:p>
            <a:r>
              <a:rPr lang="en-AU" dirty="0"/>
              <a:t>Note how the correlations stay the same between the composite and single rep testing methods for the single field rep varieties, which makes sense. </a:t>
            </a:r>
          </a:p>
          <a:p>
            <a:r>
              <a:rPr lang="en-AU" dirty="0"/>
              <a:t>The reduction in correlation from the golden method that we’re seeing in the first row must be caused by not utilising a valid statistical design (i.e. randomisation) within the laboratory, something that is only possible to see due to our motivating data-set. Moving along each row shows how accounting for the lab variation is important. </a:t>
            </a:r>
          </a:p>
          <a:p>
            <a:endParaRPr lang="en-AU" dirty="0"/>
          </a:p>
          <a:p>
            <a:r>
              <a:rPr lang="en-AU" dirty="0"/>
              <a:t>Another key result from this table is that we can see the progression of gold going down the column shows why lab duplication is important. </a:t>
            </a:r>
          </a:p>
          <a:p>
            <a:r>
              <a:rPr lang="en-AU" dirty="0"/>
              <a:t>Whereas the extra effort for compositing samples v single plot doesn’t have bang for buck. </a:t>
            </a:r>
          </a:p>
          <a:p>
            <a:endParaRPr lang="en-AU" dirty="0"/>
          </a:p>
          <a:p>
            <a:r>
              <a:rPr lang="en-AU" dirty="0"/>
              <a:t>In some of the worst cases we can see a reduction in correlation from the true values of in the composite method of 9% [CLICK], </a:t>
            </a:r>
          </a:p>
          <a:p>
            <a:r>
              <a:rPr lang="en-AU" dirty="0"/>
              <a:t>And in the single field plot method, we see a reduction of 13% [CLICK]. </a:t>
            </a:r>
          </a:p>
          <a:p>
            <a:endParaRPr lang="en-AU" dirty="0"/>
          </a:p>
          <a:p>
            <a:r>
              <a:rPr lang="en-AU" dirty="0"/>
              <a:t>These can have catastrophic results if a variety ends up being marketed that was believed to not express LMA, when it truly does. Or inversely, a breeding company could lose money missing out on a killer variety due to a false belief that it expresses LMA. </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42</a:t>
            </a:fld>
            <a:endParaRPr lang="en-US"/>
          </a:p>
        </p:txBody>
      </p:sp>
    </p:spTree>
    <p:extLst>
      <p:ext uri="{BB962C8B-B14F-4D97-AF65-F5344CB8AC3E}">
        <p14:creationId xmlns:p14="http://schemas.microsoft.com/office/powerpoint/2010/main" val="1797628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that leads us to ask the question. Is making cuts to time and budget constraints by compositing samples or choosing a single field plot a sensible thing to do or are you just shooting yourself in the foot in the long run? </a:t>
            </a:r>
          </a:p>
          <a:p>
            <a:endParaRPr lang="en-AU" dirty="0"/>
          </a:p>
          <a:p>
            <a:r>
              <a:rPr lang="en-AU" dirty="0"/>
              <a:t>I do understand that it is no easy feat to test every single field plot with multiple duplication so what I hope to achieve next is to simulate a method that can provide decent accuracy while still saving time and money. </a:t>
            </a:r>
          </a:p>
          <a:p>
            <a:endParaRPr lang="en-AU" dirty="0"/>
          </a:p>
          <a:p>
            <a:r>
              <a:rPr lang="en-AU" dirty="0"/>
              <a:t>Thank you. </a:t>
            </a:r>
          </a:p>
        </p:txBody>
      </p:sp>
      <p:sp>
        <p:nvSpPr>
          <p:cNvPr id="4" name="Slide Number Placeholder 3"/>
          <p:cNvSpPr>
            <a:spLocks noGrp="1"/>
          </p:cNvSpPr>
          <p:nvPr>
            <p:ph type="sldNum" sz="quarter" idx="5"/>
          </p:nvPr>
        </p:nvSpPr>
        <p:spPr/>
        <p:txBody>
          <a:bodyPr/>
          <a:lstStyle/>
          <a:p>
            <a:fld id="{5DAC081D-4971-8348-A3A2-4EEB2BBEB60F}" type="slidenum">
              <a:rPr lang="en-US" smtClean="0"/>
              <a:t>43</a:t>
            </a:fld>
            <a:endParaRPr lang="en-US"/>
          </a:p>
        </p:txBody>
      </p:sp>
    </p:spTree>
    <p:extLst>
      <p:ext uri="{BB962C8B-B14F-4D97-AF65-F5344CB8AC3E}">
        <p14:creationId xmlns:p14="http://schemas.microsoft.com/office/powerpoint/2010/main" val="2670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that leads us to ask the question. Is making cuts to time and budget constraints by compositing samples or choosing a single field plot a sensible thing to do or are you just shooting yourself in the foot in the long run? </a:t>
            </a:r>
          </a:p>
          <a:p>
            <a:endParaRPr lang="en-AU" dirty="0"/>
          </a:p>
          <a:p>
            <a:r>
              <a:rPr lang="en-AU" dirty="0"/>
              <a:t>I do understand that it is no easy feat to test every single field plot with multiple duplication so what I hope to achieve next is to simulate a method that can provide decent correlation in accuracy while still saving the testing body time and money. </a:t>
            </a:r>
          </a:p>
          <a:p>
            <a:endParaRPr lang="en-AU" dirty="0"/>
          </a:p>
          <a:p>
            <a:r>
              <a:rPr lang="en-AU" dirty="0"/>
              <a:t>Thank you. </a:t>
            </a:r>
          </a:p>
        </p:txBody>
      </p:sp>
      <p:sp>
        <p:nvSpPr>
          <p:cNvPr id="4" name="Slide Number Placeholder 3"/>
          <p:cNvSpPr>
            <a:spLocks noGrp="1"/>
          </p:cNvSpPr>
          <p:nvPr>
            <p:ph type="sldNum" sz="quarter" idx="5"/>
          </p:nvPr>
        </p:nvSpPr>
        <p:spPr/>
        <p:txBody>
          <a:bodyPr/>
          <a:lstStyle/>
          <a:p>
            <a:fld id="{5DAC081D-4971-8348-A3A2-4EEB2BBEB60F}" type="slidenum">
              <a:rPr lang="en-US" smtClean="0"/>
              <a:t>45</a:t>
            </a:fld>
            <a:endParaRPr lang="en-US"/>
          </a:p>
        </p:txBody>
      </p:sp>
    </p:spTree>
    <p:extLst>
      <p:ext uri="{BB962C8B-B14F-4D97-AF65-F5344CB8AC3E}">
        <p14:creationId xmlns:p14="http://schemas.microsoft.com/office/powerpoint/2010/main" val="388001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Briefly, here’s an example of a Falling number machine. </a:t>
            </a:r>
          </a:p>
          <a:p>
            <a:r>
              <a:rPr lang="en-AU" dirty="0"/>
              <a:t>The procedure involves creating a slurry from grain samples in either Tube of this machine. This is mixed using a rod. This rod is then released from the top and the Falling number measurement is the time it takes the rod to reach the bottom of the tube in seconds. </a:t>
            </a:r>
          </a:p>
          <a:p>
            <a:endParaRPr lang="en-AU" dirty="0"/>
          </a:p>
          <a:p>
            <a:r>
              <a:rPr lang="en-AU" dirty="0"/>
              <a:t>You can see that this procedure takes a long time…</a:t>
            </a:r>
          </a:p>
          <a:p>
            <a:endParaRPr lang="en-AU" dirty="0"/>
          </a:p>
          <a:p>
            <a:r>
              <a:rPr lang="en-AU" dirty="0"/>
              <a:t>A lower FN means that there is less starch in the product. Typically due to either pre-harvest sprouting or our trait of interest, LMA. </a:t>
            </a:r>
          </a:p>
          <a:p>
            <a:r>
              <a:rPr lang="en-AU" dirty="0"/>
              <a:t>On the right we can see how the end-product is affected with low to high falling numbers. If wheat grain sold by a farmer has a low falling number, they can expect to receive less money for it. </a:t>
            </a:r>
          </a:p>
        </p:txBody>
      </p:sp>
      <p:sp>
        <p:nvSpPr>
          <p:cNvPr id="4" name="Slide Number Placeholder 3"/>
          <p:cNvSpPr>
            <a:spLocks noGrp="1"/>
          </p:cNvSpPr>
          <p:nvPr>
            <p:ph type="sldNum" sz="quarter" idx="5"/>
          </p:nvPr>
        </p:nvSpPr>
        <p:spPr/>
        <p:txBody>
          <a:bodyPr/>
          <a:lstStyle/>
          <a:p>
            <a:fld id="{5DAC081D-4971-8348-A3A2-4EEB2BBEB60F}" type="slidenum">
              <a:rPr lang="en-US" smtClean="0"/>
              <a:t>5</a:t>
            </a:fld>
            <a:endParaRPr lang="en-US"/>
          </a:p>
        </p:txBody>
      </p:sp>
    </p:spTree>
    <p:extLst>
      <p:ext uri="{BB962C8B-B14F-4D97-AF65-F5344CB8AC3E}">
        <p14:creationId xmlns:p14="http://schemas.microsoft.com/office/powerpoint/2010/main" val="89520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What’s important in LMA testing is that this expression is influenced by variety and environment interactions. So it is imperative to test material in many field trials to capture many environmental characteristics. </a:t>
            </a:r>
          </a:p>
          <a:p>
            <a:endParaRPr lang="en-AU" dirty="0"/>
          </a:p>
          <a:p>
            <a:r>
              <a:rPr lang="en-AU" dirty="0"/>
              <a:t>However, there are thresholds in time and money to the number of varieties that can be tested to due to the multiphase nature of the FN procedure.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the question is::::: </a:t>
            </a:r>
            <a:r>
              <a:rPr lang="en-GB" sz="1200" b="1" dirty="0">
                <a:solidFill>
                  <a:srgbClr val="E5117E"/>
                </a:solidFill>
                <a:cs typeface="Tahoma"/>
              </a:rPr>
              <a:t>How do we best allocate resources to maximise prediction accuracy in finding LMA expressors?</a:t>
            </a:r>
          </a:p>
          <a:p>
            <a:endParaRPr lang="en-AU" dirty="0"/>
          </a:p>
        </p:txBody>
      </p:sp>
      <p:sp>
        <p:nvSpPr>
          <p:cNvPr id="4" name="Slide Number Placeholder 3"/>
          <p:cNvSpPr>
            <a:spLocks noGrp="1"/>
          </p:cNvSpPr>
          <p:nvPr>
            <p:ph type="sldNum" sz="quarter" idx="5"/>
          </p:nvPr>
        </p:nvSpPr>
        <p:spPr/>
        <p:txBody>
          <a:bodyPr/>
          <a:lstStyle/>
          <a:p>
            <a:fld id="{5DAC081D-4971-8348-A3A2-4EEB2BBEB60F}" type="slidenum">
              <a:rPr lang="en-US" smtClean="0"/>
              <a:t>6</a:t>
            </a:fld>
            <a:endParaRPr lang="en-US"/>
          </a:p>
        </p:txBody>
      </p:sp>
    </p:spTree>
    <p:extLst>
      <p:ext uri="{BB962C8B-B14F-4D97-AF65-F5344CB8AC3E}">
        <p14:creationId xmlns:p14="http://schemas.microsoft.com/office/powerpoint/2010/main" val="18371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Well let’s look at what is currently done across Australia? </a:t>
            </a:r>
          </a:p>
          <a:p>
            <a:endParaRPr lang="en-AU" dirty="0"/>
          </a:p>
          <a:p>
            <a:r>
              <a:rPr lang="en-AU" dirty="0"/>
              <a:t>One example is Australia’s biggest grain variety trials is the National Variety Trials.</a:t>
            </a:r>
          </a:p>
          <a:p>
            <a:r>
              <a:rPr lang="en-AU" dirty="0"/>
              <a:t> </a:t>
            </a:r>
          </a:p>
          <a:p>
            <a:r>
              <a:rPr lang="en-AU" dirty="0"/>
              <a:t>Hundreds of independent grain trials are conducted all over Australia testing varieties in wheat, barley, canola, chickpea, just to name a few, that are available on the market for growers to buy. </a:t>
            </a:r>
          </a:p>
          <a:p>
            <a:endParaRPr lang="en-AU" dirty="0"/>
          </a:p>
          <a:p>
            <a:r>
              <a:rPr lang="en-AU" dirty="0"/>
              <a:t>Each trial is typically designed as ~20 varieties in a 3-rep RCBD design – Blocked in two directions. </a:t>
            </a:r>
          </a:p>
          <a:p>
            <a:endParaRPr lang="en-AU" dirty="0"/>
          </a:p>
          <a:p>
            <a:r>
              <a:rPr lang="en-AU" dirty="0"/>
              <a:t>Along with measuring yield, they also perform a range of grain quality tests. Here is their protocol booklet found online. </a:t>
            </a:r>
          </a:p>
        </p:txBody>
      </p:sp>
      <p:sp>
        <p:nvSpPr>
          <p:cNvPr id="4" name="Slide Number Placeholder 3"/>
          <p:cNvSpPr>
            <a:spLocks noGrp="1"/>
          </p:cNvSpPr>
          <p:nvPr>
            <p:ph type="sldNum" sz="quarter" idx="5"/>
          </p:nvPr>
        </p:nvSpPr>
        <p:spPr/>
        <p:txBody>
          <a:bodyPr/>
          <a:lstStyle/>
          <a:p>
            <a:fld id="{5DAC081D-4971-8348-A3A2-4EEB2BBEB60F}" type="slidenum">
              <a:rPr lang="en-US" smtClean="0"/>
              <a:t>7</a:t>
            </a:fld>
            <a:endParaRPr lang="en-US"/>
          </a:p>
        </p:txBody>
      </p:sp>
    </p:spTree>
    <p:extLst>
      <p:ext uri="{BB962C8B-B14F-4D97-AF65-F5344CB8AC3E}">
        <p14:creationId xmlns:p14="http://schemas.microsoft.com/office/powerpoint/2010/main" val="116408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an abstract of what they do for quality trait testing….</a:t>
            </a:r>
          </a:p>
          <a:p>
            <a:r>
              <a:rPr lang="en-AU" dirty="0"/>
              <a:t>“composite sample or individual plot samples”… no mention of design or number of laboratory duplicates… nothing. Just vagueness. </a:t>
            </a:r>
          </a:p>
          <a:p>
            <a:endParaRPr lang="en-AU" dirty="0"/>
          </a:p>
          <a:p>
            <a:r>
              <a:rPr lang="en-AU" dirty="0"/>
              <a:t>Is this good enough? Well let’s investigate! </a:t>
            </a:r>
          </a:p>
        </p:txBody>
      </p:sp>
      <p:sp>
        <p:nvSpPr>
          <p:cNvPr id="4" name="Slide Number Placeholder 3"/>
          <p:cNvSpPr>
            <a:spLocks noGrp="1"/>
          </p:cNvSpPr>
          <p:nvPr>
            <p:ph type="sldNum" sz="quarter" idx="5"/>
          </p:nvPr>
        </p:nvSpPr>
        <p:spPr/>
        <p:txBody>
          <a:bodyPr/>
          <a:lstStyle/>
          <a:p>
            <a:fld id="{5DAC081D-4971-8348-A3A2-4EEB2BBEB60F}" type="slidenum">
              <a:rPr lang="en-US" smtClean="0"/>
              <a:t>8</a:t>
            </a:fld>
            <a:endParaRPr lang="en-US"/>
          </a:p>
        </p:txBody>
      </p:sp>
    </p:spTree>
    <p:extLst>
      <p:ext uri="{BB962C8B-B14F-4D97-AF65-F5344CB8AC3E}">
        <p14:creationId xmlns:p14="http://schemas.microsoft.com/office/powerpoint/2010/main" val="281447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 know there are some people in the room who have conducted work in this space too, here’s a few examples of some. And you’re probably asking ”well what’s novel about this work?” </a:t>
            </a:r>
          </a:p>
          <a:p>
            <a:endParaRPr lang="en-AU" dirty="0"/>
          </a:p>
          <a:p>
            <a:r>
              <a:rPr lang="en-AU" dirty="0"/>
              <a:t>Well it all boils down to this wonderful data-set that we’ve got. </a:t>
            </a:r>
          </a:p>
        </p:txBody>
      </p:sp>
      <p:sp>
        <p:nvSpPr>
          <p:cNvPr id="4" name="Slide Number Placeholder 3"/>
          <p:cNvSpPr>
            <a:spLocks noGrp="1"/>
          </p:cNvSpPr>
          <p:nvPr>
            <p:ph type="sldNum" sz="quarter" idx="5"/>
          </p:nvPr>
        </p:nvSpPr>
        <p:spPr/>
        <p:txBody>
          <a:bodyPr/>
          <a:lstStyle/>
          <a:p>
            <a:fld id="{5DAC081D-4971-8348-A3A2-4EEB2BBEB60F}" type="slidenum">
              <a:rPr lang="en-US" smtClean="0"/>
              <a:t>9</a:t>
            </a:fld>
            <a:endParaRPr lang="en-US"/>
          </a:p>
        </p:txBody>
      </p:sp>
    </p:spTree>
    <p:extLst>
      <p:ext uri="{BB962C8B-B14F-4D97-AF65-F5344CB8AC3E}">
        <p14:creationId xmlns:p14="http://schemas.microsoft.com/office/powerpoint/2010/main" val="257542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1486" y="1072833"/>
            <a:ext cx="5230178" cy="1846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22973" y="1938021"/>
            <a:ext cx="4307205"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E5C51FB-6DE8-DF4F-9B14-CCA899735FE9}" type="datetime1">
              <a:rPr lang="en-AU" smtClean="0"/>
              <a:t>29/11/2023</a:t>
            </a:fld>
            <a:endParaRPr lang="en-US"/>
          </a:p>
        </p:txBody>
      </p:sp>
      <p:sp>
        <p:nvSpPr>
          <p:cNvPr id="6" name="Holder 6"/>
          <p:cNvSpPr>
            <a:spLocks noGrp="1"/>
          </p:cNvSpPr>
          <p:nvPr>
            <p:ph type="sldNum" sz="quarter" idx="7"/>
          </p:nvPr>
        </p:nvSpPr>
        <p:spPr/>
        <p:txBody>
          <a:bodyPr lIns="0" tIns="0" rIns="0" bIns="0"/>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0"/>
            <a:ext cx="6150607" cy="3456304"/>
          </a:xfrm>
          <a:custGeom>
            <a:avLst/>
            <a:gdLst/>
            <a:ahLst/>
            <a:cxnLst/>
            <a:rect l="l" t="t" r="r" b="b"/>
            <a:pathLst>
              <a:path w="4608195" h="3456304">
                <a:moveTo>
                  <a:pt x="4608004" y="0"/>
                </a:moveTo>
                <a:lnTo>
                  <a:pt x="0" y="0"/>
                </a:lnTo>
                <a:lnTo>
                  <a:pt x="0" y="3456000"/>
                </a:lnTo>
                <a:lnTo>
                  <a:pt x="4608004" y="3456000"/>
                </a:lnTo>
                <a:lnTo>
                  <a:pt x="4608004" y="0"/>
                </a:lnTo>
                <a:close/>
              </a:path>
            </a:pathLst>
          </a:custGeom>
          <a:solidFill>
            <a:srgbClr val="F9F9F9"/>
          </a:solidFill>
        </p:spPr>
        <p:txBody>
          <a:bodyPr wrap="square" lIns="0" tIns="0" rIns="0" bIns="0" rtlCol="0"/>
          <a:lstStyle/>
          <a:p>
            <a:endParaRPr sz="2402"/>
          </a:p>
        </p:txBody>
      </p:sp>
      <p:sp>
        <p:nvSpPr>
          <p:cNvPr id="17" name="bg object 17"/>
          <p:cNvSpPr/>
          <p:nvPr/>
        </p:nvSpPr>
        <p:spPr>
          <a:xfrm>
            <a:off x="1" y="1"/>
            <a:ext cx="6150607" cy="376555"/>
          </a:xfrm>
          <a:custGeom>
            <a:avLst/>
            <a:gdLst/>
            <a:ahLst/>
            <a:cxnLst/>
            <a:rect l="l" t="t" r="r" b="b"/>
            <a:pathLst>
              <a:path w="4608195" h="376555">
                <a:moveTo>
                  <a:pt x="4608004" y="0"/>
                </a:moveTo>
                <a:lnTo>
                  <a:pt x="0" y="0"/>
                </a:lnTo>
                <a:lnTo>
                  <a:pt x="0" y="376377"/>
                </a:lnTo>
                <a:lnTo>
                  <a:pt x="4608004" y="376377"/>
                </a:lnTo>
                <a:lnTo>
                  <a:pt x="4608004" y="0"/>
                </a:lnTo>
                <a:close/>
              </a:path>
            </a:pathLst>
          </a:custGeom>
          <a:solidFill>
            <a:srgbClr val="0C1F37"/>
          </a:solidFill>
        </p:spPr>
        <p:txBody>
          <a:bodyPr wrap="square" lIns="0" tIns="0" rIns="0" bIns="0" rtlCol="0"/>
          <a:lstStyle/>
          <a:p>
            <a:endParaRPr sz="2402"/>
          </a:p>
        </p:txBody>
      </p:sp>
      <p:sp>
        <p:nvSpPr>
          <p:cNvPr id="2" name="Holder 2"/>
          <p:cNvSpPr>
            <a:spLocks noGrp="1"/>
          </p:cNvSpPr>
          <p:nvPr>
            <p:ph type="title"/>
          </p:nvPr>
        </p:nvSpPr>
        <p:spPr>
          <a:xfrm>
            <a:off x="163863" y="76376"/>
            <a:ext cx="5825422" cy="246542"/>
          </a:xfrm>
        </p:spPr>
        <p:txBody>
          <a:bodyPr lIns="0" tIns="0" rIns="0" bIns="0"/>
          <a:lstStyle>
            <a:lvl1pPr>
              <a:defRPr sz="1602" b="1" i="0">
                <a:solidFill>
                  <a:schemeClr val="bg1"/>
                </a:solidFill>
                <a:latin typeface="Arial"/>
                <a:cs typeface="Arial"/>
              </a:defRPr>
            </a:lvl1pPr>
          </a:lstStyle>
          <a:p>
            <a:endParaRPr/>
          </a:p>
        </p:txBody>
      </p:sp>
      <p:sp>
        <p:nvSpPr>
          <p:cNvPr id="3" name="Holder 3"/>
          <p:cNvSpPr>
            <a:spLocks noGrp="1"/>
          </p:cNvSpPr>
          <p:nvPr>
            <p:ph type="body" idx="1"/>
          </p:nvPr>
        </p:nvSpPr>
        <p:spPr>
          <a:xfrm>
            <a:off x="429279" y="707159"/>
            <a:ext cx="5294589" cy="225896"/>
          </a:xfrm>
        </p:spPr>
        <p:txBody>
          <a:bodyPr lIns="0" tIns="0" rIns="0" bIns="0"/>
          <a:lstStyle>
            <a:lvl1pPr>
              <a:defRPr sz="1468" b="0" i="0">
                <a:solidFill>
                  <a:srgbClr val="22373A"/>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2F37DD7-534B-974F-AB38-58967755A366}" type="datetime1">
              <a:rPr lang="en-AU" smtClean="0"/>
              <a:t>29/11/2023</a:t>
            </a:fld>
            <a:endParaRPr lang="en-US"/>
          </a:p>
        </p:txBody>
      </p:sp>
      <p:sp>
        <p:nvSpPr>
          <p:cNvPr id="6" name="Holder 6"/>
          <p:cNvSpPr>
            <a:spLocks noGrp="1"/>
          </p:cNvSpPr>
          <p:nvPr>
            <p:ph type="sldNum" sz="quarter" idx="7"/>
          </p:nvPr>
        </p:nvSpPr>
        <p:spPr/>
        <p:txBody>
          <a:bodyPr lIns="0" tIns="0" rIns="0" bIns="0"/>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3863" y="76376"/>
            <a:ext cx="5825422" cy="246542"/>
          </a:xfrm>
        </p:spPr>
        <p:txBody>
          <a:bodyPr lIns="0" tIns="0" rIns="0" bIns="0"/>
          <a:lstStyle>
            <a:lvl1pPr>
              <a:defRPr sz="1602" b="1" i="0">
                <a:solidFill>
                  <a:schemeClr val="bg1"/>
                </a:solidFill>
                <a:latin typeface="Arial"/>
                <a:cs typeface="Arial"/>
              </a:defRPr>
            </a:lvl1pPr>
          </a:lstStyle>
          <a:p>
            <a:endParaRPr/>
          </a:p>
        </p:txBody>
      </p:sp>
      <p:sp>
        <p:nvSpPr>
          <p:cNvPr id="3" name="Holder 3"/>
          <p:cNvSpPr>
            <a:spLocks noGrp="1"/>
          </p:cNvSpPr>
          <p:nvPr>
            <p:ph sz="half" idx="2"/>
          </p:nvPr>
        </p:nvSpPr>
        <p:spPr>
          <a:xfrm>
            <a:off x="307658" y="795973"/>
            <a:ext cx="2676620"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68872" y="795973"/>
            <a:ext cx="2676620" cy="1692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3D50D4B-A2DC-F74A-97A8-AEAEE8DB32A1}" type="datetime1">
              <a:rPr lang="en-AU" smtClean="0"/>
              <a:t>29/11/2023</a:t>
            </a:fld>
            <a:endParaRPr lang="en-US"/>
          </a:p>
        </p:txBody>
      </p:sp>
      <p:sp>
        <p:nvSpPr>
          <p:cNvPr id="7" name="Holder 7"/>
          <p:cNvSpPr>
            <a:spLocks noGrp="1"/>
          </p:cNvSpPr>
          <p:nvPr>
            <p:ph type="sldNum" sz="quarter" idx="7"/>
          </p:nvPr>
        </p:nvSpPr>
        <p:spPr/>
        <p:txBody>
          <a:bodyPr lIns="0" tIns="0" rIns="0" bIns="0"/>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63863" y="76376"/>
            <a:ext cx="5825422" cy="246542"/>
          </a:xfrm>
        </p:spPr>
        <p:txBody>
          <a:bodyPr lIns="0" tIns="0" rIns="0" bIns="0"/>
          <a:lstStyle>
            <a:lvl1pPr>
              <a:defRPr sz="1602"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7EB5D27-1F5B-B74F-B75B-ABD304731914}" type="datetime1">
              <a:rPr lang="en-AU" smtClean="0"/>
              <a:t>29/11/2023</a:t>
            </a:fld>
            <a:endParaRPr lang="en-US"/>
          </a:p>
        </p:txBody>
      </p:sp>
      <p:sp>
        <p:nvSpPr>
          <p:cNvPr id="5" name="Holder 5"/>
          <p:cNvSpPr>
            <a:spLocks noGrp="1"/>
          </p:cNvSpPr>
          <p:nvPr>
            <p:ph type="sldNum" sz="quarter" idx="7"/>
          </p:nvPr>
        </p:nvSpPr>
        <p:spPr/>
        <p:txBody>
          <a:bodyPr lIns="0" tIns="0" rIns="0" bIns="0"/>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A695E7B-5456-FC4F-8744-8471FD9F0B2B}" type="datetime1">
              <a:rPr lang="en-AU" smtClean="0"/>
              <a:t>29/11/2023</a:t>
            </a:fld>
            <a:endParaRPr lang="en-US"/>
          </a:p>
        </p:txBody>
      </p:sp>
      <p:sp>
        <p:nvSpPr>
          <p:cNvPr id="4" name="Holder 4"/>
          <p:cNvSpPr>
            <a:spLocks noGrp="1"/>
          </p:cNvSpPr>
          <p:nvPr>
            <p:ph type="sldNum" sz="quarter" idx="7"/>
          </p:nvPr>
        </p:nvSpPr>
        <p:spPr/>
        <p:txBody>
          <a:bodyPr lIns="0" tIns="0" rIns="0" bIns="0"/>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0"/>
            <a:ext cx="6150607" cy="3456304"/>
          </a:xfrm>
          <a:custGeom>
            <a:avLst/>
            <a:gdLst/>
            <a:ahLst/>
            <a:cxnLst/>
            <a:rect l="l" t="t" r="r" b="b"/>
            <a:pathLst>
              <a:path w="4608195" h="3456304">
                <a:moveTo>
                  <a:pt x="4608004" y="0"/>
                </a:moveTo>
                <a:lnTo>
                  <a:pt x="0" y="0"/>
                </a:lnTo>
                <a:lnTo>
                  <a:pt x="0" y="3456000"/>
                </a:lnTo>
                <a:lnTo>
                  <a:pt x="4608004" y="3456000"/>
                </a:lnTo>
                <a:lnTo>
                  <a:pt x="4608004" y="0"/>
                </a:lnTo>
                <a:close/>
              </a:path>
            </a:pathLst>
          </a:custGeom>
          <a:solidFill>
            <a:srgbClr val="F9F9F9"/>
          </a:solidFill>
        </p:spPr>
        <p:txBody>
          <a:bodyPr wrap="square" lIns="0" tIns="0" rIns="0" bIns="0" rtlCol="0"/>
          <a:lstStyle/>
          <a:p>
            <a:endParaRPr sz="2402"/>
          </a:p>
        </p:txBody>
      </p:sp>
      <p:sp>
        <p:nvSpPr>
          <p:cNvPr id="2" name="Holder 2"/>
          <p:cNvSpPr>
            <a:spLocks noGrp="1"/>
          </p:cNvSpPr>
          <p:nvPr>
            <p:ph type="title"/>
          </p:nvPr>
        </p:nvSpPr>
        <p:spPr>
          <a:xfrm>
            <a:off x="163863" y="76376"/>
            <a:ext cx="5825422" cy="184666"/>
          </a:xfrm>
          <a:prstGeom prst="rect">
            <a:avLst/>
          </a:prstGeom>
        </p:spPr>
        <p:txBody>
          <a:bodyPr wrap="square" lIns="0" tIns="0" rIns="0" bIns="0">
            <a:spAutoFit/>
          </a:bodyPr>
          <a:lstStyle>
            <a:lvl1pPr>
              <a:defRPr sz="1200" b="1" i="0">
                <a:solidFill>
                  <a:schemeClr val="bg1"/>
                </a:solidFill>
                <a:latin typeface="Arial"/>
                <a:cs typeface="Arial"/>
              </a:defRPr>
            </a:lvl1pPr>
          </a:lstStyle>
          <a:p>
            <a:endParaRPr/>
          </a:p>
        </p:txBody>
      </p:sp>
      <p:sp>
        <p:nvSpPr>
          <p:cNvPr id="3" name="Holder 3"/>
          <p:cNvSpPr>
            <a:spLocks noGrp="1"/>
          </p:cNvSpPr>
          <p:nvPr>
            <p:ph type="body" idx="1"/>
          </p:nvPr>
        </p:nvSpPr>
        <p:spPr>
          <a:xfrm>
            <a:off x="429279" y="707159"/>
            <a:ext cx="5294589" cy="169277"/>
          </a:xfrm>
          <a:prstGeom prst="rect">
            <a:avLst/>
          </a:prstGeom>
        </p:spPr>
        <p:txBody>
          <a:bodyPr wrap="square" lIns="0" tIns="0" rIns="0" bIns="0">
            <a:spAutoFit/>
          </a:bodyPr>
          <a:lstStyle>
            <a:lvl1pPr>
              <a:defRPr sz="1100" b="0" i="0">
                <a:solidFill>
                  <a:srgbClr val="22373A"/>
                </a:solidFill>
                <a:latin typeface="Tahoma"/>
                <a:cs typeface="Tahoma"/>
              </a:defRPr>
            </a:lvl1pPr>
          </a:lstStyle>
          <a:p>
            <a:endParaRPr/>
          </a:p>
        </p:txBody>
      </p:sp>
      <p:sp>
        <p:nvSpPr>
          <p:cNvPr id="4" name="Holder 4"/>
          <p:cNvSpPr>
            <a:spLocks noGrp="1"/>
          </p:cNvSpPr>
          <p:nvPr>
            <p:ph type="ftr" sz="quarter" idx="5"/>
          </p:nvPr>
        </p:nvSpPr>
        <p:spPr>
          <a:xfrm>
            <a:off x="2092071" y="3218498"/>
            <a:ext cx="196900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7658" y="3218498"/>
            <a:ext cx="1415225" cy="276999"/>
          </a:xfrm>
          <a:prstGeom prst="rect">
            <a:avLst/>
          </a:prstGeom>
        </p:spPr>
        <p:txBody>
          <a:bodyPr wrap="square" lIns="0" tIns="0" rIns="0" bIns="0">
            <a:spAutoFit/>
          </a:bodyPr>
          <a:lstStyle>
            <a:lvl1pPr algn="l">
              <a:defRPr>
                <a:solidFill>
                  <a:schemeClr val="tx1">
                    <a:tint val="75000"/>
                  </a:schemeClr>
                </a:solidFill>
              </a:defRPr>
            </a:lvl1pPr>
          </a:lstStyle>
          <a:p>
            <a:fld id="{A73295B6-B94E-4B49-A373-0F0960FCDC83}" type="datetime1">
              <a:rPr lang="en-AU" smtClean="0"/>
              <a:t>29/11/2023</a:t>
            </a:fld>
            <a:endParaRPr lang="en-US"/>
          </a:p>
        </p:txBody>
      </p:sp>
      <p:sp>
        <p:nvSpPr>
          <p:cNvPr id="6" name="Holder 6"/>
          <p:cNvSpPr>
            <a:spLocks noGrp="1"/>
          </p:cNvSpPr>
          <p:nvPr>
            <p:ph type="sldNum" sz="quarter" idx="7"/>
          </p:nvPr>
        </p:nvSpPr>
        <p:spPr>
          <a:xfrm>
            <a:off x="50479" y="3325137"/>
            <a:ext cx="210190" cy="123239"/>
          </a:xfrm>
          <a:prstGeom prst="rect">
            <a:avLst/>
          </a:prstGeom>
        </p:spPr>
        <p:txBody>
          <a:bodyPr wrap="square" lIns="0" tIns="0" rIns="0" bIns="0">
            <a:spAutoFit/>
          </a:bodyPr>
          <a:lstStyle>
            <a:lvl1pPr>
              <a:defRPr sz="801" b="0" i="0">
                <a:solidFill>
                  <a:srgbClr val="7F7F7F"/>
                </a:solidFill>
                <a:latin typeface="Microsoft Sans Serif"/>
                <a:cs typeface="Microsoft Sans Serif"/>
              </a:defRPr>
            </a:lvl1pPr>
          </a:lstStyle>
          <a:p>
            <a:pPr marL="50852">
              <a:spcBef>
                <a:spcPts val="254"/>
              </a:spcBef>
            </a:pPr>
            <a:fld id="{81D60167-4931-47E6-BA6A-407CBD079E47}" type="slidenum">
              <a:rPr lang="en-AU" spc="-27" smtClean="0"/>
              <a:pPr marL="50852">
                <a:spcBef>
                  <a:spcPts val="254"/>
                </a:spcBef>
              </a:pPr>
              <a:t>‹#›</a:t>
            </a:fld>
            <a:endParaRPr lang="en-AU" spc="-27"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p:bodyStyle>
    <p:otherStyle>
      <a:lvl1pPr marL="0">
        <a:defRPr>
          <a:latin typeface="+mn-lt"/>
          <a:ea typeface="+mn-ea"/>
          <a:cs typeface="+mn-cs"/>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ghesd@uow.edu.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0.emf"/><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jpeg"/><Relationship Id="rId7" Type="http://schemas.openxmlformats.org/officeDocument/2006/relationships/image" Target="../media/image46.emf"/><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3389/fpls.2021.73746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jpeg"/><Relationship Id="rId7" Type="http://schemas.openxmlformats.org/officeDocument/2006/relationships/image" Target="../media/image46.emf"/><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nvt.grdc.com.au/__data/assets/pdf_file/0045/588897/NVT-PROTOCOLS-v1.7-JUNE-2023.pd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nvt.grdc.com.au/__data/assets/pdf_file/0045/588897/NVT-PROTOCOLS-v1.7-JUNE-2023.pdf" TargetMode="Externa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80488" y="149863"/>
            <a:ext cx="4988628" cy="1186880"/>
          </a:xfrm>
          <a:prstGeom prst="rect">
            <a:avLst/>
          </a:prstGeom>
        </p:spPr>
        <p:txBody>
          <a:bodyPr vert="horz" wrap="square" lIns="0" tIns="15256" rIns="0" bIns="0" rtlCol="0">
            <a:spAutoFit/>
          </a:bodyPr>
          <a:lstStyle/>
          <a:p>
            <a:pPr marL="16951" marR="6780" algn="l">
              <a:lnSpc>
                <a:spcPct val="122800"/>
              </a:lnSpc>
              <a:spcBef>
                <a:spcPts val="120"/>
              </a:spcBef>
            </a:pPr>
            <a:r>
              <a:rPr lang="en-AU" sz="2136" dirty="0">
                <a:solidFill>
                  <a:srgbClr val="22373A"/>
                </a:solidFill>
                <a:latin typeface="Century Gothic" panose="020B0502020202020204" pitchFamily="34" charset="0"/>
                <a:ea typeface="Tahoma" panose="020B0604030504040204" pitchFamily="34" charset="0"/>
                <a:cs typeface="Tahoma" panose="020B0604030504040204" pitchFamily="34" charset="0"/>
              </a:rPr>
              <a:t>Optimizing Resource Allocation: Exploring Trade-offs in Multiphase Sampling for Time and Cost Savings</a:t>
            </a:r>
            <a:endParaRPr sz="2136" dirty="0">
              <a:latin typeface="Century Gothic" panose="020B0502020202020204" pitchFamily="34" charset="0"/>
              <a:ea typeface="Tahoma" panose="020B0604030504040204" pitchFamily="34" charset="0"/>
              <a:cs typeface="Tahoma" panose="020B0604030504040204" pitchFamily="34" charset="0"/>
            </a:endParaRPr>
          </a:p>
        </p:txBody>
      </p:sp>
      <p:sp>
        <p:nvSpPr>
          <p:cNvPr id="5" name="object 5"/>
          <p:cNvSpPr/>
          <p:nvPr/>
        </p:nvSpPr>
        <p:spPr>
          <a:xfrm>
            <a:off x="480488" y="1418795"/>
            <a:ext cx="5189494" cy="6780"/>
          </a:xfrm>
          <a:custGeom>
            <a:avLst/>
            <a:gdLst/>
            <a:ahLst/>
            <a:cxnLst/>
            <a:rect l="l" t="t" r="r" b="b"/>
            <a:pathLst>
              <a:path w="3888104" h="5080">
                <a:moveTo>
                  <a:pt x="0" y="5060"/>
                </a:moveTo>
                <a:lnTo>
                  <a:pt x="0" y="0"/>
                </a:lnTo>
                <a:lnTo>
                  <a:pt x="3888051" y="0"/>
                </a:lnTo>
                <a:lnTo>
                  <a:pt x="3888051" y="5060"/>
                </a:lnTo>
                <a:lnTo>
                  <a:pt x="0" y="5060"/>
                </a:lnTo>
                <a:close/>
              </a:path>
            </a:pathLst>
          </a:custGeom>
          <a:solidFill>
            <a:srgbClr val="E5137F"/>
          </a:solidFill>
        </p:spPr>
        <p:txBody>
          <a:bodyPr wrap="square" lIns="0" tIns="0" rIns="0" bIns="0" rtlCol="0"/>
          <a:lstStyle/>
          <a:p>
            <a:endParaRPr sz="2402" dirty="0"/>
          </a:p>
        </p:txBody>
      </p:sp>
      <p:sp>
        <p:nvSpPr>
          <p:cNvPr id="6" name="object 6"/>
          <p:cNvSpPr txBox="1"/>
          <p:nvPr/>
        </p:nvSpPr>
        <p:spPr>
          <a:xfrm>
            <a:off x="463537" y="1561265"/>
            <a:ext cx="2292296" cy="1571975"/>
          </a:xfrm>
          <a:prstGeom prst="rect">
            <a:avLst/>
          </a:prstGeom>
        </p:spPr>
        <p:txBody>
          <a:bodyPr vert="horz" wrap="square" lIns="0" tIns="46615" rIns="0" bIns="0" rtlCol="0">
            <a:spAutoFit/>
          </a:bodyPr>
          <a:lstStyle/>
          <a:p>
            <a:pPr marL="22036">
              <a:spcBef>
                <a:spcPts val="367"/>
              </a:spcBef>
            </a:pPr>
            <a:r>
              <a:rPr lang="en-AU" sz="1335" i="1" dirty="0">
                <a:solidFill>
                  <a:srgbClr val="22373A"/>
                </a:solidFill>
                <a:latin typeface="Century Gothic" panose="020B0502020202020204" pitchFamily="34" charset="0"/>
                <a:cs typeface="Tahoma"/>
              </a:rPr>
              <a:t>A Study in </a:t>
            </a:r>
            <a:br>
              <a:rPr lang="en-AU" sz="1335" i="1" dirty="0">
                <a:solidFill>
                  <a:srgbClr val="22373A"/>
                </a:solidFill>
                <a:latin typeface="Century Gothic" panose="020B0502020202020204" pitchFamily="34" charset="0"/>
                <a:cs typeface="Tahoma"/>
              </a:rPr>
            </a:br>
            <a:r>
              <a:rPr lang="en-AU" sz="1335" i="1" dirty="0">
                <a:solidFill>
                  <a:srgbClr val="22373A"/>
                </a:solidFill>
                <a:latin typeface="Century Gothic" panose="020B0502020202020204" pitchFamily="34" charset="0"/>
                <a:cs typeface="Tahoma"/>
              </a:rPr>
              <a:t>Falling Number data-sets</a:t>
            </a:r>
          </a:p>
          <a:p>
            <a:pPr marL="22036">
              <a:spcBef>
                <a:spcPts val="367"/>
              </a:spcBef>
            </a:pPr>
            <a:endParaRPr lang="en-AU" sz="1335" dirty="0">
              <a:solidFill>
                <a:srgbClr val="22373A"/>
              </a:solidFill>
              <a:cs typeface="Tahoma"/>
            </a:endParaRPr>
          </a:p>
          <a:p>
            <a:pPr marL="22036">
              <a:spcBef>
                <a:spcPts val="367"/>
              </a:spcBef>
            </a:pPr>
            <a:r>
              <a:rPr lang="en-AU" sz="1335" dirty="0">
                <a:solidFill>
                  <a:srgbClr val="22373A"/>
                </a:solidFill>
                <a:cs typeface="Tahoma"/>
              </a:rPr>
              <a:t>David Hughes</a:t>
            </a:r>
            <a:r>
              <a:rPr lang="en-AU" sz="1335" baseline="30000" dirty="0">
                <a:solidFill>
                  <a:srgbClr val="22373A"/>
                </a:solidFill>
                <a:cs typeface="Tahoma"/>
              </a:rPr>
              <a:t>1</a:t>
            </a:r>
            <a:endParaRPr lang="en-AU" sz="1335" dirty="0">
              <a:cs typeface="Tahoma"/>
            </a:endParaRPr>
          </a:p>
          <a:p>
            <a:pPr marL="16951">
              <a:spcBef>
                <a:spcPts val="234"/>
              </a:spcBef>
            </a:pPr>
            <a:r>
              <a:rPr sz="1068" dirty="0">
                <a:solidFill>
                  <a:srgbClr val="22373A"/>
                </a:solidFill>
                <a:cs typeface="Tahoma"/>
              </a:rPr>
              <a:t>Alison Smith</a:t>
            </a:r>
            <a:r>
              <a:rPr lang="en-AU" sz="1068" baseline="30000" dirty="0">
                <a:solidFill>
                  <a:srgbClr val="22373A"/>
                </a:solidFill>
                <a:cs typeface="Tahoma"/>
              </a:rPr>
              <a:t>1</a:t>
            </a:r>
            <a:r>
              <a:rPr lang="en-AU" sz="1068" dirty="0">
                <a:solidFill>
                  <a:srgbClr val="22373A"/>
                </a:solidFill>
                <a:cs typeface="Tahoma"/>
              </a:rPr>
              <a:t>, Marijka Batterham</a:t>
            </a:r>
            <a:r>
              <a:rPr lang="en-AU" sz="1068" baseline="30000" dirty="0">
                <a:solidFill>
                  <a:srgbClr val="22373A"/>
                </a:solidFill>
                <a:cs typeface="Tahoma"/>
              </a:rPr>
              <a:t>1</a:t>
            </a:r>
            <a:r>
              <a:rPr lang="en-AU" sz="1068" dirty="0">
                <a:solidFill>
                  <a:srgbClr val="22373A"/>
                </a:solidFill>
                <a:cs typeface="Tahoma"/>
              </a:rPr>
              <a:t> </a:t>
            </a:r>
            <a:r>
              <a:rPr sz="1068" dirty="0">
                <a:solidFill>
                  <a:srgbClr val="22373A"/>
                </a:solidFill>
                <a:cs typeface="Tahoma"/>
              </a:rPr>
              <a:t>&amp; Brian Cullis</a:t>
            </a:r>
            <a:r>
              <a:rPr lang="en-AU" sz="1068" baseline="30000" dirty="0">
                <a:solidFill>
                  <a:srgbClr val="22373A"/>
                </a:solidFill>
                <a:cs typeface="Tahoma"/>
              </a:rPr>
              <a:t>1</a:t>
            </a:r>
            <a:endParaRPr sz="1068" dirty="0">
              <a:cs typeface="Tahoma"/>
            </a:endParaRPr>
          </a:p>
          <a:p>
            <a:pPr marL="17798">
              <a:spcBef>
                <a:spcPts val="567"/>
              </a:spcBef>
            </a:pPr>
            <a:r>
              <a:rPr lang="en-AU" sz="1100" i="1" dirty="0">
                <a:solidFill>
                  <a:srgbClr val="7F7F7F"/>
                </a:solidFill>
                <a:cs typeface="Tahoma"/>
              </a:rPr>
              <a:t>Biometrics in the Bay of Islands 2023</a:t>
            </a:r>
          </a:p>
        </p:txBody>
      </p:sp>
      <p:sp>
        <p:nvSpPr>
          <p:cNvPr id="7" name="object 7"/>
          <p:cNvSpPr txBox="1"/>
          <p:nvPr/>
        </p:nvSpPr>
        <p:spPr>
          <a:xfrm>
            <a:off x="2755833" y="2173469"/>
            <a:ext cx="3247996" cy="563485"/>
          </a:xfrm>
          <a:prstGeom prst="rect">
            <a:avLst/>
          </a:prstGeom>
        </p:spPr>
        <p:txBody>
          <a:bodyPr vert="horz" wrap="square" lIns="0" tIns="16951" rIns="0" bIns="0" rtlCol="0">
            <a:spAutoFit/>
          </a:bodyPr>
          <a:lstStyle/>
          <a:p>
            <a:pPr marL="16951" marR="6780">
              <a:lnSpc>
                <a:spcPct val="111400"/>
              </a:lnSpc>
              <a:spcBef>
                <a:spcPts val="133"/>
              </a:spcBef>
            </a:pPr>
            <a:r>
              <a:rPr lang="en-AU" sz="801" baseline="30000" dirty="0">
                <a:solidFill>
                  <a:srgbClr val="22373A"/>
                </a:solidFill>
                <a:latin typeface="Microsoft Sans Serif"/>
                <a:cs typeface="Microsoft Sans Serif"/>
              </a:rPr>
              <a:t>1</a:t>
            </a:r>
            <a:r>
              <a:rPr lang="en-AU" sz="801" dirty="0">
                <a:solidFill>
                  <a:srgbClr val="22373A"/>
                </a:solidFill>
                <a:latin typeface="Microsoft Sans Serif"/>
                <a:cs typeface="Microsoft Sans Serif"/>
              </a:rPr>
              <a:t>Mixed Models and Experimental Design Lab </a:t>
            </a:r>
            <a:r>
              <a:rPr sz="801" dirty="0">
                <a:solidFill>
                  <a:srgbClr val="22373A"/>
                </a:solidFill>
                <a:latin typeface="Microsoft Sans Serif"/>
                <a:cs typeface="Microsoft Sans Serif"/>
              </a:rPr>
              <a:t>(</a:t>
            </a:r>
            <a:r>
              <a:rPr lang="en-AU" sz="801" dirty="0" err="1">
                <a:solidFill>
                  <a:srgbClr val="22373A"/>
                </a:solidFill>
                <a:latin typeface="Microsoft Sans Serif"/>
                <a:cs typeface="Microsoft Sans Serif"/>
              </a:rPr>
              <a:t>MMaED</a:t>
            </a:r>
            <a:r>
              <a:rPr sz="801" dirty="0">
                <a:solidFill>
                  <a:srgbClr val="22373A"/>
                </a:solidFill>
                <a:latin typeface="Microsoft Sans Serif"/>
                <a:cs typeface="Microsoft Sans Serif"/>
              </a:rPr>
              <a:t>)</a:t>
            </a:r>
            <a:r>
              <a:rPr lang="en-AU" sz="801" dirty="0">
                <a:solidFill>
                  <a:srgbClr val="22373A"/>
                </a:solidFill>
                <a:latin typeface="Microsoft Sans Serif"/>
                <a:cs typeface="Microsoft Sans Serif"/>
              </a:rPr>
              <a:t> </a:t>
            </a:r>
            <a:br>
              <a:rPr lang="en-AU" sz="801" dirty="0">
                <a:solidFill>
                  <a:srgbClr val="22373A"/>
                </a:solidFill>
                <a:latin typeface="Microsoft Sans Serif"/>
                <a:cs typeface="Microsoft Sans Serif"/>
              </a:rPr>
            </a:br>
            <a:r>
              <a:rPr sz="801" dirty="0">
                <a:solidFill>
                  <a:srgbClr val="22373A"/>
                </a:solidFill>
                <a:latin typeface="Microsoft Sans Serif"/>
                <a:cs typeface="Microsoft Sans Serif"/>
              </a:rPr>
              <a:t>National Institute for Applied Statistics Research Australia</a:t>
            </a:r>
            <a:r>
              <a:rPr lang="en-AU" sz="801" dirty="0">
                <a:solidFill>
                  <a:srgbClr val="22373A"/>
                </a:solidFill>
                <a:latin typeface="Microsoft Sans Serif"/>
                <a:cs typeface="Microsoft Sans Serif"/>
              </a:rPr>
              <a:t>, </a:t>
            </a:r>
            <a:r>
              <a:rPr sz="801" dirty="0">
                <a:solidFill>
                  <a:srgbClr val="22373A"/>
                </a:solidFill>
                <a:latin typeface="Microsoft Sans Serif"/>
                <a:cs typeface="Microsoft Sans Serif"/>
              </a:rPr>
              <a:t>University of Wollongong</a:t>
            </a:r>
            <a:r>
              <a:rPr lang="en-AU" sz="801" dirty="0">
                <a:solidFill>
                  <a:srgbClr val="22373A"/>
                </a:solidFill>
                <a:latin typeface="Microsoft Sans Serif"/>
                <a:cs typeface="Microsoft Sans Serif"/>
              </a:rPr>
              <a:t>, Wollongong, NSW</a:t>
            </a:r>
          </a:p>
          <a:p>
            <a:pPr marL="16951">
              <a:spcBef>
                <a:spcPts val="113"/>
              </a:spcBef>
            </a:pPr>
            <a:r>
              <a:rPr lang="en-AU" sz="801" dirty="0">
                <a:solidFill>
                  <a:srgbClr val="22373A"/>
                </a:solidFill>
                <a:latin typeface="SimSun"/>
                <a:cs typeface="SimSun"/>
                <a:hlinkClick r:id="rId3"/>
              </a:rPr>
              <a:t>hughesd@uow.edu.au</a:t>
            </a:r>
            <a:endParaRPr lang="en-AU" sz="801" dirty="0">
              <a:latin typeface="SimSun"/>
              <a:cs typeface="SimSun"/>
            </a:endParaRPr>
          </a:p>
        </p:txBody>
      </p:sp>
      <p:grpSp>
        <p:nvGrpSpPr>
          <p:cNvPr id="3" name="Group 2">
            <a:extLst>
              <a:ext uri="{FF2B5EF4-FFF2-40B4-BE49-F238E27FC236}">
                <a16:creationId xmlns:a16="http://schemas.microsoft.com/office/drawing/2014/main" id="{93800360-F82A-375A-17CD-690648A84ABF}"/>
              </a:ext>
            </a:extLst>
          </p:cNvPr>
          <p:cNvGrpSpPr/>
          <p:nvPr/>
        </p:nvGrpSpPr>
        <p:grpSpPr>
          <a:xfrm>
            <a:off x="2755833" y="2858199"/>
            <a:ext cx="2210049" cy="272503"/>
            <a:chOff x="2648770" y="2981872"/>
            <a:chExt cx="2210049" cy="272503"/>
          </a:xfrm>
        </p:grpSpPr>
        <p:pic>
          <p:nvPicPr>
            <p:cNvPr id="11" name="Picture 10" descr="Logo, company name&#10;&#10;Description automatically generated">
              <a:extLst>
                <a:ext uri="{FF2B5EF4-FFF2-40B4-BE49-F238E27FC236}">
                  <a16:creationId xmlns:a16="http://schemas.microsoft.com/office/drawing/2014/main" id="{2B2D517D-EF1E-1100-7800-902447B2E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770" y="2981872"/>
              <a:ext cx="272503" cy="272503"/>
            </a:xfrm>
            <a:prstGeom prst="rect">
              <a:avLst/>
            </a:prstGeom>
          </p:spPr>
        </p:pic>
        <p:sp>
          <p:nvSpPr>
            <p:cNvPr id="13" name="TextBox 12">
              <a:extLst>
                <a:ext uri="{FF2B5EF4-FFF2-40B4-BE49-F238E27FC236}">
                  <a16:creationId xmlns:a16="http://schemas.microsoft.com/office/drawing/2014/main" id="{AF263572-C0DF-C21E-6264-A41BF02A8646}"/>
                </a:ext>
              </a:extLst>
            </p:cNvPr>
            <p:cNvSpPr txBox="1"/>
            <p:nvPr/>
          </p:nvSpPr>
          <p:spPr>
            <a:xfrm>
              <a:off x="2883857" y="3005763"/>
              <a:ext cx="1974962" cy="215444"/>
            </a:xfrm>
            <a:prstGeom prst="rect">
              <a:avLst/>
            </a:prstGeom>
            <a:noFill/>
          </p:spPr>
          <p:txBody>
            <a:bodyPr wrap="square">
              <a:spAutoFit/>
            </a:bodyPr>
            <a:lstStyle/>
            <a:p>
              <a:r>
                <a:rPr lang="en-AU" sz="800" b="1" dirty="0">
                  <a:solidFill>
                    <a:srgbClr val="22373A"/>
                  </a:solidFill>
                  <a:cs typeface="Microsoft Sans Serif"/>
                </a:rPr>
                <a:t>@</a:t>
              </a:r>
              <a:r>
                <a:rPr lang="en-AU" sz="800" b="1" dirty="0" err="1">
                  <a:solidFill>
                    <a:srgbClr val="22373A"/>
                  </a:solidFill>
                  <a:cs typeface="Microsoft Sans Serif"/>
                </a:rPr>
                <a:t>DaveDoesStats</a:t>
              </a:r>
              <a:r>
                <a:rPr lang="en-AU" sz="800" b="1" dirty="0">
                  <a:solidFill>
                    <a:srgbClr val="22373A"/>
                  </a:solidFill>
                  <a:cs typeface="Microsoft Sans Serif"/>
                </a:rPr>
                <a:t>	@</a:t>
              </a:r>
              <a:r>
                <a:rPr lang="en-AU" sz="800" b="1" dirty="0" err="1">
                  <a:solidFill>
                    <a:srgbClr val="22373A"/>
                  </a:solidFill>
                  <a:cs typeface="Microsoft Sans Serif"/>
                </a:rPr>
                <a:t>uowMMaED</a:t>
              </a:r>
              <a:endParaRPr lang="en-AU" sz="700" b="1" dirty="0"/>
            </a:p>
          </p:txBody>
        </p:sp>
      </p:grpSp>
      <p:pic>
        <p:nvPicPr>
          <p:cNvPr id="17" name="Picture 16" descr="A blue text on a black background&#10;&#10;Description automatically generated">
            <a:extLst>
              <a:ext uri="{FF2B5EF4-FFF2-40B4-BE49-F238E27FC236}">
                <a16:creationId xmlns:a16="http://schemas.microsoft.com/office/drawing/2014/main" id="{1369D61C-01FB-EE5D-C005-5EC2D5115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19" name="Picture 18" descr="A black background with blue text&#10;&#10;Description automatically generated">
            <a:extLst>
              <a:ext uri="{FF2B5EF4-FFF2-40B4-BE49-F238E27FC236}">
                <a16:creationId xmlns:a16="http://schemas.microsoft.com/office/drawing/2014/main" id="{BCE26246-D0B7-2A60-973A-AB41212E99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7208" y="1548998"/>
            <a:ext cx="3247996" cy="618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FEDC92A-608D-EB9A-37BA-79DA5E5F7127}"/>
              </a:ext>
            </a:extLst>
          </p:cNvPr>
          <p:cNvSpPr>
            <a:spLocks noGrp="1"/>
          </p:cNvSpPr>
          <p:nvPr>
            <p:ph type="title"/>
          </p:nvPr>
        </p:nvSpPr>
        <p:spPr>
          <a:xfrm>
            <a:off x="163863" y="76376"/>
            <a:ext cx="5825422" cy="246542"/>
          </a:xfrm>
        </p:spPr>
        <p:txBody>
          <a:bodyPr/>
          <a:lstStyle/>
          <a:p>
            <a:r>
              <a:rPr lang="en-AU" dirty="0"/>
              <a:t>Motivating FN Data-set</a:t>
            </a:r>
          </a:p>
        </p:txBody>
      </p:sp>
      <p:sp>
        <p:nvSpPr>
          <p:cNvPr id="7" name="object 7"/>
          <p:cNvSpPr txBox="1"/>
          <p:nvPr/>
        </p:nvSpPr>
        <p:spPr>
          <a:xfrm>
            <a:off x="163863" y="827237"/>
            <a:ext cx="3061971" cy="2015549"/>
          </a:xfrm>
          <a:prstGeom prst="rect">
            <a:avLst/>
          </a:prstGeom>
        </p:spPr>
        <p:txBody>
          <a:bodyPr vert="horz" wrap="square" lIns="0" tIns="16951" rIns="0" bIns="0" rtlCol="0">
            <a:spAutoFit/>
          </a:bodyPr>
          <a:lstStyle/>
          <a:p>
            <a:pPr marL="187553" marR="500045" indent="-171450" algn="just">
              <a:lnSpc>
                <a:spcPct val="118000"/>
              </a:lnSpc>
              <a:spcBef>
                <a:spcPts val="133"/>
              </a:spcBef>
              <a:buFont typeface="Arial" panose="020B0604020202020204" pitchFamily="34" charset="0"/>
              <a:buChar char="•"/>
              <a:tabLst>
                <a:tab pos="253413" algn="l"/>
              </a:tabLst>
            </a:pPr>
            <a:r>
              <a:rPr lang="en-AU" sz="1200" b="1" dirty="0">
                <a:solidFill>
                  <a:srgbClr val="22373A"/>
                </a:solidFill>
                <a:cs typeface="Tahoma"/>
              </a:rPr>
              <a:t>208 </a:t>
            </a:r>
            <a:r>
              <a:rPr sz="1200" b="1" dirty="0">
                <a:solidFill>
                  <a:srgbClr val="22373A"/>
                </a:solidFill>
                <a:cs typeface="Tahoma"/>
              </a:rPr>
              <a:t>designed field trials</a:t>
            </a:r>
            <a:r>
              <a:rPr sz="1200" dirty="0">
                <a:solidFill>
                  <a:srgbClr val="22373A"/>
                </a:solidFill>
                <a:cs typeface="Tahoma"/>
              </a:rPr>
              <a:t> across Australia over the period</a:t>
            </a:r>
            <a:r>
              <a:rPr lang="en-AU" sz="1200" dirty="0">
                <a:solidFill>
                  <a:srgbClr val="22373A"/>
                </a:solidFill>
                <a:cs typeface="Tahoma"/>
              </a:rPr>
              <a:t> </a:t>
            </a:r>
            <a:r>
              <a:rPr lang="en-AU" sz="1200" b="1" dirty="0">
                <a:solidFill>
                  <a:srgbClr val="22373A"/>
                </a:solidFill>
                <a:cs typeface="Tahoma"/>
              </a:rPr>
              <a:t>2014</a:t>
            </a:r>
            <a:r>
              <a:rPr sz="1200" b="1" dirty="0">
                <a:solidFill>
                  <a:srgbClr val="22373A"/>
                </a:solidFill>
                <a:cs typeface="Tahoma"/>
              </a:rPr>
              <a:t>–2019.</a:t>
            </a:r>
            <a:endParaRPr lang="en-AU" sz="1200" b="1" dirty="0">
              <a:solidFill>
                <a:srgbClr val="22373A"/>
              </a:solidFill>
              <a:cs typeface="Tahoma"/>
            </a:endParaRPr>
          </a:p>
          <a:p>
            <a:pPr marL="187553" marR="500045" indent="-171450" algn="just">
              <a:lnSpc>
                <a:spcPct val="118000"/>
              </a:lnSpc>
              <a:spcBef>
                <a:spcPts val="133"/>
              </a:spcBef>
              <a:buFont typeface="Arial" panose="020B0604020202020204" pitchFamily="34" charset="0"/>
              <a:buChar char="•"/>
              <a:tabLst>
                <a:tab pos="253413" algn="l"/>
              </a:tabLst>
            </a:pPr>
            <a:r>
              <a:rPr lang="en-AU" sz="1200" dirty="0">
                <a:solidFill>
                  <a:srgbClr val="22373A"/>
                </a:solidFill>
                <a:cs typeface="Tahoma"/>
              </a:rPr>
              <a:t>Trials sourced through </a:t>
            </a:r>
            <a:r>
              <a:rPr lang="en-AU" sz="1200" b="1" dirty="0">
                <a:solidFill>
                  <a:srgbClr val="22373A"/>
                </a:solidFill>
                <a:cs typeface="Tahoma"/>
              </a:rPr>
              <a:t>GRDC</a:t>
            </a:r>
            <a:r>
              <a:rPr lang="en-AU" sz="1200" dirty="0">
                <a:solidFill>
                  <a:srgbClr val="22373A"/>
                </a:solidFill>
                <a:cs typeface="Tahoma"/>
              </a:rPr>
              <a:t> or </a:t>
            </a:r>
            <a:r>
              <a:rPr lang="en-AU" sz="1200" b="1" dirty="0">
                <a:solidFill>
                  <a:srgbClr val="22373A"/>
                </a:solidFill>
                <a:cs typeface="Tahoma"/>
              </a:rPr>
              <a:t>AGT</a:t>
            </a:r>
            <a:r>
              <a:rPr lang="en-AU" sz="1200" dirty="0">
                <a:solidFill>
                  <a:srgbClr val="22373A"/>
                </a:solidFill>
                <a:cs typeface="Tahoma"/>
              </a:rPr>
              <a:t>.</a:t>
            </a:r>
            <a:endParaRPr lang="en-AU" sz="1050" b="1" dirty="0">
              <a:solidFill>
                <a:srgbClr val="22373A"/>
              </a:solidFill>
              <a:cs typeface="Tahoma"/>
            </a:endParaRPr>
          </a:p>
          <a:p>
            <a:pPr marL="187553" marR="500045" indent="-171450" algn="just">
              <a:lnSpc>
                <a:spcPct val="118000"/>
              </a:lnSpc>
              <a:spcBef>
                <a:spcPts val="133"/>
              </a:spcBef>
              <a:buFont typeface="Arial" panose="020B0604020202020204" pitchFamily="34" charset="0"/>
              <a:buChar char="•"/>
              <a:tabLst>
                <a:tab pos="253413" algn="l"/>
              </a:tabLst>
            </a:pPr>
            <a:r>
              <a:rPr sz="1200" dirty="0">
                <a:solidFill>
                  <a:srgbClr val="22373A"/>
                </a:solidFill>
                <a:cs typeface="Tahoma"/>
              </a:rPr>
              <a:t>A total of </a:t>
            </a:r>
            <a:r>
              <a:rPr lang="en-AU" sz="1200" b="1" dirty="0">
                <a:solidFill>
                  <a:srgbClr val="22373A"/>
                </a:solidFill>
                <a:cs typeface="Tahoma"/>
              </a:rPr>
              <a:t>124</a:t>
            </a:r>
            <a:r>
              <a:rPr sz="1200" b="1" dirty="0">
                <a:solidFill>
                  <a:srgbClr val="22373A"/>
                </a:solidFill>
                <a:cs typeface="Tahoma"/>
              </a:rPr>
              <a:t> varieties</a:t>
            </a:r>
            <a:r>
              <a:rPr lang="en-AU" sz="1200" b="1" dirty="0">
                <a:solidFill>
                  <a:srgbClr val="22373A"/>
                </a:solidFill>
                <a:cs typeface="Tahoma"/>
              </a:rPr>
              <a:t> </a:t>
            </a:r>
            <a:r>
              <a:rPr lang="en-AU" sz="1200" dirty="0">
                <a:solidFill>
                  <a:srgbClr val="22373A"/>
                </a:solidFill>
                <a:cs typeface="Tahoma"/>
              </a:rPr>
              <a:t>across</a:t>
            </a:r>
            <a:r>
              <a:rPr lang="en-AU" sz="1200" b="1" dirty="0">
                <a:solidFill>
                  <a:srgbClr val="22373A"/>
                </a:solidFill>
                <a:cs typeface="Tahoma"/>
              </a:rPr>
              <a:t> 208 retained trials.</a:t>
            </a:r>
          </a:p>
          <a:p>
            <a:pPr marL="187553" marR="500045" indent="-171450" algn="just">
              <a:lnSpc>
                <a:spcPct val="118000"/>
              </a:lnSpc>
              <a:spcBef>
                <a:spcPts val="133"/>
              </a:spcBef>
              <a:buFont typeface="Arial" panose="020B0604020202020204" pitchFamily="34" charset="0"/>
              <a:buChar char="•"/>
              <a:tabLst>
                <a:tab pos="253413" algn="l"/>
              </a:tabLst>
            </a:pPr>
            <a:r>
              <a:rPr lang="en-AU" sz="1200" dirty="0">
                <a:solidFill>
                  <a:srgbClr val="E5117E"/>
                </a:solidFill>
                <a:cs typeface="Tahoma"/>
              </a:rPr>
              <a:t>But what’s so special about this data-set? </a:t>
            </a:r>
          </a:p>
          <a:p>
            <a:pPr marL="644753" marR="500045" lvl="1" indent="-171450">
              <a:lnSpc>
                <a:spcPct val="118000"/>
              </a:lnSpc>
              <a:spcBef>
                <a:spcPts val="133"/>
              </a:spcBef>
              <a:buFont typeface="Arial" panose="020B0604020202020204" pitchFamily="34" charset="0"/>
              <a:buChar char="•"/>
              <a:tabLst>
                <a:tab pos="253413" algn="l"/>
              </a:tabLst>
            </a:pPr>
            <a:r>
              <a:rPr lang="en-AU" sz="1200" dirty="0">
                <a:solidFill>
                  <a:srgbClr val="E5117E"/>
                </a:solidFill>
                <a:cs typeface="Tahoma"/>
              </a:rPr>
              <a:t>It features </a:t>
            </a:r>
            <a:r>
              <a:rPr lang="en-AU" sz="1200" b="1" dirty="0">
                <a:solidFill>
                  <a:srgbClr val="E5117E"/>
                </a:solidFill>
                <a:cs typeface="Tahoma"/>
              </a:rPr>
              <a:t>Field </a:t>
            </a:r>
            <a:r>
              <a:rPr lang="en-AU" sz="1200" b="1" u="sng" dirty="0">
                <a:solidFill>
                  <a:srgbClr val="E5117E"/>
                </a:solidFill>
                <a:cs typeface="Tahoma"/>
              </a:rPr>
              <a:t>AND</a:t>
            </a:r>
            <a:r>
              <a:rPr lang="en-AU" sz="1200" b="1" dirty="0">
                <a:solidFill>
                  <a:srgbClr val="E5117E"/>
                </a:solidFill>
                <a:cs typeface="Tahoma"/>
              </a:rPr>
              <a:t> Lab Designs!!</a:t>
            </a:r>
          </a:p>
        </p:txBody>
      </p:sp>
      <p:graphicFrame>
        <p:nvGraphicFramePr>
          <p:cNvPr id="8" name="object 8"/>
          <p:cNvGraphicFramePr>
            <a:graphicFrameLocks noGrp="1"/>
          </p:cNvGraphicFramePr>
          <p:nvPr>
            <p:extLst>
              <p:ext uri="{D42A27DB-BD31-4B8C-83A1-F6EECF244321}">
                <p14:modId xmlns:p14="http://schemas.microsoft.com/office/powerpoint/2010/main" val="3463629376"/>
              </p:ext>
            </p:extLst>
          </p:nvPr>
        </p:nvGraphicFramePr>
        <p:xfrm>
          <a:off x="3152775" y="928790"/>
          <a:ext cx="2455490" cy="1799621"/>
        </p:xfrm>
        <a:graphic>
          <a:graphicData uri="http://schemas.openxmlformats.org/drawingml/2006/table">
            <a:tbl>
              <a:tblPr firstRow="1" bandRow="1">
                <a:tableStyleId>{9D7B26C5-4107-4FEC-AEDC-1716B250A1EF}</a:tableStyleId>
              </a:tblPr>
              <a:tblGrid>
                <a:gridCol w="446585">
                  <a:extLst>
                    <a:ext uri="{9D8B030D-6E8A-4147-A177-3AD203B41FA5}">
                      <a16:colId xmlns:a16="http://schemas.microsoft.com/office/drawing/2014/main" val="20000"/>
                    </a:ext>
                  </a:extLst>
                </a:gridCol>
                <a:gridCol w="609649">
                  <a:extLst>
                    <a:ext uri="{9D8B030D-6E8A-4147-A177-3AD203B41FA5}">
                      <a16:colId xmlns:a16="http://schemas.microsoft.com/office/drawing/2014/main" val="2297994782"/>
                    </a:ext>
                  </a:extLst>
                </a:gridCol>
                <a:gridCol w="609649">
                  <a:extLst>
                    <a:ext uri="{9D8B030D-6E8A-4147-A177-3AD203B41FA5}">
                      <a16:colId xmlns:a16="http://schemas.microsoft.com/office/drawing/2014/main" val="20002"/>
                    </a:ext>
                  </a:extLst>
                </a:gridCol>
                <a:gridCol w="789607">
                  <a:extLst>
                    <a:ext uri="{9D8B030D-6E8A-4147-A177-3AD203B41FA5}">
                      <a16:colId xmlns:a16="http://schemas.microsoft.com/office/drawing/2014/main" val="20003"/>
                    </a:ext>
                  </a:extLst>
                </a:gridCol>
              </a:tblGrid>
              <a:tr h="249560">
                <a:tc>
                  <a:txBody>
                    <a:bodyPr/>
                    <a:lstStyle/>
                    <a:p>
                      <a:pPr marR="13970" algn="r">
                        <a:lnSpc>
                          <a:spcPct val="100000"/>
                        </a:lnSpc>
                        <a:spcBef>
                          <a:spcPts val="50"/>
                        </a:spcBef>
                      </a:pPr>
                      <a:r>
                        <a:rPr lang="en-AU" sz="1200" spc="0" dirty="0">
                          <a:solidFill>
                            <a:srgbClr val="0B2036"/>
                          </a:solidFill>
                        </a:rPr>
                        <a:t>Year</a:t>
                      </a:r>
                      <a:endParaRPr lang="en-AU" sz="1200" spc="0" dirty="0">
                        <a:solidFill>
                          <a:srgbClr val="0B2036"/>
                        </a:solidFill>
                        <a:latin typeface="+mn-lt"/>
                        <a:cs typeface="Tahoma"/>
                      </a:endParaRPr>
                    </a:p>
                  </a:txBody>
                  <a:tcPr marL="0" marR="0" marT="8475" marB="0" anchor="ctr"/>
                </a:tc>
                <a:tc>
                  <a:txBody>
                    <a:bodyPr/>
                    <a:lstStyle/>
                    <a:p>
                      <a:pPr marR="60325" algn="r">
                        <a:lnSpc>
                          <a:spcPct val="100000"/>
                        </a:lnSpc>
                        <a:spcBef>
                          <a:spcPts val="50"/>
                        </a:spcBef>
                      </a:pPr>
                      <a:r>
                        <a:rPr lang="en-AU" sz="1200" spc="0" dirty="0">
                          <a:solidFill>
                            <a:srgbClr val="0B2036"/>
                          </a:solidFill>
                          <a:latin typeface="+mn-lt"/>
                          <a:cs typeface="Tahoma"/>
                        </a:rPr>
                        <a:t>Source</a:t>
                      </a:r>
                    </a:p>
                  </a:txBody>
                  <a:tcPr marL="0" marR="0" marT="8475" marB="0" anchor="ctr"/>
                </a:tc>
                <a:tc>
                  <a:txBody>
                    <a:bodyPr/>
                    <a:lstStyle/>
                    <a:p>
                      <a:pPr marR="60325" algn="r">
                        <a:lnSpc>
                          <a:spcPct val="100000"/>
                        </a:lnSpc>
                        <a:spcBef>
                          <a:spcPts val="50"/>
                        </a:spcBef>
                      </a:pPr>
                      <a:r>
                        <a:rPr lang="en-AU" sz="1200" spc="0" dirty="0">
                          <a:solidFill>
                            <a:srgbClr val="0B2036"/>
                          </a:solidFill>
                        </a:rPr>
                        <a:t>#Trials</a:t>
                      </a:r>
                      <a:endParaRPr lang="en-AU" sz="1200" spc="0" dirty="0">
                        <a:solidFill>
                          <a:srgbClr val="0B2036"/>
                        </a:solidFill>
                        <a:latin typeface="+mn-lt"/>
                        <a:cs typeface="Tahoma"/>
                      </a:endParaRPr>
                    </a:p>
                  </a:txBody>
                  <a:tcPr marL="0" marR="0" marT="8475" marB="0" anchor="ctr"/>
                </a:tc>
                <a:tc>
                  <a:txBody>
                    <a:bodyPr/>
                    <a:lstStyle/>
                    <a:p>
                      <a:pPr marR="60960" algn="r">
                        <a:lnSpc>
                          <a:spcPct val="100000"/>
                        </a:lnSpc>
                        <a:spcBef>
                          <a:spcPts val="50"/>
                        </a:spcBef>
                      </a:pPr>
                      <a:r>
                        <a:rPr lang="en-AU" sz="1200" spc="0" dirty="0">
                          <a:solidFill>
                            <a:srgbClr val="0B2036"/>
                          </a:solidFill>
                        </a:rPr>
                        <a:t>#Varieties</a:t>
                      </a:r>
                      <a:endParaRPr lang="en-AU" sz="1200" spc="0" dirty="0">
                        <a:solidFill>
                          <a:srgbClr val="0B2036"/>
                        </a:solidFill>
                        <a:latin typeface="+mn-lt"/>
                        <a:cs typeface="Tahoma"/>
                      </a:endParaRPr>
                    </a:p>
                  </a:txBody>
                  <a:tcPr marL="0" marR="0" marT="8475" marB="0" anchor="ctr"/>
                </a:tc>
                <a:extLst>
                  <a:ext uri="{0D108BD9-81ED-4DB2-BD59-A6C34878D82A}">
                    <a16:rowId xmlns:a16="http://schemas.microsoft.com/office/drawing/2014/main" val="10000"/>
                  </a:ext>
                </a:extLst>
              </a:tr>
              <a:tr h="229860">
                <a:tc>
                  <a:txBody>
                    <a:bodyPr/>
                    <a:lstStyle/>
                    <a:p>
                      <a:pPr algn="r">
                        <a:lnSpc>
                          <a:spcPts val="1135"/>
                        </a:lnSpc>
                        <a:spcBef>
                          <a:spcPts val="50"/>
                        </a:spcBef>
                      </a:pPr>
                      <a:r>
                        <a:rPr lang="en-AU" sz="1200" spc="0" dirty="0">
                          <a:solidFill>
                            <a:srgbClr val="22373A"/>
                          </a:solidFill>
                        </a:rPr>
                        <a:t>2014</a:t>
                      </a:r>
                      <a:endParaRPr lang="en-AU" sz="1200" spc="0" dirty="0">
                        <a:latin typeface="+mn-lt"/>
                        <a:cs typeface="Tahoma"/>
                      </a:endParaRPr>
                    </a:p>
                  </a:txBody>
                  <a:tcPr marL="0" marR="0" marT="8475" marB="0" anchor="ctr"/>
                </a:tc>
                <a:tc>
                  <a:txBody>
                    <a:bodyPr/>
                    <a:lstStyle/>
                    <a:p>
                      <a:pPr marR="60325" algn="r">
                        <a:lnSpc>
                          <a:spcPts val="1135"/>
                        </a:lnSpc>
                        <a:spcBef>
                          <a:spcPts val="50"/>
                        </a:spcBef>
                      </a:pPr>
                      <a:r>
                        <a:rPr lang="en-AU" sz="1200" spc="0" dirty="0">
                          <a:latin typeface="+mn-lt"/>
                          <a:cs typeface="Tahoma"/>
                        </a:rPr>
                        <a:t>GRDC</a:t>
                      </a:r>
                    </a:p>
                  </a:txBody>
                  <a:tcPr marL="0" marR="0" marT="8475" marB="0" anchor="ctr"/>
                </a:tc>
                <a:tc>
                  <a:txBody>
                    <a:bodyPr/>
                    <a:lstStyle/>
                    <a:p>
                      <a:pPr marR="60325" algn="r">
                        <a:lnSpc>
                          <a:spcPts val="1135"/>
                        </a:lnSpc>
                        <a:spcBef>
                          <a:spcPts val="50"/>
                        </a:spcBef>
                      </a:pPr>
                      <a:r>
                        <a:rPr lang="en-AU" sz="1200" spc="0">
                          <a:solidFill>
                            <a:srgbClr val="22373A"/>
                          </a:solidFill>
                        </a:rPr>
                        <a:t>19</a:t>
                      </a:r>
                      <a:endParaRPr lang="en-AU" sz="1200" spc="0">
                        <a:latin typeface="+mn-lt"/>
                        <a:cs typeface="Tahoma"/>
                      </a:endParaRPr>
                    </a:p>
                  </a:txBody>
                  <a:tcPr marL="0" marR="0" marT="8475" marB="0" anchor="ctr"/>
                </a:tc>
                <a:tc>
                  <a:txBody>
                    <a:bodyPr/>
                    <a:lstStyle/>
                    <a:p>
                      <a:pPr marR="60325" algn="r">
                        <a:lnSpc>
                          <a:spcPts val="1135"/>
                        </a:lnSpc>
                        <a:spcBef>
                          <a:spcPts val="50"/>
                        </a:spcBef>
                      </a:pPr>
                      <a:r>
                        <a:rPr lang="en-AU" sz="1200" spc="0">
                          <a:solidFill>
                            <a:srgbClr val="22373A"/>
                          </a:solidFill>
                        </a:rPr>
                        <a:t>24</a:t>
                      </a:r>
                      <a:endParaRPr lang="en-AU" sz="1200" spc="0" dirty="0">
                        <a:latin typeface="+mn-lt"/>
                        <a:cs typeface="Tahoma"/>
                      </a:endParaRPr>
                    </a:p>
                  </a:txBody>
                  <a:tcPr marL="0" marR="0" marT="8475" marB="0" anchor="ctr"/>
                </a:tc>
                <a:extLst>
                  <a:ext uri="{0D108BD9-81ED-4DB2-BD59-A6C34878D82A}">
                    <a16:rowId xmlns:a16="http://schemas.microsoft.com/office/drawing/2014/main" val="10001"/>
                  </a:ext>
                </a:extLst>
              </a:tr>
              <a:tr h="260100">
                <a:tc>
                  <a:txBody>
                    <a:bodyPr/>
                    <a:lstStyle/>
                    <a:p>
                      <a:pPr algn="r">
                        <a:lnSpc>
                          <a:spcPts val="1135"/>
                        </a:lnSpc>
                        <a:spcBef>
                          <a:spcPts val="165"/>
                        </a:spcBef>
                      </a:pPr>
                      <a:r>
                        <a:rPr lang="en-AU" sz="1200" spc="0" dirty="0">
                          <a:solidFill>
                            <a:srgbClr val="22373A"/>
                          </a:solidFill>
                        </a:rPr>
                        <a:t>2015</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dirty="0">
                          <a:latin typeface="+mn-lt"/>
                          <a:cs typeface="Tahoma"/>
                        </a:rPr>
                        <a:t>GRDC</a:t>
                      </a:r>
                    </a:p>
                  </a:txBody>
                  <a:tcPr marL="0" marR="0" marT="27969" marB="0" anchor="ctr"/>
                </a:tc>
                <a:tc>
                  <a:txBody>
                    <a:bodyPr/>
                    <a:lstStyle/>
                    <a:p>
                      <a:pPr marR="60325" algn="r">
                        <a:lnSpc>
                          <a:spcPts val="1135"/>
                        </a:lnSpc>
                        <a:spcBef>
                          <a:spcPts val="165"/>
                        </a:spcBef>
                      </a:pPr>
                      <a:r>
                        <a:rPr lang="en-AU" sz="1200" spc="0">
                          <a:solidFill>
                            <a:srgbClr val="22373A"/>
                          </a:solidFill>
                        </a:rPr>
                        <a:t>57</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dirty="0">
                          <a:solidFill>
                            <a:srgbClr val="22373A"/>
                          </a:solidFill>
                        </a:rPr>
                        <a:t>25</a:t>
                      </a:r>
                      <a:endParaRPr lang="en-AU" sz="1200" spc="0" dirty="0">
                        <a:latin typeface="+mn-lt"/>
                        <a:cs typeface="Tahoma"/>
                      </a:endParaRPr>
                    </a:p>
                  </a:txBody>
                  <a:tcPr marL="0" marR="0" marT="27969" marB="0" anchor="ctr"/>
                </a:tc>
                <a:extLst>
                  <a:ext uri="{0D108BD9-81ED-4DB2-BD59-A6C34878D82A}">
                    <a16:rowId xmlns:a16="http://schemas.microsoft.com/office/drawing/2014/main" val="10002"/>
                  </a:ext>
                </a:extLst>
              </a:tr>
              <a:tr h="260100">
                <a:tc>
                  <a:txBody>
                    <a:bodyPr/>
                    <a:lstStyle/>
                    <a:p>
                      <a:pPr algn="r">
                        <a:lnSpc>
                          <a:spcPts val="1135"/>
                        </a:lnSpc>
                        <a:spcBef>
                          <a:spcPts val="165"/>
                        </a:spcBef>
                      </a:pPr>
                      <a:r>
                        <a:rPr lang="en-AU" sz="1200" spc="0" dirty="0">
                          <a:solidFill>
                            <a:srgbClr val="22373A"/>
                          </a:solidFill>
                        </a:rPr>
                        <a:t>2016</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dirty="0">
                          <a:latin typeface="+mn-lt"/>
                          <a:cs typeface="Tahoma"/>
                        </a:rPr>
                        <a:t>GRDC</a:t>
                      </a:r>
                    </a:p>
                  </a:txBody>
                  <a:tcPr marL="0" marR="0" marT="27969" marB="0" anchor="ctr"/>
                </a:tc>
                <a:tc>
                  <a:txBody>
                    <a:bodyPr/>
                    <a:lstStyle/>
                    <a:p>
                      <a:pPr marR="60325" algn="r">
                        <a:lnSpc>
                          <a:spcPts val="1135"/>
                        </a:lnSpc>
                        <a:spcBef>
                          <a:spcPts val="165"/>
                        </a:spcBef>
                      </a:pPr>
                      <a:r>
                        <a:rPr lang="en-AU" sz="1200" spc="0">
                          <a:solidFill>
                            <a:srgbClr val="22373A"/>
                          </a:solidFill>
                        </a:rPr>
                        <a:t>54</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a:solidFill>
                            <a:srgbClr val="22373A"/>
                          </a:solidFill>
                        </a:rPr>
                        <a:t>24</a:t>
                      </a:r>
                      <a:endParaRPr lang="en-AU" sz="1200" spc="0" dirty="0">
                        <a:latin typeface="+mn-lt"/>
                        <a:cs typeface="Tahoma"/>
                      </a:endParaRPr>
                    </a:p>
                  </a:txBody>
                  <a:tcPr marL="0" marR="0" marT="27969" marB="0" anchor="ctr"/>
                </a:tc>
                <a:extLst>
                  <a:ext uri="{0D108BD9-81ED-4DB2-BD59-A6C34878D82A}">
                    <a16:rowId xmlns:a16="http://schemas.microsoft.com/office/drawing/2014/main" val="10003"/>
                  </a:ext>
                </a:extLst>
              </a:tr>
              <a:tr h="260100">
                <a:tc>
                  <a:txBody>
                    <a:bodyPr/>
                    <a:lstStyle/>
                    <a:p>
                      <a:pPr algn="r">
                        <a:lnSpc>
                          <a:spcPts val="1135"/>
                        </a:lnSpc>
                        <a:spcBef>
                          <a:spcPts val="165"/>
                        </a:spcBef>
                      </a:pPr>
                      <a:r>
                        <a:rPr lang="en-AU" sz="1200" spc="0" dirty="0">
                          <a:solidFill>
                            <a:srgbClr val="22373A"/>
                          </a:solidFill>
                        </a:rPr>
                        <a:t>2017</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dirty="0">
                          <a:latin typeface="+mn-lt"/>
                          <a:cs typeface="Tahoma"/>
                        </a:rPr>
                        <a:t>GRDC</a:t>
                      </a:r>
                    </a:p>
                  </a:txBody>
                  <a:tcPr marL="0" marR="0" marT="27969" marB="0" anchor="ctr"/>
                </a:tc>
                <a:tc>
                  <a:txBody>
                    <a:bodyPr/>
                    <a:lstStyle/>
                    <a:p>
                      <a:pPr marR="60325" algn="r">
                        <a:lnSpc>
                          <a:spcPts val="1135"/>
                        </a:lnSpc>
                        <a:spcBef>
                          <a:spcPts val="165"/>
                        </a:spcBef>
                      </a:pPr>
                      <a:r>
                        <a:rPr lang="en-AU" sz="1200" spc="0" dirty="0">
                          <a:solidFill>
                            <a:srgbClr val="22373A"/>
                          </a:solidFill>
                        </a:rPr>
                        <a:t>42</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a:solidFill>
                            <a:srgbClr val="22373A"/>
                          </a:solidFill>
                        </a:rPr>
                        <a:t>24</a:t>
                      </a:r>
                      <a:endParaRPr lang="en-AU" sz="1200" spc="0" dirty="0">
                        <a:latin typeface="+mn-lt"/>
                        <a:cs typeface="Tahoma"/>
                      </a:endParaRPr>
                    </a:p>
                  </a:txBody>
                  <a:tcPr marL="0" marR="0" marT="27969" marB="0" anchor="ctr"/>
                </a:tc>
                <a:extLst>
                  <a:ext uri="{0D108BD9-81ED-4DB2-BD59-A6C34878D82A}">
                    <a16:rowId xmlns:a16="http://schemas.microsoft.com/office/drawing/2014/main" val="10004"/>
                  </a:ext>
                </a:extLst>
              </a:tr>
              <a:tr h="260100">
                <a:tc>
                  <a:txBody>
                    <a:bodyPr/>
                    <a:lstStyle/>
                    <a:p>
                      <a:pPr algn="r">
                        <a:lnSpc>
                          <a:spcPts val="1135"/>
                        </a:lnSpc>
                        <a:spcBef>
                          <a:spcPts val="165"/>
                        </a:spcBef>
                      </a:pPr>
                      <a:r>
                        <a:rPr lang="en-AU" sz="1200" spc="0" dirty="0">
                          <a:solidFill>
                            <a:srgbClr val="22373A"/>
                          </a:solidFill>
                        </a:rPr>
                        <a:t>2018</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dirty="0">
                          <a:latin typeface="+mn-lt"/>
                          <a:cs typeface="Tahoma"/>
                        </a:rPr>
                        <a:t>GRDC</a:t>
                      </a:r>
                    </a:p>
                  </a:txBody>
                  <a:tcPr marL="0" marR="0" marT="27969" marB="0" anchor="ctr"/>
                </a:tc>
                <a:tc>
                  <a:txBody>
                    <a:bodyPr/>
                    <a:lstStyle/>
                    <a:p>
                      <a:pPr marR="60325" algn="r">
                        <a:lnSpc>
                          <a:spcPts val="1135"/>
                        </a:lnSpc>
                        <a:spcBef>
                          <a:spcPts val="165"/>
                        </a:spcBef>
                      </a:pPr>
                      <a:r>
                        <a:rPr lang="en-AU" sz="1200" spc="0" dirty="0">
                          <a:solidFill>
                            <a:srgbClr val="22373A"/>
                          </a:solidFill>
                        </a:rPr>
                        <a:t>15</a:t>
                      </a:r>
                      <a:endParaRPr lang="en-AU" sz="1200" spc="0" dirty="0">
                        <a:latin typeface="+mn-lt"/>
                        <a:cs typeface="Tahoma"/>
                      </a:endParaRPr>
                    </a:p>
                  </a:txBody>
                  <a:tcPr marL="0" marR="0" marT="27969" marB="0" anchor="ctr"/>
                </a:tc>
                <a:tc>
                  <a:txBody>
                    <a:bodyPr/>
                    <a:lstStyle/>
                    <a:p>
                      <a:pPr marR="60325" algn="r">
                        <a:lnSpc>
                          <a:spcPts val="1135"/>
                        </a:lnSpc>
                        <a:spcBef>
                          <a:spcPts val="165"/>
                        </a:spcBef>
                      </a:pPr>
                      <a:r>
                        <a:rPr lang="en-AU" sz="1200" spc="0">
                          <a:solidFill>
                            <a:srgbClr val="22373A"/>
                          </a:solidFill>
                        </a:rPr>
                        <a:t>24</a:t>
                      </a:r>
                      <a:endParaRPr lang="en-AU" sz="1200" spc="0" dirty="0">
                        <a:latin typeface="+mn-lt"/>
                        <a:cs typeface="Tahoma"/>
                      </a:endParaRPr>
                    </a:p>
                  </a:txBody>
                  <a:tcPr marL="0" marR="0" marT="27969" marB="0" anchor="ctr"/>
                </a:tc>
                <a:extLst>
                  <a:ext uri="{0D108BD9-81ED-4DB2-BD59-A6C34878D82A}">
                    <a16:rowId xmlns:a16="http://schemas.microsoft.com/office/drawing/2014/main" val="10005"/>
                  </a:ext>
                </a:extLst>
              </a:tr>
              <a:tr h="279801">
                <a:tc>
                  <a:txBody>
                    <a:bodyPr/>
                    <a:lstStyle/>
                    <a:p>
                      <a:pPr algn="r">
                        <a:lnSpc>
                          <a:spcPct val="100000"/>
                        </a:lnSpc>
                        <a:spcBef>
                          <a:spcPts val="165"/>
                        </a:spcBef>
                      </a:pPr>
                      <a:r>
                        <a:rPr lang="en-AU" sz="1200" spc="0" dirty="0">
                          <a:solidFill>
                            <a:srgbClr val="22373A"/>
                          </a:solidFill>
                        </a:rPr>
                        <a:t>2019</a:t>
                      </a:r>
                      <a:endParaRPr lang="en-AU" sz="1200" spc="0" dirty="0">
                        <a:latin typeface="+mn-lt"/>
                        <a:cs typeface="Tahoma"/>
                      </a:endParaRPr>
                    </a:p>
                  </a:txBody>
                  <a:tcPr marL="0" marR="0" marT="27969" marB="0" anchor="ctr"/>
                </a:tc>
                <a:tc>
                  <a:txBody>
                    <a:bodyPr/>
                    <a:lstStyle/>
                    <a:p>
                      <a:pPr marR="60325" algn="r">
                        <a:lnSpc>
                          <a:spcPct val="100000"/>
                        </a:lnSpc>
                        <a:spcBef>
                          <a:spcPts val="165"/>
                        </a:spcBef>
                      </a:pPr>
                      <a:r>
                        <a:rPr lang="en-AU" sz="1200" spc="0" dirty="0">
                          <a:latin typeface="+mn-lt"/>
                          <a:cs typeface="Tahoma"/>
                        </a:rPr>
                        <a:t>AGT</a:t>
                      </a:r>
                    </a:p>
                  </a:txBody>
                  <a:tcPr marL="0" marR="0" marT="27969" marB="0" anchor="ctr"/>
                </a:tc>
                <a:tc>
                  <a:txBody>
                    <a:bodyPr/>
                    <a:lstStyle/>
                    <a:p>
                      <a:pPr marR="60325" algn="r">
                        <a:lnSpc>
                          <a:spcPct val="100000"/>
                        </a:lnSpc>
                        <a:spcBef>
                          <a:spcPts val="165"/>
                        </a:spcBef>
                      </a:pPr>
                      <a:r>
                        <a:rPr lang="en-AU" sz="1200" spc="0" dirty="0">
                          <a:solidFill>
                            <a:srgbClr val="22373A"/>
                          </a:solidFill>
                        </a:rPr>
                        <a:t>21</a:t>
                      </a:r>
                      <a:endParaRPr lang="en-AU" sz="1200" spc="0" dirty="0">
                        <a:latin typeface="+mn-lt"/>
                        <a:cs typeface="Tahoma"/>
                      </a:endParaRPr>
                    </a:p>
                  </a:txBody>
                  <a:tcPr marL="0" marR="0" marT="27969" marB="0" anchor="ctr"/>
                </a:tc>
                <a:tc>
                  <a:txBody>
                    <a:bodyPr/>
                    <a:lstStyle/>
                    <a:p>
                      <a:pPr marR="60325" algn="r">
                        <a:lnSpc>
                          <a:spcPct val="100000"/>
                        </a:lnSpc>
                        <a:spcBef>
                          <a:spcPts val="165"/>
                        </a:spcBef>
                      </a:pPr>
                      <a:r>
                        <a:rPr lang="en-AU" sz="1200" spc="0" dirty="0">
                          <a:solidFill>
                            <a:srgbClr val="22373A"/>
                          </a:solidFill>
                        </a:rPr>
                        <a:t>123</a:t>
                      </a:r>
                      <a:endParaRPr lang="en-AU" sz="1200" spc="0" dirty="0">
                        <a:latin typeface="+mn-lt"/>
                        <a:cs typeface="Tahoma"/>
                      </a:endParaRPr>
                    </a:p>
                  </a:txBody>
                  <a:tcPr marL="0" marR="0" marT="27969" marB="0" anchor="ctr"/>
                </a:tc>
                <a:extLst>
                  <a:ext uri="{0D108BD9-81ED-4DB2-BD59-A6C34878D82A}">
                    <a16:rowId xmlns:a16="http://schemas.microsoft.com/office/drawing/2014/main" val="10006"/>
                  </a:ext>
                </a:extLst>
              </a:tr>
            </a:tbl>
          </a:graphicData>
        </a:graphic>
      </p:graphicFrame>
      <p:cxnSp>
        <p:nvCxnSpPr>
          <p:cNvPr id="2" name="Straight Connector 1">
            <a:extLst>
              <a:ext uri="{FF2B5EF4-FFF2-40B4-BE49-F238E27FC236}">
                <a16:creationId xmlns:a16="http://schemas.microsoft.com/office/drawing/2014/main" id="{C8D3538C-7B66-AAC1-7C4C-B1F783429D22}"/>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40FBD753-DEBA-4DCC-ABEA-CA4FCDCDD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4" name="Slide Number Placeholder 3">
            <a:extLst>
              <a:ext uri="{FF2B5EF4-FFF2-40B4-BE49-F238E27FC236}">
                <a16:creationId xmlns:a16="http://schemas.microsoft.com/office/drawing/2014/main" id="{798F221D-2B0D-5F38-8D7C-687076D9112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10</a:t>
            </a:fld>
            <a:endParaRPr lang="en-AU" spc="-27" dirty="0"/>
          </a:p>
        </p:txBody>
      </p:sp>
    </p:spTree>
    <p:extLst>
      <p:ext uri="{BB962C8B-B14F-4D97-AF65-F5344CB8AC3E}">
        <p14:creationId xmlns:p14="http://schemas.microsoft.com/office/powerpoint/2010/main" val="194478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7" name="Picture 6">
            <a:extLst>
              <a:ext uri="{FF2B5EF4-FFF2-40B4-BE49-F238E27FC236}">
                <a16:creationId xmlns:a16="http://schemas.microsoft.com/office/drawing/2014/main" id="{5E6FA753-243F-8B61-6F27-74F724CF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 y="777875"/>
            <a:ext cx="2490546" cy="1904999"/>
          </a:xfrm>
          <a:prstGeom prst="rect">
            <a:avLst/>
          </a:prstGeom>
        </p:spPr>
      </p:pic>
      <p:pic>
        <p:nvPicPr>
          <p:cNvPr id="12" name="Picture 2" descr="Modern Laboratory Design">
            <a:extLst>
              <a:ext uri="{FF2B5EF4-FFF2-40B4-BE49-F238E27FC236}">
                <a16:creationId xmlns:a16="http://schemas.microsoft.com/office/drawing/2014/main" id="{8BCAE495-8B6D-61A5-DF77-AD859E4AB5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Blur radius="0"/>
                    </a14:imgEffect>
                  </a14:imgLayer>
                </a14:imgProps>
              </a:ext>
              <a:ext uri="{28A0092B-C50C-407E-A947-70E740481C1C}">
                <a14:useLocalDpi xmlns:a14="http://schemas.microsoft.com/office/drawing/2010/main" val="0"/>
              </a:ext>
            </a:extLst>
          </a:blip>
          <a:srcRect/>
          <a:stretch>
            <a:fillRect/>
          </a:stretch>
        </p:blipFill>
        <p:spPr bwMode="auto">
          <a:xfrm>
            <a:off x="3401881" y="739775"/>
            <a:ext cx="2540291"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a:extLst>
              <a:ext uri="{FF2B5EF4-FFF2-40B4-BE49-F238E27FC236}">
                <a16:creationId xmlns:a16="http://schemas.microsoft.com/office/drawing/2014/main" id="{5FFEC127-60F3-B704-9CD6-85BB016BE907}"/>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2" descr="Perten Falling Number 1000 | Calibre Control">
            <a:extLst>
              <a:ext uri="{FF2B5EF4-FFF2-40B4-BE49-F238E27FC236}">
                <a16:creationId xmlns:a16="http://schemas.microsoft.com/office/drawing/2014/main" id="{4CD2039B-DC87-5E0A-12C8-0A7D19310CB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2595" y="830114"/>
            <a:ext cx="985867" cy="97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rten Falling Number 1000 | Calibre Control">
            <a:extLst>
              <a:ext uri="{FF2B5EF4-FFF2-40B4-BE49-F238E27FC236}">
                <a16:creationId xmlns:a16="http://schemas.microsoft.com/office/drawing/2014/main" id="{34489CE0-5B54-6AB7-A2C9-43EDDB11480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29175" y="1427837"/>
            <a:ext cx="985867" cy="9764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F1F8536-FFB1-48A0-8C2D-95BB0F074365}"/>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555725E-838B-262F-B52F-AD176716D8D6}"/>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11</a:t>
            </a:fld>
            <a:endParaRPr lang="en-AU" spc="-27" dirty="0"/>
          </a:p>
        </p:txBody>
      </p:sp>
    </p:spTree>
    <p:extLst>
      <p:ext uri="{BB962C8B-B14F-4D97-AF65-F5344CB8AC3E}">
        <p14:creationId xmlns:p14="http://schemas.microsoft.com/office/powerpoint/2010/main" val="354453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A</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7" name="Picture 6">
            <a:extLst>
              <a:ext uri="{FF2B5EF4-FFF2-40B4-BE49-F238E27FC236}">
                <a16:creationId xmlns:a16="http://schemas.microsoft.com/office/drawing/2014/main" id="{5E6FA753-243F-8B61-6F27-74F724CF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 y="777875"/>
            <a:ext cx="2490546" cy="1904999"/>
          </a:xfrm>
          <a:prstGeom prst="rect">
            <a:avLst/>
          </a:prstGeom>
        </p:spPr>
      </p:pic>
      <p:pic>
        <p:nvPicPr>
          <p:cNvPr id="2050" name="Picture 2" descr="Modern Laboratory Design">
            <a:extLst>
              <a:ext uri="{FF2B5EF4-FFF2-40B4-BE49-F238E27FC236}">
                <a16:creationId xmlns:a16="http://schemas.microsoft.com/office/drawing/2014/main" id="{19D2FADD-77A4-04A6-9A83-2C41A6BCD56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Blur radius="43"/>
                    </a14:imgEffect>
                  </a14:imgLayer>
                </a14:imgProps>
              </a:ext>
              <a:ext uri="{28A0092B-C50C-407E-A947-70E740481C1C}">
                <a14:useLocalDpi xmlns:a14="http://schemas.microsoft.com/office/drawing/2010/main" val="0"/>
              </a:ext>
            </a:extLst>
          </a:blip>
          <a:srcRect/>
          <a:stretch>
            <a:fillRect/>
          </a:stretch>
        </p:blipFill>
        <p:spPr bwMode="auto">
          <a:xfrm>
            <a:off x="3401881" y="739775"/>
            <a:ext cx="2540291"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F42962EB-7AFF-543E-18F1-9DCE1278BA43}"/>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2" descr="Perten Falling Number 1000 | Calibre Control">
            <a:extLst>
              <a:ext uri="{FF2B5EF4-FFF2-40B4-BE49-F238E27FC236}">
                <a16:creationId xmlns:a16="http://schemas.microsoft.com/office/drawing/2014/main" id="{A2B6BC3E-455A-3C3B-C336-7B0EF1E63D0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Effect>
                      <a14:artisticBlur radius="92"/>
                    </a14:imgEffect>
                  </a14:imgLayer>
                </a14:imgProps>
              </a:ext>
              <a:ext uri="{28A0092B-C50C-407E-A947-70E740481C1C}">
                <a14:useLocalDpi xmlns:a14="http://schemas.microsoft.com/office/drawing/2010/main" val="0"/>
              </a:ext>
            </a:extLst>
          </a:blip>
          <a:srcRect/>
          <a:stretch>
            <a:fillRect/>
          </a:stretch>
        </p:blipFill>
        <p:spPr bwMode="auto">
          <a:xfrm>
            <a:off x="3622595" y="830114"/>
            <a:ext cx="985867" cy="97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erten Falling Number 1000 | Calibre Control">
            <a:extLst>
              <a:ext uri="{FF2B5EF4-FFF2-40B4-BE49-F238E27FC236}">
                <a16:creationId xmlns:a16="http://schemas.microsoft.com/office/drawing/2014/main" id="{DCD0AE28-FEBC-C68B-9F8C-1E38EF09D758}"/>
              </a:ext>
            </a:extLst>
          </p:cNvPr>
          <p:cNvPicPr>
            <a:picLocks noChangeAspect="1" noChangeArrowheads="1"/>
          </p:cNvPicPr>
          <p:nvPr/>
        </p:nvPicPr>
        <p:blipFill>
          <a:blip r:embed="rId9" cstate="print">
            <a:extLst>
              <a:ext uri="{BEBA8EAE-BF5A-486C-A8C5-ECC9F3942E4B}">
                <a14:imgProps xmlns:a14="http://schemas.microsoft.com/office/drawing/2010/main">
                  <a14:imgLayer r:embed="rId8">
                    <a14:imgEffect>
                      <a14:backgroundRemoval t="10000" b="90000" l="10000" r="90000"/>
                    </a14:imgEffect>
                    <a14:imgEffect>
                      <a14:artisticBlur radius="100"/>
                    </a14:imgEffect>
                  </a14:imgLayer>
                </a14:imgProps>
              </a:ext>
              <a:ext uri="{28A0092B-C50C-407E-A947-70E740481C1C}">
                <a14:useLocalDpi xmlns:a14="http://schemas.microsoft.com/office/drawing/2010/main" val="0"/>
              </a:ext>
            </a:extLst>
          </a:blip>
          <a:srcRect/>
          <a:stretch>
            <a:fillRect/>
          </a:stretch>
        </p:blipFill>
        <p:spPr bwMode="auto">
          <a:xfrm>
            <a:off x="4829175" y="1427837"/>
            <a:ext cx="985867" cy="97646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C35451F7-483D-BE70-C714-A41FF8ED3968}"/>
              </a:ext>
            </a:extLst>
          </p:cNvPr>
          <p:cNvSpPr/>
          <p:nvPr/>
        </p:nvSpPr>
        <p:spPr>
          <a:xfrm>
            <a:off x="1095375" y="1539874"/>
            <a:ext cx="304800" cy="304800"/>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5-point Star 8">
            <a:extLst>
              <a:ext uri="{FF2B5EF4-FFF2-40B4-BE49-F238E27FC236}">
                <a16:creationId xmlns:a16="http://schemas.microsoft.com/office/drawing/2014/main" id="{C71C2C75-05AE-907A-2B2B-15E39BD4497C}"/>
              </a:ext>
            </a:extLst>
          </p:cNvPr>
          <p:cNvSpPr/>
          <p:nvPr/>
        </p:nvSpPr>
        <p:spPr>
          <a:xfrm>
            <a:off x="4451494" y="1457735"/>
            <a:ext cx="538148" cy="469077"/>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F47BD9EF-709F-AEDB-23A1-2047FCB27CF6}"/>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E5A48EAA-82B4-3134-38C7-8829D9F52963}"/>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12</a:t>
            </a:fld>
            <a:endParaRPr lang="en-AU" spc="-27" dirty="0"/>
          </a:p>
        </p:txBody>
      </p:sp>
    </p:spTree>
    <p:extLst>
      <p:ext uri="{BB962C8B-B14F-4D97-AF65-F5344CB8AC3E}">
        <p14:creationId xmlns:p14="http://schemas.microsoft.com/office/powerpoint/2010/main" val="144097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B</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7" name="Picture 6">
            <a:extLst>
              <a:ext uri="{FF2B5EF4-FFF2-40B4-BE49-F238E27FC236}">
                <a16:creationId xmlns:a16="http://schemas.microsoft.com/office/drawing/2014/main" id="{5E6FA753-243F-8B61-6F27-74F724CF9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 y="777875"/>
            <a:ext cx="2490546" cy="1904999"/>
          </a:xfrm>
          <a:prstGeom prst="rect">
            <a:avLst/>
          </a:prstGeom>
        </p:spPr>
      </p:pic>
      <p:pic>
        <p:nvPicPr>
          <p:cNvPr id="2050" name="Picture 2" descr="Modern Laboratory Design">
            <a:extLst>
              <a:ext uri="{FF2B5EF4-FFF2-40B4-BE49-F238E27FC236}">
                <a16:creationId xmlns:a16="http://schemas.microsoft.com/office/drawing/2014/main" id="{19D2FADD-77A4-04A6-9A83-2C41A6BCD56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Blur radius="43"/>
                    </a14:imgEffect>
                  </a14:imgLayer>
                </a14:imgProps>
              </a:ext>
              <a:ext uri="{28A0092B-C50C-407E-A947-70E740481C1C}">
                <a14:useLocalDpi xmlns:a14="http://schemas.microsoft.com/office/drawing/2010/main" val="0"/>
              </a:ext>
            </a:extLst>
          </a:blip>
          <a:srcRect/>
          <a:stretch>
            <a:fillRect/>
          </a:stretch>
        </p:blipFill>
        <p:spPr bwMode="auto">
          <a:xfrm>
            <a:off x="3401881" y="739775"/>
            <a:ext cx="2540291"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F42962EB-7AFF-543E-18F1-9DCE1278BA43}"/>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2" descr="Perten Falling Number 1000 | Calibre Control">
            <a:extLst>
              <a:ext uri="{FF2B5EF4-FFF2-40B4-BE49-F238E27FC236}">
                <a16:creationId xmlns:a16="http://schemas.microsoft.com/office/drawing/2014/main" id="{9ED281F2-5F64-00FE-C09F-EE5DF157D22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2595" y="830114"/>
            <a:ext cx="985867" cy="97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erten Falling Number 1000 | Calibre Control">
            <a:extLst>
              <a:ext uri="{FF2B5EF4-FFF2-40B4-BE49-F238E27FC236}">
                <a16:creationId xmlns:a16="http://schemas.microsoft.com/office/drawing/2014/main" id="{E64B28D8-772A-097A-950B-FE305E0412C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29175" y="1427837"/>
            <a:ext cx="985867" cy="9764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EDBFDA-EE86-36AF-3C60-DEE137BEA7E1}"/>
              </a:ext>
            </a:extLst>
          </p:cNvPr>
          <p:cNvSpPr txBox="1"/>
          <p:nvPr/>
        </p:nvSpPr>
        <p:spPr>
          <a:xfrm>
            <a:off x="3491574" y="2678568"/>
            <a:ext cx="2360903" cy="369332"/>
          </a:xfrm>
          <a:prstGeom prst="rect">
            <a:avLst/>
          </a:prstGeom>
          <a:noFill/>
        </p:spPr>
        <p:txBody>
          <a:bodyPr wrap="none" rtlCol="0">
            <a:spAutoFit/>
          </a:bodyPr>
          <a:lstStyle/>
          <a:p>
            <a:r>
              <a:rPr lang="en-AU" dirty="0"/>
              <a:t>No valid randomisation</a:t>
            </a:r>
          </a:p>
        </p:txBody>
      </p:sp>
      <p:sp>
        <p:nvSpPr>
          <p:cNvPr id="9" name="Oval 8">
            <a:extLst>
              <a:ext uri="{FF2B5EF4-FFF2-40B4-BE49-F238E27FC236}">
                <a16:creationId xmlns:a16="http://schemas.microsoft.com/office/drawing/2014/main" id="{14C372FD-641B-9B76-6712-681FE975430D}"/>
              </a:ext>
            </a:extLst>
          </p:cNvPr>
          <p:cNvSpPr/>
          <p:nvPr/>
        </p:nvSpPr>
        <p:spPr>
          <a:xfrm>
            <a:off x="561975" y="1056948"/>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5-point Star 9">
            <a:extLst>
              <a:ext uri="{FF2B5EF4-FFF2-40B4-BE49-F238E27FC236}">
                <a16:creationId xmlns:a16="http://schemas.microsoft.com/office/drawing/2014/main" id="{4FA32F3A-B54B-4C3B-613F-2EBE38BB4F2B}"/>
              </a:ext>
            </a:extLst>
          </p:cNvPr>
          <p:cNvSpPr/>
          <p:nvPr/>
        </p:nvSpPr>
        <p:spPr>
          <a:xfrm>
            <a:off x="3798322" y="1440210"/>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F79B1DF6-09BD-919A-69E9-43BD33DF0102}"/>
              </a:ext>
            </a:extLst>
          </p:cNvPr>
          <p:cNvSpPr/>
          <p:nvPr/>
        </p:nvSpPr>
        <p:spPr>
          <a:xfrm>
            <a:off x="1552575" y="1866590"/>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5-point Star 11">
            <a:extLst>
              <a:ext uri="{FF2B5EF4-FFF2-40B4-BE49-F238E27FC236}">
                <a16:creationId xmlns:a16="http://schemas.microsoft.com/office/drawing/2014/main" id="{82A29C0F-1ABF-0CFA-5165-1D17F33E8BD3}"/>
              </a:ext>
            </a:extLst>
          </p:cNvPr>
          <p:cNvSpPr/>
          <p:nvPr/>
        </p:nvSpPr>
        <p:spPr>
          <a:xfrm>
            <a:off x="5062082" y="1199457"/>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67FB9041-424F-D7C6-C700-7FDF9912A770}"/>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9B9273F3-F59C-E73A-A632-13D4EFCADD3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13</a:t>
            </a:fld>
            <a:endParaRPr lang="en-AU" spc="-27" dirty="0"/>
          </a:p>
        </p:txBody>
      </p:sp>
    </p:spTree>
    <p:extLst>
      <p:ext uri="{BB962C8B-B14F-4D97-AF65-F5344CB8AC3E}">
        <p14:creationId xmlns:p14="http://schemas.microsoft.com/office/powerpoint/2010/main" val="41465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C</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7" name="TextBox 6">
            <a:extLst>
              <a:ext uri="{FF2B5EF4-FFF2-40B4-BE49-F238E27FC236}">
                <a16:creationId xmlns:a16="http://schemas.microsoft.com/office/drawing/2014/main" id="{477CDE55-D123-5B94-CA00-9AE29FB5E86A}"/>
              </a:ext>
            </a:extLst>
          </p:cNvPr>
          <p:cNvSpPr txBox="1"/>
          <p:nvPr/>
        </p:nvSpPr>
        <p:spPr>
          <a:xfrm>
            <a:off x="3491574" y="2682874"/>
            <a:ext cx="2360903" cy="369332"/>
          </a:xfrm>
          <a:prstGeom prst="rect">
            <a:avLst/>
          </a:prstGeom>
          <a:noFill/>
        </p:spPr>
        <p:txBody>
          <a:bodyPr wrap="none" rtlCol="0">
            <a:spAutoFit/>
          </a:bodyPr>
          <a:lstStyle/>
          <a:p>
            <a:r>
              <a:rPr lang="en-AU" dirty="0"/>
              <a:t>No valid randomisation</a:t>
            </a:r>
          </a:p>
        </p:txBody>
      </p:sp>
      <p:pic>
        <p:nvPicPr>
          <p:cNvPr id="9" name="Picture 2" descr="Modern Laboratory Design">
            <a:extLst>
              <a:ext uri="{FF2B5EF4-FFF2-40B4-BE49-F238E27FC236}">
                <a16:creationId xmlns:a16="http://schemas.microsoft.com/office/drawing/2014/main" id="{473CF81E-90DB-4E84-9707-5FADD0F23A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radius="43"/>
                    </a14:imgEffect>
                  </a14:imgLayer>
                </a14:imgProps>
              </a:ext>
              <a:ext uri="{28A0092B-C50C-407E-A947-70E740481C1C}">
                <a14:useLocalDpi xmlns:a14="http://schemas.microsoft.com/office/drawing/2010/main" val="0"/>
              </a:ext>
            </a:extLst>
          </a:blip>
          <a:srcRect/>
          <a:stretch>
            <a:fillRect/>
          </a:stretch>
        </p:blipFill>
        <p:spPr bwMode="auto">
          <a:xfrm>
            <a:off x="3401881" y="739775"/>
            <a:ext cx="2540291"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A91E22CD-9486-09C9-6865-DF3E40BBB2FF}"/>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2" descr="Perten Falling Number 1000 | Calibre Control">
            <a:extLst>
              <a:ext uri="{FF2B5EF4-FFF2-40B4-BE49-F238E27FC236}">
                <a16:creationId xmlns:a16="http://schemas.microsoft.com/office/drawing/2014/main" id="{80F7E1BE-B34B-E87A-113D-C10E062C1D4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2595" y="830114"/>
            <a:ext cx="985867" cy="976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rten Falling Number 1000 | Calibre Control">
            <a:extLst>
              <a:ext uri="{FF2B5EF4-FFF2-40B4-BE49-F238E27FC236}">
                <a16:creationId xmlns:a16="http://schemas.microsoft.com/office/drawing/2014/main" id="{34A1D0CB-7D1B-5824-96DF-F8DFDE66225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29175" y="1427837"/>
            <a:ext cx="985867" cy="976461"/>
          </a:xfrm>
          <a:prstGeom prst="rect">
            <a:avLst/>
          </a:prstGeom>
          <a:noFill/>
          <a:extLst>
            <a:ext uri="{909E8E84-426E-40DD-AFC4-6F175D3DCCD1}">
              <a14:hiddenFill xmlns:a14="http://schemas.microsoft.com/office/drawing/2010/main">
                <a:solidFill>
                  <a:srgbClr val="FFFFFF"/>
                </a:solidFill>
              </a14:hiddenFill>
            </a:ext>
          </a:extLst>
        </p:spPr>
      </p:pic>
      <p:sp>
        <p:nvSpPr>
          <p:cNvPr id="16" name="5-point Star 15">
            <a:extLst>
              <a:ext uri="{FF2B5EF4-FFF2-40B4-BE49-F238E27FC236}">
                <a16:creationId xmlns:a16="http://schemas.microsoft.com/office/drawing/2014/main" id="{434F299C-D1E3-BE08-D7B4-391B80784ED2}"/>
              </a:ext>
            </a:extLst>
          </p:cNvPr>
          <p:cNvSpPr/>
          <p:nvPr/>
        </p:nvSpPr>
        <p:spPr>
          <a:xfrm>
            <a:off x="3643648" y="830114"/>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5-point Star 16">
            <a:extLst>
              <a:ext uri="{FF2B5EF4-FFF2-40B4-BE49-F238E27FC236}">
                <a16:creationId xmlns:a16="http://schemas.microsoft.com/office/drawing/2014/main" id="{7A0D95E0-E4CE-755F-7D9C-B1AD16906251}"/>
              </a:ext>
            </a:extLst>
          </p:cNvPr>
          <p:cNvSpPr/>
          <p:nvPr/>
        </p:nvSpPr>
        <p:spPr>
          <a:xfrm>
            <a:off x="3978297" y="1174595"/>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5-point Star 18">
            <a:extLst>
              <a:ext uri="{FF2B5EF4-FFF2-40B4-BE49-F238E27FC236}">
                <a16:creationId xmlns:a16="http://schemas.microsoft.com/office/drawing/2014/main" id="{42DDA3C0-1076-4AB3-7575-E8E4E4A8748F}"/>
              </a:ext>
            </a:extLst>
          </p:cNvPr>
          <p:cNvSpPr/>
          <p:nvPr/>
        </p:nvSpPr>
        <p:spPr>
          <a:xfrm>
            <a:off x="4873523" y="1500644"/>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5-point Star 19">
            <a:extLst>
              <a:ext uri="{FF2B5EF4-FFF2-40B4-BE49-F238E27FC236}">
                <a16:creationId xmlns:a16="http://schemas.microsoft.com/office/drawing/2014/main" id="{92B7F465-933D-E8D1-ED34-155B4BD3EC2D}"/>
              </a:ext>
            </a:extLst>
          </p:cNvPr>
          <p:cNvSpPr/>
          <p:nvPr/>
        </p:nvSpPr>
        <p:spPr>
          <a:xfrm>
            <a:off x="5142163" y="1847065"/>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 name="Straight Connector 2">
            <a:extLst>
              <a:ext uri="{FF2B5EF4-FFF2-40B4-BE49-F238E27FC236}">
                <a16:creationId xmlns:a16="http://schemas.microsoft.com/office/drawing/2014/main" id="{472BB320-6C0F-4008-C89D-D78F378A7988}"/>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ABFD86F-B822-6D9E-E9AC-74AF0827BA72}"/>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14</a:t>
            </a:fld>
            <a:endParaRPr lang="en-AU" spc="-27" dirty="0"/>
          </a:p>
        </p:txBody>
      </p:sp>
      <p:pic>
        <p:nvPicPr>
          <p:cNvPr id="6" name="Picture 5">
            <a:extLst>
              <a:ext uri="{FF2B5EF4-FFF2-40B4-BE49-F238E27FC236}">
                <a16:creationId xmlns:a16="http://schemas.microsoft.com/office/drawing/2014/main" id="{EDC16C82-1FAA-4310-37C2-952328629A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75" y="777875"/>
            <a:ext cx="2490546" cy="1904999"/>
          </a:xfrm>
          <a:prstGeom prst="rect">
            <a:avLst/>
          </a:prstGeom>
        </p:spPr>
      </p:pic>
      <p:sp>
        <p:nvSpPr>
          <p:cNvPr id="13" name="Oval 12">
            <a:extLst>
              <a:ext uri="{FF2B5EF4-FFF2-40B4-BE49-F238E27FC236}">
                <a16:creationId xmlns:a16="http://schemas.microsoft.com/office/drawing/2014/main" id="{EEE5973A-0262-97A2-618B-8CB53043FDBF}"/>
              </a:ext>
            </a:extLst>
          </p:cNvPr>
          <p:cNvSpPr/>
          <p:nvPr/>
        </p:nvSpPr>
        <p:spPr>
          <a:xfrm>
            <a:off x="561975" y="1056948"/>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777F3BBB-19FF-C0C3-DB98-34F6FE108153}"/>
              </a:ext>
            </a:extLst>
          </p:cNvPr>
          <p:cNvSpPr/>
          <p:nvPr/>
        </p:nvSpPr>
        <p:spPr>
          <a:xfrm>
            <a:off x="1552575" y="1866590"/>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938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D</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10" name="Picture 2" descr="Modern Laboratory Design">
            <a:extLst>
              <a:ext uri="{FF2B5EF4-FFF2-40B4-BE49-F238E27FC236}">
                <a16:creationId xmlns:a16="http://schemas.microsoft.com/office/drawing/2014/main" id="{14BF2773-5691-7EE3-456C-DFBFC78762F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radius="0"/>
                    </a14:imgEffect>
                  </a14:imgLayer>
                </a14:imgProps>
              </a:ext>
              <a:ext uri="{28A0092B-C50C-407E-A947-70E740481C1C}">
                <a14:useLocalDpi xmlns:a14="http://schemas.microsoft.com/office/drawing/2010/main" val="0"/>
              </a:ext>
            </a:extLst>
          </a:blip>
          <a:srcRect/>
          <a:stretch>
            <a:fillRect/>
          </a:stretch>
        </p:blipFill>
        <p:spPr bwMode="auto">
          <a:xfrm>
            <a:off x="3401881" y="739775"/>
            <a:ext cx="254029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rten Falling Number 1000 | Calibre Control">
            <a:extLst>
              <a:ext uri="{FF2B5EF4-FFF2-40B4-BE49-F238E27FC236}">
                <a16:creationId xmlns:a16="http://schemas.microsoft.com/office/drawing/2014/main" id="{4A9403A0-5E77-FB91-C687-CB7B7E55745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2595" y="830114"/>
            <a:ext cx="985867" cy="976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rten Falling Number 1000 | Calibre Control">
            <a:extLst>
              <a:ext uri="{FF2B5EF4-FFF2-40B4-BE49-F238E27FC236}">
                <a16:creationId xmlns:a16="http://schemas.microsoft.com/office/drawing/2014/main" id="{0010794A-BC19-445D-735C-151819B925F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29175" y="1427837"/>
            <a:ext cx="985867" cy="976461"/>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a:extLst>
              <a:ext uri="{FF2B5EF4-FFF2-40B4-BE49-F238E27FC236}">
                <a16:creationId xmlns:a16="http://schemas.microsoft.com/office/drawing/2014/main" id="{665E0DFA-F277-BCD2-7975-B3E2DC3ABAB9}"/>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5-point Star 20">
            <a:extLst>
              <a:ext uri="{FF2B5EF4-FFF2-40B4-BE49-F238E27FC236}">
                <a16:creationId xmlns:a16="http://schemas.microsoft.com/office/drawing/2014/main" id="{E5849F9C-50CF-B55B-AA09-7BD1659ED2A3}"/>
              </a:ext>
            </a:extLst>
          </p:cNvPr>
          <p:cNvSpPr/>
          <p:nvPr/>
        </p:nvSpPr>
        <p:spPr>
          <a:xfrm>
            <a:off x="3643648" y="830114"/>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5-point Star 21">
            <a:extLst>
              <a:ext uri="{FF2B5EF4-FFF2-40B4-BE49-F238E27FC236}">
                <a16:creationId xmlns:a16="http://schemas.microsoft.com/office/drawing/2014/main" id="{1729F70E-D08C-4C75-EB40-4449531B17FF}"/>
              </a:ext>
            </a:extLst>
          </p:cNvPr>
          <p:cNvSpPr/>
          <p:nvPr/>
        </p:nvSpPr>
        <p:spPr>
          <a:xfrm>
            <a:off x="3978297" y="1174595"/>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5-point Star 23">
            <a:extLst>
              <a:ext uri="{FF2B5EF4-FFF2-40B4-BE49-F238E27FC236}">
                <a16:creationId xmlns:a16="http://schemas.microsoft.com/office/drawing/2014/main" id="{F61B75D6-AF33-E282-BD04-7F5A94AF575A}"/>
              </a:ext>
            </a:extLst>
          </p:cNvPr>
          <p:cNvSpPr/>
          <p:nvPr/>
        </p:nvSpPr>
        <p:spPr>
          <a:xfrm>
            <a:off x="4873523" y="1456862"/>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5-point Star 24">
            <a:extLst>
              <a:ext uri="{FF2B5EF4-FFF2-40B4-BE49-F238E27FC236}">
                <a16:creationId xmlns:a16="http://schemas.microsoft.com/office/drawing/2014/main" id="{955721A6-E4C2-0473-BCB6-7246071EB0BD}"/>
              </a:ext>
            </a:extLst>
          </p:cNvPr>
          <p:cNvSpPr/>
          <p:nvPr/>
        </p:nvSpPr>
        <p:spPr>
          <a:xfrm>
            <a:off x="5142163" y="1817125"/>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5-point Star 25">
            <a:extLst>
              <a:ext uri="{FF2B5EF4-FFF2-40B4-BE49-F238E27FC236}">
                <a16:creationId xmlns:a16="http://schemas.microsoft.com/office/drawing/2014/main" id="{A688FE69-BA9E-0AAB-CBEC-909E85E0BD8A}"/>
              </a:ext>
            </a:extLst>
          </p:cNvPr>
          <p:cNvSpPr/>
          <p:nvPr/>
        </p:nvSpPr>
        <p:spPr>
          <a:xfrm>
            <a:off x="4672026" y="1873719"/>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5-point Star 26">
            <a:extLst>
              <a:ext uri="{FF2B5EF4-FFF2-40B4-BE49-F238E27FC236}">
                <a16:creationId xmlns:a16="http://schemas.microsoft.com/office/drawing/2014/main" id="{8D60A1D7-F14E-8320-50A6-FA3BF72D34DA}"/>
              </a:ext>
            </a:extLst>
          </p:cNvPr>
          <p:cNvSpPr/>
          <p:nvPr/>
        </p:nvSpPr>
        <p:spPr>
          <a:xfrm>
            <a:off x="5410803" y="1427837"/>
            <a:ext cx="448585" cy="383262"/>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 name="Straight Connector 2">
            <a:extLst>
              <a:ext uri="{FF2B5EF4-FFF2-40B4-BE49-F238E27FC236}">
                <a16:creationId xmlns:a16="http://schemas.microsoft.com/office/drawing/2014/main" id="{605E9A3B-5A79-4632-B218-BE889BD02701}"/>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8DA23FF-30AF-0877-EEBC-6D2DFD4B36F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15</a:t>
            </a:fld>
            <a:endParaRPr lang="en-AU" spc="-27" dirty="0"/>
          </a:p>
        </p:txBody>
      </p:sp>
      <p:pic>
        <p:nvPicPr>
          <p:cNvPr id="6" name="Picture 5">
            <a:extLst>
              <a:ext uri="{FF2B5EF4-FFF2-40B4-BE49-F238E27FC236}">
                <a16:creationId xmlns:a16="http://schemas.microsoft.com/office/drawing/2014/main" id="{42BE4550-4267-85F5-D937-151DC3A911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75" y="777875"/>
            <a:ext cx="2490546" cy="1904999"/>
          </a:xfrm>
          <a:prstGeom prst="rect">
            <a:avLst/>
          </a:prstGeom>
        </p:spPr>
      </p:pic>
      <p:sp>
        <p:nvSpPr>
          <p:cNvPr id="7" name="Oval 6">
            <a:extLst>
              <a:ext uri="{FF2B5EF4-FFF2-40B4-BE49-F238E27FC236}">
                <a16:creationId xmlns:a16="http://schemas.microsoft.com/office/drawing/2014/main" id="{C15C3853-9195-31BD-7E19-EF8215B571C9}"/>
              </a:ext>
            </a:extLst>
          </p:cNvPr>
          <p:cNvSpPr/>
          <p:nvPr/>
        </p:nvSpPr>
        <p:spPr>
          <a:xfrm>
            <a:off x="561975" y="1056948"/>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1BCEB123-7A7C-1E39-4468-DCAA4101F8EF}"/>
              </a:ext>
            </a:extLst>
          </p:cNvPr>
          <p:cNvSpPr/>
          <p:nvPr/>
        </p:nvSpPr>
        <p:spPr>
          <a:xfrm>
            <a:off x="1552575" y="1866590"/>
            <a:ext cx="381000" cy="383262"/>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711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B581C4DF-8904-CC05-17AD-0BE2FD4C24A0}"/>
                  </a:ext>
                </a:extLst>
              </p:cNvPr>
              <p:cNvGraphicFramePr>
                <a:graphicFrameLocks noChangeAspect="1"/>
              </p:cNvGraphicFramePr>
              <p:nvPr>
                <p:extLst>
                  <p:ext uri="{D42A27DB-BD31-4B8C-83A1-F6EECF244321}">
                    <p14:modId xmlns:p14="http://schemas.microsoft.com/office/powerpoint/2010/main" val="2353816237"/>
                  </p:ext>
                </p:extLst>
              </p:nvPr>
            </p:nvGraphicFramePr>
            <p:xfrm>
              <a:off x="289007" y="376205"/>
              <a:ext cx="2317856" cy="3090475"/>
            </p:xfrm>
            <a:graphic>
              <a:graphicData uri="http://schemas.microsoft.com/office/powerpoint/2016/slidezoom">
                <pslz:sldZm>
                  <pslz:sldZmObj sldId="291" cId="4137111790">
                    <pslz:zmPr id="{35F07F82-1D63-B046-BD30-8190AAFF68A7}"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317856" cy="3090475"/>
                        </a:xfrm>
                        <a:prstGeom prst="rect">
                          <a:avLst/>
                        </a:prstGeom>
                        <a:ln w="3175">
                          <a:solidFill>
                            <a:prstClr val="ltGray"/>
                          </a:solidFill>
                        </a:ln>
                      </p166:spPr>
                    </pslz:zmPr>
                  </pslz:sldZmObj>
                </pslz:sldZm>
              </a:graphicData>
            </a:graphic>
          </p:graphicFrame>
        </mc:Choice>
        <mc:Fallback xmlns="">
          <p:pic>
            <p:nvPicPr>
              <p:cNvPr id="20" name="Slide Zoom 19">
                <a:hlinkClick r:id="rId4" action="ppaction://hlinksldjump"/>
                <a:extLst>
                  <a:ext uri="{FF2B5EF4-FFF2-40B4-BE49-F238E27FC236}">
                    <a16:creationId xmlns:a16="http://schemas.microsoft.com/office/drawing/2014/main" id="{B581C4DF-8904-CC05-17AD-0BE2FD4C24A0}"/>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289007" y="376205"/>
                <a:ext cx="2317856" cy="3090475"/>
              </a:xfrm>
              <a:prstGeom prst="rect">
                <a:avLst/>
              </a:prstGeom>
              <a:ln w="3175">
                <a:solidFill>
                  <a:prstClr val="ltGray"/>
                </a:solidFill>
              </a:ln>
            </p:spPr>
          </p:pic>
        </mc:Fallback>
      </mc:AlternateContent>
      <p:pic>
        <p:nvPicPr>
          <p:cNvPr id="10" name="Picture 9" descr="A room with a large white machine&#10;&#10;Description automatically generated with medium confidence">
            <a:extLst>
              <a:ext uri="{FF2B5EF4-FFF2-40B4-BE49-F238E27FC236}">
                <a16:creationId xmlns:a16="http://schemas.microsoft.com/office/drawing/2014/main" id="{C1826E34-FDA6-FF67-393A-5B1C62F98D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2708" y="739775"/>
            <a:ext cx="2540000" cy="1905000"/>
          </a:xfrm>
          <a:prstGeom prst="rect">
            <a:avLst/>
          </a:prstGeom>
        </p:spPr>
      </p:pic>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E</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12" name="Right Arrow 11">
            <a:extLst>
              <a:ext uri="{FF2B5EF4-FFF2-40B4-BE49-F238E27FC236}">
                <a16:creationId xmlns:a16="http://schemas.microsoft.com/office/drawing/2014/main" id="{6EDAA869-5097-3217-74EF-F4B9D6E6DE8B}"/>
              </a:ext>
            </a:extLst>
          </p:cNvPr>
          <p:cNvSpPr/>
          <p:nvPr/>
        </p:nvSpPr>
        <p:spPr>
          <a:xfrm>
            <a:off x="2695575" y="1577975"/>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13173C53-9A41-1E51-6ACA-AC0F8BA596F1}"/>
              </a:ext>
            </a:extLst>
          </p:cNvPr>
          <p:cNvSpPr/>
          <p:nvPr/>
        </p:nvSpPr>
        <p:spPr>
          <a:xfrm>
            <a:off x="866775" y="1088038"/>
            <a:ext cx="143785" cy="125337"/>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5-point Star 13">
            <a:extLst>
              <a:ext uri="{FF2B5EF4-FFF2-40B4-BE49-F238E27FC236}">
                <a16:creationId xmlns:a16="http://schemas.microsoft.com/office/drawing/2014/main" id="{C0FCA735-2165-E91C-F906-39C4E8E63004}"/>
              </a:ext>
            </a:extLst>
          </p:cNvPr>
          <p:cNvSpPr/>
          <p:nvPr/>
        </p:nvSpPr>
        <p:spPr>
          <a:xfrm>
            <a:off x="3622595" y="830114"/>
            <a:ext cx="449033" cy="383261"/>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5-point Star 14">
            <a:extLst>
              <a:ext uri="{FF2B5EF4-FFF2-40B4-BE49-F238E27FC236}">
                <a16:creationId xmlns:a16="http://schemas.microsoft.com/office/drawing/2014/main" id="{63346430-5C86-79FB-B1EC-EC55554DCF7B}"/>
              </a:ext>
            </a:extLst>
          </p:cNvPr>
          <p:cNvSpPr/>
          <p:nvPr/>
        </p:nvSpPr>
        <p:spPr>
          <a:xfrm>
            <a:off x="4045269" y="1259173"/>
            <a:ext cx="449033" cy="407604"/>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C1A82FE1-EE14-F76D-37DC-52E1E7B959DC}"/>
              </a:ext>
            </a:extLst>
          </p:cNvPr>
          <p:cNvSpPr/>
          <p:nvPr/>
        </p:nvSpPr>
        <p:spPr>
          <a:xfrm>
            <a:off x="1396148" y="2035175"/>
            <a:ext cx="143785" cy="125337"/>
          </a:xfrm>
          <a:prstGeom prst="ellipse">
            <a:avLst/>
          </a:prstGeom>
          <a:solidFill>
            <a:srgbClr val="0B2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5-point Star 16">
            <a:extLst>
              <a:ext uri="{FF2B5EF4-FFF2-40B4-BE49-F238E27FC236}">
                <a16:creationId xmlns:a16="http://schemas.microsoft.com/office/drawing/2014/main" id="{91A9E1BB-D3E7-5A48-29B7-7416DB999ECF}"/>
              </a:ext>
            </a:extLst>
          </p:cNvPr>
          <p:cNvSpPr/>
          <p:nvPr/>
        </p:nvSpPr>
        <p:spPr>
          <a:xfrm>
            <a:off x="4981575" y="1551194"/>
            <a:ext cx="492933" cy="396589"/>
          </a:xfrm>
          <a:prstGeom prst="star5">
            <a:avLst/>
          </a:prstGeom>
          <a:solidFill>
            <a:srgbClr val="E511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 name="Straight Connector 2">
            <a:extLst>
              <a:ext uri="{FF2B5EF4-FFF2-40B4-BE49-F238E27FC236}">
                <a16:creationId xmlns:a16="http://schemas.microsoft.com/office/drawing/2014/main" id="{9DAB6343-896B-0372-CEF1-0B0C03857E33}"/>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1D240DB-9426-8BAF-B1C9-EB3672E425FE}"/>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16</a:t>
            </a:fld>
            <a:endParaRPr lang="en-AU" spc="-27" dirty="0"/>
          </a:p>
        </p:txBody>
      </p:sp>
    </p:spTree>
    <p:extLst>
      <p:ext uri="{BB962C8B-B14F-4D97-AF65-F5344CB8AC3E}">
        <p14:creationId xmlns:p14="http://schemas.microsoft.com/office/powerpoint/2010/main" val="3678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C977-66E5-9059-8140-72DC6327962E}"/>
              </a:ext>
            </a:extLst>
          </p:cNvPr>
          <p:cNvSpPr>
            <a:spLocks noGrp="1"/>
          </p:cNvSpPr>
          <p:nvPr>
            <p:ph type="title"/>
          </p:nvPr>
        </p:nvSpPr>
        <p:spPr/>
        <p:txBody>
          <a:bodyPr/>
          <a:lstStyle/>
          <a:p>
            <a:r>
              <a:rPr lang="en-AU" dirty="0"/>
              <a:t>Design Sets - E</a:t>
            </a:r>
          </a:p>
        </p:txBody>
      </p:sp>
      <p:pic>
        <p:nvPicPr>
          <p:cNvPr id="4" name="Picture 3" descr="A blue text on a black background&#10;&#10;Description automatically generated">
            <a:extLst>
              <a:ext uri="{FF2B5EF4-FFF2-40B4-BE49-F238E27FC236}">
                <a16:creationId xmlns:a16="http://schemas.microsoft.com/office/drawing/2014/main" id="{FACBD3EE-3C29-AFF9-29AB-0CA8CF3F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24" name="Picture 23">
            <a:extLst>
              <a:ext uri="{FF2B5EF4-FFF2-40B4-BE49-F238E27FC236}">
                <a16:creationId xmlns:a16="http://schemas.microsoft.com/office/drawing/2014/main" id="{1B1B999E-3100-72CD-D0EF-6954E3D8E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21" y="434975"/>
            <a:ext cx="2269332" cy="3025775"/>
          </a:xfrm>
          <a:prstGeom prst="rect">
            <a:avLst/>
          </a:prstGeom>
        </p:spPr>
      </p:pic>
      <p:cxnSp>
        <p:nvCxnSpPr>
          <p:cNvPr id="3" name="Straight Connector 2">
            <a:extLst>
              <a:ext uri="{FF2B5EF4-FFF2-40B4-BE49-F238E27FC236}">
                <a16:creationId xmlns:a16="http://schemas.microsoft.com/office/drawing/2014/main" id="{C5D009AE-C5C0-D7C1-09EE-6917A53C8502}"/>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79F6E49B-22FA-9B46-3A42-E325CA989AD2}"/>
                  </a:ext>
                </a:extLst>
              </p:cNvPr>
              <p:cNvGraphicFramePr>
                <a:graphicFrameLocks noChangeAspect="1"/>
              </p:cNvGraphicFramePr>
              <p:nvPr>
                <p:extLst>
                  <p:ext uri="{D42A27DB-BD31-4B8C-83A1-F6EECF244321}">
                    <p14:modId xmlns:p14="http://schemas.microsoft.com/office/powerpoint/2010/main" val="671665247"/>
                  </p:ext>
                </p:extLst>
              </p:nvPr>
            </p:nvGraphicFramePr>
            <p:xfrm>
              <a:off x="354595" y="433084"/>
              <a:ext cx="2270749" cy="3027666"/>
            </p:xfrm>
            <a:graphic>
              <a:graphicData uri="http://schemas.microsoft.com/office/powerpoint/2016/slidezoom">
                <pslz:sldZm>
                  <pslz:sldZmObj sldId="291" cId="4137111790">
                    <pslz:zmPr id="{398C9FDA-52B2-5140-994E-4C1D4D47DBD0}" imageType="cover" transitionDur="1000">
                      <p166:blipFill xmlns:p166="http://schemas.microsoft.com/office/powerpoint/2016/6/main">
                        <a:blip r:embed="rId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270749" cy="3027666"/>
                        </a:xfrm>
                        <a:prstGeom prst="rect">
                          <a:avLst/>
                        </a:prstGeom>
                        <a:ln w="3175">
                          <a:solidFill>
                            <a:prstClr val="ltGray"/>
                          </a:solidFill>
                        </a:ln>
                      </p166:spPr>
                    </pslz:zmPr>
                  </pslz:sldZmObj>
                </pslz:sldZm>
              </a:graphicData>
            </a:graphic>
          </p:graphicFrame>
        </mc:Choice>
        <mc:Fallback xmlns="">
          <p:pic>
            <p:nvPicPr>
              <p:cNvPr id="6" name="Slide Zoom 5">
                <a:hlinkClick r:id="rId6" action="ppaction://hlinksldjump"/>
                <a:extLst>
                  <a:ext uri="{FF2B5EF4-FFF2-40B4-BE49-F238E27FC236}">
                    <a16:creationId xmlns:a16="http://schemas.microsoft.com/office/drawing/2014/main" id="{79F6E49B-22FA-9B46-3A42-E325CA989AD2}"/>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354595" y="433084"/>
                <a:ext cx="2270749" cy="3027666"/>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ABBBE72F-BA2E-C3F2-0C8F-333E32FBAE56}"/>
                  </a:ext>
                </a:extLst>
              </p:cNvPr>
              <p:cNvGraphicFramePr>
                <a:graphicFrameLocks noChangeAspect="1"/>
              </p:cNvGraphicFramePr>
              <p:nvPr>
                <p:extLst>
                  <p:ext uri="{D42A27DB-BD31-4B8C-83A1-F6EECF244321}">
                    <p14:modId xmlns:p14="http://schemas.microsoft.com/office/powerpoint/2010/main" val="3020522481"/>
                  </p:ext>
                </p:extLst>
              </p:nvPr>
            </p:nvGraphicFramePr>
            <p:xfrm>
              <a:off x="3152775" y="722041"/>
              <a:ext cx="2813302" cy="2109977"/>
            </p:xfrm>
            <a:graphic>
              <a:graphicData uri="http://schemas.microsoft.com/office/powerpoint/2016/slidezoom">
                <pslz:sldZm>
                  <pslz:sldZmObj sldId="292" cId="2002893978">
                    <pslz:zmPr id="{82BA83D7-38A1-2548-A5AF-BBA69738DBEB}"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813302" cy="2109977"/>
                        </a:xfrm>
                        <a:prstGeom prst="rect">
                          <a:avLst/>
                        </a:prstGeom>
                        <a:ln w="3175">
                          <a:solidFill>
                            <a:prstClr val="ltGray"/>
                          </a:solidFill>
                        </a:ln>
                      </p166:spPr>
                    </pslz:zmPr>
                  </pslz:sldZmObj>
                </pslz:sldZm>
              </a:graphicData>
            </a:graphic>
          </p:graphicFrame>
        </mc:Choice>
        <mc:Fallback>
          <p:pic>
            <p:nvPicPr>
              <p:cNvPr id="8" name="Slide Zoom 7">
                <a:hlinkClick r:id="rId9" action="ppaction://hlinksldjump"/>
                <a:extLst>
                  <a:ext uri="{FF2B5EF4-FFF2-40B4-BE49-F238E27FC236}">
                    <a16:creationId xmlns:a16="http://schemas.microsoft.com/office/drawing/2014/main" id="{ABBBE72F-BA2E-C3F2-0C8F-333E32FBAE56}"/>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3152775" y="722041"/>
                <a:ext cx="2813302" cy="2109977"/>
              </a:xfrm>
              <a:prstGeom prst="rect">
                <a:avLst/>
              </a:prstGeom>
              <a:ln w="3175">
                <a:solidFill>
                  <a:prstClr val="ltGray"/>
                </a:solidFill>
              </a:ln>
            </p:spPr>
          </p:pic>
        </mc:Fallback>
      </mc:AlternateContent>
      <p:sp>
        <p:nvSpPr>
          <p:cNvPr id="12" name="Right Arrow 11">
            <a:extLst>
              <a:ext uri="{FF2B5EF4-FFF2-40B4-BE49-F238E27FC236}">
                <a16:creationId xmlns:a16="http://schemas.microsoft.com/office/drawing/2014/main" id="{6EDAA869-5097-3217-74EF-F4B9D6E6DE8B}"/>
              </a:ext>
            </a:extLst>
          </p:cNvPr>
          <p:cNvSpPr/>
          <p:nvPr/>
        </p:nvSpPr>
        <p:spPr>
          <a:xfrm>
            <a:off x="2594205" y="1576140"/>
            <a:ext cx="609600" cy="228600"/>
          </a:xfrm>
          <a:prstGeom prst="rightArrow">
            <a:avLst/>
          </a:prstGeom>
          <a:solidFill>
            <a:srgbClr val="0B2036"/>
          </a:solidFill>
          <a:ln>
            <a:solidFill>
              <a:srgbClr val="0B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lide Number Placeholder 8">
            <a:extLst>
              <a:ext uri="{FF2B5EF4-FFF2-40B4-BE49-F238E27FC236}">
                <a16:creationId xmlns:a16="http://schemas.microsoft.com/office/drawing/2014/main" id="{FEEBD930-D305-FE69-8980-3D246B7A58B0}"/>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17</a:t>
            </a:fld>
            <a:endParaRPr lang="en-AU" spc="-27" dirty="0"/>
          </a:p>
        </p:txBody>
      </p:sp>
    </p:spTree>
    <p:extLst>
      <p:ext uri="{BB962C8B-B14F-4D97-AF65-F5344CB8AC3E}">
        <p14:creationId xmlns:p14="http://schemas.microsoft.com/office/powerpoint/2010/main" val="16404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44673-ACC1-7DBF-D659-7DFD8157C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0"/>
            <a:ext cx="2595563" cy="3460750"/>
          </a:xfrm>
          <a:prstGeom prst="rect">
            <a:avLst/>
          </a:prstGeom>
        </p:spPr>
      </p:pic>
      <p:sp>
        <p:nvSpPr>
          <p:cNvPr id="6" name="Rectangle 5">
            <a:extLst>
              <a:ext uri="{FF2B5EF4-FFF2-40B4-BE49-F238E27FC236}">
                <a16:creationId xmlns:a16="http://schemas.microsoft.com/office/drawing/2014/main" id="{36590131-696D-A0D7-169D-0F0748735784}"/>
              </a:ext>
            </a:extLst>
          </p:cNvPr>
          <p:cNvSpPr/>
          <p:nvPr/>
        </p:nvSpPr>
        <p:spPr>
          <a:xfrm>
            <a:off x="3990975" y="170508"/>
            <a:ext cx="228600" cy="22860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EE72AED2-48CA-F3DC-747A-57C43253CF08}"/>
              </a:ext>
            </a:extLst>
          </p:cNvPr>
          <p:cNvSpPr/>
          <p:nvPr/>
        </p:nvSpPr>
        <p:spPr>
          <a:xfrm>
            <a:off x="3990975" y="780108"/>
            <a:ext cx="228600" cy="228600"/>
          </a:xfrm>
          <a:prstGeom prst="rect">
            <a:avLst/>
          </a:prstGeom>
          <a:solidFill>
            <a:srgbClr val="CC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6B94093-8C88-CEB8-73E4-AA853DE0236D}"/>
              </a:ext>
            </a:extLst>
          </p:cNvPr>
          <p:cNvSpPr/>
          <p:nvPr/>
        </p:nvSpPr>
        <p:spPr>
          <a:xfrm>
            <a:off x="3990975" y="1469066"/>
            <a:ext cx="2286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8C74E39F-3323-E3A2-1CCD-C2C0164FBA17}"/>
              </a:ext>
            </a:extLst>
          </p:cNvPr>
          <p:cNvSpPr txBox="1"/>
          <p:nvPr/>
        </p:nvSpPr>
        <p:spPr>
          <a:xfrm>
            <a:off x="4371975" y="53975"/>
            <a:ext cx="1447800" cy="461665"/>
          </a:xfrm>
          <a:prstGeom prst="rect">
            <a:avLst/>
          </a:prstGeom>
          <a:noFill/>
        </p:spPr>
        <p:txBody>
          <a:bodyPr wrap="square" rtlCol="0">
            <a:spAutoFit/>
          </a:bodyPr>
          <a:lstStyle/>
          <a:p>
            <a:r>
              <a:rPr lang="en-AU" sz="1200" b="1" dirty="0"/>
              <a:t>2 field</a:t>
            </a:r>
            <a:r>
              <a:rPr lang="en-AU" sz="1200" dirty="0"/>
              <a:t> replicates </a:t>
            </a:r>
          </a:p>
          <a:p>
            <a:r>
              <a:rPr lang="en-AU" sz="1200" b="1" dirty="0"/>
              <a:t>1 lab </a:t>
            </a:r>
            <a:r>
              <a:rPr lang="en-AU" sz="1200" dirty="0"/>
              <a:t>sample each</a:t>
            </a:r>
          </a:p>
        </p:txBody>
      </p:sp>
      <p:sp>
        <p:nvSpPr>
          <p:cNvPr id="10" name="TextBox 9">
            <a:extLst>
              <a:ext uri="{FF2B5EF4-FFF2-40B4-BE49-F238E27FC236}">
                <a16:creationId xmlns:a16="http://schemas.microsoft.com/office/drawing/2014/main" id="{E2887E4A-EC27-3F2D-3E1F-ABABB11011BE}"/>
              </a:ext>
            </a:extLst>
          </p:cNvPr>
          <p:cNvSpPr txBox="1"/>
          <p:nvPr/>
        </p:nvSpPr>
        <p:spPr>
          <a:xfrm>
            <a:off x="4371975" y="663575"/>
            <a:ext cx="1219200" cy="646331"/>
          </a:xfrm>
          <a:prstGeom prst="rect">
            <a:avLst/>
          </a:prstGeom>
          <a:noFill/>
        </p:spPr>
        <p:txBody>
          <a:bodyPr wrap="square" rtlCol="0">
            <a:spAutoFit/>
          </a:bodyPr>
          <a:lstStyle/>
          <a:p>
            <a:r>
              <a:rPr lang="en-AU" sz="1200" b="1" dirty="0"/>
              <a:t>1 field</a:t>
            </a:r>
            <a:r>
              <a:rPr lang="en-AU" sz="1200" dirty="0"/>
              <a:t> replicate </a:t>
            </a:r>
          </a:p>
          <a:p>
            <a:r>
              <a:rPr lang="en-AU" sz="1200" b="1" dirty="0"/>
              <a:t>2 lab </a:t>
            </a:r>
            <a:r>
              <a:rPr lang="en-AU" sz="1200" dirty="0"/>
              <a:t>samples (duplicates)</a:t>
            </a:r>
          </a:p>
        </p:txBody>
      </p:sp>
      <p:sp>
        <p:nvSpPr>
          <p:cNvPr id="11" name="TextBox 10">
            <a:extLst>
              <a:ext uri="{FF2B5EF4-FFF2-40B4-BE49-F238E27FC236}">
                <a16:creationId xmlns:a16="http://schemas.microsoft.com/office/drawing/2014/main" id="{ABCE1EC9-21F3-951C-226F-1741EA1CF688}"/>
              </a:ext>
            </a:extLst>
          </p:cNvPr>
          <p:cNvSpPr txBox="1"/>
          <p:nvPr/>
        </p:nvSpPr>
        <p:spPr>
          <a:xfrm>
            <a:off x="4371975" y="1352533"/>
            <a:ext cx="1219200" cy="461665"/>
          </a:xfrm>
          <a:prstGeom prst="rect">
            <a:avLst/>
          </a:prstGeom>
          <a:noFill/>
        </p:spPr>
        <p:txBody>
          <a:bodyPr wrap="square" rtlCol="0">
            <a:spAutoFit/>
          </a:bodyPr>
          <a:lstStyle/>
          <a:p>
            <a:r>
              <a:rPr lang="en-AU" sz="1200" b="1" dirty="0"/>
              <a:t>1 field </a:t>
            </a:r>
            <a:r>
              <a:rPr lang="en-AU" sz="1200" dirty="0"/>
              <a:t>replicate </a:t>
            </a:r>
            <a:r>
              <a:rPr lang="en-AU" sz="1200" b="1" dirty="0"/>
              <a:t>1 lab </a:t>
            </a:r>
            <a:r>
              <a:rPr lang="en-AU" sz="1200" dirty="0"/>
              <a:t>sample</a:t>
            </a:r>
          </a:p>
        </p:txBody>
      </p:sp>
      <p:sp>
        <p:nvSpPr>
          <p:cNvPr id="2" name="TextBox 1">
            <a:extLst>
              <a:ext uri="{FF2B5EF4-FFF2-40B4-BE49-F238E27FC236}">
                <a16:creationId xmlns:a16="http://schemas.microsoft.com/office/drawing/2014/main" id="{14038E0C-AD82-655B-F394-1422838B9B96}"/>
              </a:ext>
            </a:extLst>
          </p:cNvPr>
          <p:cNvSpPr txBox="1"/>
          <p:nvPr/>
        </p:nvSpPr>
        <p:spPr>
          <a:xfrm>
            <a:off x="3990975" y="2339975"/>
            <a:ext cx="1676400" cy="954107"/>
          </a:xfrm>
          <a:prstGeom prst="rect">
            <a:avLst/>
          </a:prstGeom>
          <a:noFill/>
        </p:spPr>
        <p:txBody>
          <a:bodyPr wrap="square" rtlCol="0">
            <a:spAutoFit/>
          </a:bodyPr>
          <a:lstStyle/>
          <a:p>
            <a:r>
              <a:rPr lang="en-AU" sz="1400" dirty="0"/>
              <a:t>105 unique varieties</a:t>
            </a:r>
          </a:p>
          <a:p>
            <a:r>
              <a:rPr lang="en-AU" sz="1400" dirty="0"/>
              <a:t>(66=1rep, 39=2rep)</a:t>
            </a:r>
          </a:p>
          <a:p>
            <a:r>
              <a:rPr lang="en-AU" sz="1400" i="1" dirty="0"/>
              <a:t>p</a:t>
            </a:r>
            <a:r>
              <a:rPr lang="en-AU" sz="1400" dirty="0"/>
              <a:t>-rep% = 37.1%</a:t>
            </a:r>
          </a:p>
          <a:p>
            <a:r>
              <a:rPr lang="en-AU" sz="1400" dirty="0"/>
              <a:t>144 Field Plots</a:t>
            </a:r>
          </a:p>
        </p:txBody>
      </p:sp>
      <p:pic>
        <p:nvPicPr>
          <p:cNvPr id="3" name="Picture 2" descr="A blue text on a black background&#10;&#10;Description automatically generated">
            <a:extLst>
              <a:ext uri="{FF2B5EF4-FFF2-40B4-BE49-F238E27FC236}">
                <a16:creationId xmlns:a16="http://schemas.microsoft.com/office/drawing/2014/main" id="{A551CCA1-839B-3F1C-82A9-2DE593573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4" name="Slide Number Placeholder 3">
            <a:extLst>
              <a:ext uri="{FF2B5EF4-FFF2-40B4-BE49-F238E27FC236}">
                <a16:creationId xmlns:a16="http://schemas.microsoft.com/office/drawing/2014/main" id="{9A3D3817-DC93-8A00-2C53-0E96DC5D6479}"/>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18</a:t>
            </a:fld>
            <a:endParaRPr lang="en-AU" spc="-27" dirty="0"/>
          </a:p>
        </p:txBody>
      </p:sp>
    </p:spTree>
    <p:extLst>
      <p:ext uri="{BB962C8B-B14F-4D97-AF65-F5344CB8AC3E}">
        <p14:creationId xmlns:p14="http://schemas.microsoft.com/office/powerpoint/2010/main" val="413711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EED70B72-CAC6-1EFB-A3DF-3C2D5F20C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4" name="Slide Number Placeholder 3">
            <a:extLst>
              <a:ext uri="{FF2B5EF4-FFF2-40B4-BE49-F238E27FC236}">
                <a16:creationId xmlns:a16="http://schemas.microsoft.com/office/drawing/2014/main" id="{7A6E76B9-CD67-FB42-57CA-6F7896183CBC}"/>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19</a:t>
            </a:fld>
            <a:endParaRPr lang="en-AU" spc="-27" dirty="0"/>
          </a:p>
        </p:txBody>
      </p:sp>
      <p:grpSp>
        <p:nvGrpSpPr>
          <p:cNvPr id="13" name="Group 12">
            <a:extLst>
              <a:ext uri="{FF2B5EF4-FFF2-40B4-BE49-F238E27FC236}">
                <a16:creationId xmlns:a16="http://schemas.microsoft.com/office/drawing/2014/main" id="{36231EF7-26B3-F465-E821-41F20A0E0C22}"/>
              </a:ext>
            </a:extLst>
          </p:cNvPr>
          <p:cNvGrpSpPr/>
          <p:nvPr/>
        </p:nvGrpSpPr>
        <p:grpSpPr>
          <a:xfrm>
            <a:off x="90486" y="35928"/>
            <a:ext cx="5972175" cy="2721125"/>
            <a:chOff x="90486" y="35928"/>
            <a:chExt cx="5972175" cy="2721125"/>
          </a:xfrm>
        </p:grpSpPr>
        <p:pic>
          <p:nvPicPr>
            <p:cNvPr id="8" name="Picture 7">
              <a:extLst>
                <a:ext uri="{FF2B5EF4-FFF2-40B4-BE49-F238E27FC236}">
                  <a16:creationId xmlns:a16="http://schemas.microsoft.com/office/drawing/2014/main" id="{DF4B486B-2DEF-11E6-19E7-ED339265DE91}"/>
                </a:ext>
              </a:extLst>
            </p:cNvPr>
            <p:cNvPicPr>
              <a:picLocks noChangeAspect="1"/>
            </p:cNvPicPr>
            <p:nvPr/>
          </p:nvPicPr>
          <p:blipFill>
            <a:blip r:embed="rId4"/>
            <a:stretch>
              <a:fillRect/>
            </a:stretch>
          </p:blipFill>
          <p:spPr>
            <a:xfrm>
              <a:off x="90486" y="35928"/>
              <a:ext cx="5972175" cy="2721125"/>
            </a:xfrm>
            <a:prstGeom prst="rect">
              <a:avLst/>
            </a:prstGeom>
          </p:spPr>
        </p:pic>
        <p:pic>
          <p:nvPicPr>
            <p:cNvPr id="6" name="Picture 5">
              <a:extLst>
                <a:ext uri="{FF2B5EF4-FFF2-40B4-BE49-F238E27FC236}">
                  <a16:creationId xmlns:a16="http://schemas.microsoft.com/office/drawing/2014/main" id="{40FD33F0-A87F-EAAF-B9CA-4035B0950E19}"/>
                </a:ext>
              </a:extLst>
            </p:cNvPr>
            <p:cNvPicPr>
              <a:picLocks noChangeAspect="1"/>
            </p:cNvPicPr>
            <p:nvPr/>
          </p:nvPicPr>
          <p:blipFill>
            <a:blip r:embed="rId5"/>
            <a:stretch>
              <a:fillRect/>
            </a:stretch>
          </p:blipFill>
          <p:spPr>
            <a:xfrm>
              <a:off x="1526400" y="374400"/>
              <a:ext cx="56445" cy="76200"/>
            </a:xfrm>
            <a:prstGeom prst="rect">
              <a:avLst/>
            </a:prstGeom>
          </p:spPr>
        </p:pic>
        <p:pic>
          <p:nvPicPr>
            <p:cNvPr id="7" name="Picture 6">
              <a:extLst>
                <a:ext uri="{FF2B5EF4-FFF2-40B4-BE49-F238E27FC236}">
                  <a16:creationId xmlns:a16="http://schemas.microsoft.com/office/drawing/2014/main" id="{E47B5FFF-E64A-29BA-0090-BA0AEF9F12AC}"/>
                </a:ext>
              </a:extLst>
            </p:cNvPr>
            <p:cNvPicPr>
              <a:picLocks noChangeAspect="1"/>
            </p:cNvPicPr>
            <p:nvPr/>
          </p:nvPicPr>
          <p:blipFill>
            <a:blip r:embed="rId5"/>
            <a:stretch>
              <a:fillRect/>
            </a:stretch>
          </p:blipFill>
          <p:spPr>
            <a:xfrm>
              <a:off x="561975" y="374400"/>
              <a:ext cx="56445" cy="76200"/>
            </a:xfrm>
            <a:prstGeom prst="rect">
              <a:avLst/>
            </a:prstGeom>
          </p:spPr>
        </p:pic>
        <p:pic>
          <p:nvPicPr>
            <p:cNvPr id="9" name="Picture 8">
              <a:extLst>
                <a:ext uri="{FF2B5EF4-FFF2-40B4-BE49-F238E27FC236}">
                  <a16:creationId xmlns:a16="http://schemas.microsoft.com/office/drawing/2014/main" id="{8F2E4A61-478A-FC3D-2B1F-939760EB2079}"/>
                </a:ext>
              </a:extLst>
            </p:cNvPr>
            <p:cNvPicPr>
              <a:picLocks noChangeAspect="1"/>
            </p:cNvPicPr>
            <p:nvPr/>
          </p:nvPicPr>
          <p:blipFill>
            <a:blip r:embed="rId5"/>
            <a:stretch>
              <a:fillRect/>
            </a:stretch>
          </p:blipFill>
          <p:spPr>
            <a:xfrm>
              <a:off x="2502000" y="374400"/>
              <a:ext cx="56445" cy="76200"/>
            </a:xfrm>
            <a:prstGeom prst="rect">
              <a:avLst/>
            </a:prstGeom>
          </p:spPr>
        </p:pic>
        <p:pic>
          <p:nvPicPr>
            <p:cNvPr id="10" name="Picture 9">
              <a:extLst>
                <a:ext uri="{FF2B5EF4-FFF2-40B4-BE49-F238E27FC236}">
                  <a16:creationId xmlns:a16="http://schemas.microsoft.com/office/drawing/2014/main" id="{443BA442-1429-14EF-80D7-25AE1BBE28B6}"/>
                </a:ext>
              </a:extLst>
            </p:cNvPr>
            <p:cNvPicPr>
              <a:picLocks noChangeAspect="1"/>
            </p:cNvPicPr>
            <p:nvPr/>
          </p:nvPicPr>
          <p:blipFill>
            <a:blip r:embed="rId5"/>
            <a:stretch>
              <a:fillRect/>
            </a:stretch>
          </p:blipFill>
          <p:spPr>
            <a:xfrm>
              <a:off x="3533775" y="364875"/>
              <a:ext cx="56445" cy="76200"/>
            </a:xfrm>
            <a:prstGeom prst="rect">
              <a:avLst/>
            </a:prstGeom>
          </p:spPr>
        </p:pic>
        <p:pic>
          <p:nvPicPr>
            <p:cNvPr id="11" name="Picture 10">
              <a:extLst>
                <a:ext uri="{FF2B5EF4-FFF2-40B4-BE49-F238E27FC236}">
                  <a16:creationId xmlns:a16="http://schemas.microsoft.com/office/drawing/2014/main" id="{6045820B-5081-A997-65B8-1575F2E31D01}"/>
                </a:ext>
              </a:extLst>
            </p:cNvPr>
            <p:cNvPicPr>
              <a:picLocks noChangeAspect="1"/>
            </p:cNvPicPr>
            <p:nvPr/>
          </p:nvPicPr>
          <p:blipFill>
            <a:blip r:embed="rId5"/>
            <a:stretch>
              <a:fillRect/>
            </a:stretch>
          </p:blipFill>
          <p:spPr>
            <a:xfrm>
              <a:off x="4498200" y="364875"/>
              <a:ext cx="56445" cy="76200"/>
            </a:xfrm>
            <a:prstGeom prst="rect">
              <a:avLst/>
            </a:prstGeom>
          </p:spPr>
        </p:pic>
        <p:pic>
          <p:nvPicPr>
            <p:cNvPr id="12" name="Picture 11">
              <a:extLst>
                <a:ext uri="{FF2B5EF4-FFF2-40B4-BE49-F238E27FC236}">
                  <a16:creationId xmlns:a16="http://schemas.microsoft.com/office/drawing/2014/main" id="{990E6F16-A471-E4AD-71D5-E5D2CCABC6D9}"/>
                </a:ext>
              </a:extLst>
            </p:cNvPr>
            <p:cNvPicPr>
              <a:picLocks noChangeAspect="1"/>
            </p:cNvPicPr>
            <p:nvPr/>
          </p:nvPicPr>
          <p:blipFill>
            <a:blip r:embed="rId5"/>
            <a:stretch>
              <a:fillRect/>
            </a:stretch>
          </p:blipFill>
          <p:spPr>
            <a:xfrm>
              <a:off x="5473800" y="364875"/>
              <a:ext cx="56445" cy="76200"/>
            </a:xfrm>
            <a:prstGeom prst="rect">
              <a:avLst/>
            </a:prstGeom>
          </p:spPr>
        </p:pic>
      </p:grpSp>
      <p:sp>
        <p:nvSpPr>
          <p:cNvPr id="2" name="TextBox 1">
            <a:extLst>
              <a:ext uri="{FF2B5EF4-FFF2-40B4-BE49-F238E27FC236}">
                <a16:creationId xmlns:a16="http://schemas.microsoft.com/office/drawing/2014/main" id="{2AE41103-92A6-8BC7-1D8D-C1EB3D10451E}"/>
              </a:ext>
            </a:extLst>
          </p:cNvPr>
          <p:cNvSpPr txBox="1"/>
          <p:nvPr/>
        </p:nvSpPr>
        <p:spPr>
          <a:xfrm>
            <a:off x="1362074" y="2662734"/>
            <a:ext cx="3429000" cy="769441"/>
          </a:xfrm>
          <a:prstGeom prst="rect">
            <a:avLst/>
          </a:prstGeom>
          <a:noFill/>
        </p:spPr>
        <p:txBody>
          <a:bodyPr wrap="square" numCol="1" rtlCol="0">
            <a:spAutoFit/>
          </a:bodyPr>
          <a:lstStyle/>
          <a:p>
            <a:pPr algn="ctr"/>
            <a:r>
              <a:rPr lang="en-AU" sz="1100" dirty="0"/>
              <a:t>105 unique varieties</a:t>
            </a:r>
          </a:p>
          <a:p>
            <a:pPr algn="ctr"/>
            <a:r>
              <a:rPr lang="en-AU" sz="1100" dirty="0"/>
              <a:t>144 Field Plots</a:t>
            </a:r>
          </a:p>
          <a:p>
            <a:pPr algn="ctr"/>
            <a:r>
              <a:rPr lang="en-AU" sz="1100" dirty="0"/>
              <a:t>177 Laboratory Samples</a:t>
            </a:r>
          </a:p>
          <a:p>
            <a:pPr algn="ctr"/>
            <a:r>
              <a:rPr lang="en-AU" sz="1100" i="1" dirty="0"/>
              <a:t>q</a:t>
            </a:r>
            <a:r>
              <a:rPr lang="en-AU" sz="1100" dirty="0"/>
              <a:t>-rep% = 22.9%</a:t>
            </a:r>
          </a:p>
        </p:txBody>
      </p:sp>
    </p:spTree>
    <p:extLst>
      <p:ext uri="{BB962C8B-B14F-4D97-AF65-F5344CB8AC3E}">
        <p14:creationId xmlns:p14="http://schemas.microsoft.com/office/powerpoint/2010/main" val="200289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85775" y="1252303"/>
            <a:ext cx="2202759" cy="1347545"/>
          </a:xfrm>
          <a:prstGeom prst="rect">
            <a:avLst/>
          </a:prstGeom>
        </p:spPr>
        <p:txBody>
          <a:bodyPr vert="horz" wrap="square" lIns="0" tIns="16951" rIns="0" bIns="0" rtlCol="0">
            <a:spAutoFit/>
          </a:bodyPr>
          <a:lstStyle/>
          <a:p>
            <a:pPr marL="252565" marR="6780" indent="-236462">
              <a:lnSpc>
                <a:spcPct val="118000"/>
              </a:lnSpc>
              <a:spcBef>
                <a:spcPts val="133"/>
              </a:spcBef>
              <a:buChar char="•"/>
              <a:tabLst>
                <a:tab pos="253413" algn="l"/>
              </a:tabLst>
            </a:pPr>
            <a:r>
              <a:rPr sz="1468" spc="-53" dirty="0">
                <a:solidFill>
                  <a:srgbClr val="22373A"/>
                </a:solidFill>
                <a:latin typeface="Tahoma"/>
                <a:cs typeface="Tahoma"/>
              </a:rPr>
              <a:t>Haydn</a:t>
            </a:r>
            <a:r>
              <a:rPr sz="1468" spc="-13" dirty="0">
                <a:solidFill>
                  <a:srgbClr val="22373A"/>
                </a:solidFill>
                <a:latin typeface="Tahoma"/>
                <a:cs typeface="Tahoma"/>
              </a:rPr>
              <a:t> </a:t>
            </a:r>
            <a:r>
              <a:rPr sz="1468" spc="-27" dirty="0">
                <a:solidFill>
                  <a:srgbClr val="22373A"/>
                </a:solidFill>
                <a:latin typeface="Tahoma"/>
                <a:cs typeface="Tahoma"/>
              </a:rPr>
              <a:t>Kuchel</a:t>
            </a:r>
            <a:r>
              <a:rPr sz="1468" spc="-13" dirty="0">
                <a:solidFill>
                  <a:srgbClr val="22373A"/>
                </a:solidFill>
                <a:latin typeface="Tahoma"/>
                <a:cs typeface="Tahoma"/>
              </a:rPr>
              <a:t> </a:t>
            </a:r>
            <a:r>
              <a:rPr lang="en-AU" sz="1468" spc="-13" dirty="0">
                <a:solidFill>
                  <a:srgbClr val="22373A"/>
                </a:solidFill>
                <a:latin typeface="Tahoma"/>
                <a:cs typeface="Tahoma"/>
              </a:rPr>
              <a:t>and William Fairlie </a:t>
            </a:r>
            <a:r>
              <a:rPr sz="1468" spc="27" dirty="0">
                <a:solidFill>
                  <a:srgbClr val="22373A"/>
                </a:solidFill>
                <a:latin typeface="Tahoma"/>
                <a:cs typeface="Tahoma"/>
              </a:rPr>
              <a:t>(AGT)</a:t>
            </a:r>
            <a:endParaRPr lang="en-AU" sz="1468" spc="27" dirty="0">
              <a:solidFill>
                <a:srgbClr val="22373A"/>
              </a:solidFill>
              <a:latin typeface="Tahoma"/>
              <a:cs typeface="Tahoma"/>
            </a:endParaRPr>
          </a:p>
          <a:p>
            <a:pPr marL="252565" marR="6780" indent="-236462">
              <a:lnSpc>
                <a:spcPct val="118000"/>
              </a:lnSpc>
              <a:spcBef>
                <a:spcPts val="133"/>
              </a:spcBef>
              <a:buChar char="•"/>
              <a:tabLst>
                <a:tab pos="253413" algn="l"/>
              </a:tabLst>
            </a:pPr>
            <a:r>
              <a:rPr lang="en-AU" sz="1468" spc="27" dirty="0">
                <a:solidFill>
                  <a:srgbClr val="22373A"/>
                </a:solidFill>
                <a:latin typeface="Tahoma"/>
                <a:cs typeface="Tahoma"/>
              </a:rPr>
              <a:t>GRDC</a:t>
            </a:r>
          </a:p>
          <a:p>
            <a:pPr marL="252565" marR="6780" indent="-236462">
              <a:lnSpc>
                <a:spcPct val="118000"/>
              </a:lnSpc>
              <a:spcBef>
                <a:spcPts val="133"/>
              </a:spcBef>
              <a:buChar char="•"/>
              <a:tabLst>
                <a:tab pos="253413" algn="l"/>
              </a:tabLst>
            </a:pPr>
            <a:r>
              <a:rPr lang="en-AU" sz="1468" spc="27" dirty="0">
                <a:solidFill>
                  <a:srgbClr val="22373A"/>
                </a:solidFill>
                <a:latin typeface="Tahoma"/>
                <a:cs typeface="Tahoma"/>
              </a:rPr>
              <a:t>Nicole Cocks</a:t>
            </a:r>
            <a:endParaRPr sz="1468" dirty="0">
              <a:latin typeface="Tahoma"/>
              <a:cs typeface="Tahoma"/>
            </a:endParaRPr>
          </a:p>
          <a:p>
            <a:pPr marL="252565" marR="27969" indent="-236462">
              <a:lnSpc>
                <a:spcPct val="118000"/>
              </a:lnSpc>
              <a:spcBef>
                <a:spcPts val="7"/>
              </a:spcBef>
              <a:buChar char="•"/>
              <a:tabLst>
                <a:tab pos="253413" algn="l"/>
              </a:tabLst>
            </a:pPr>
            <a:r>
              <a:rPr sz="1468" spc="27" dirty="0">
                <a:solidFill>
                  <a:srgbClr val="22373A"/>
                </a:solidFill>
                <a:latin typeface="Tahoma"/>
                <a:cs typeface="Tahoma"/>
              </a:rPr>
              <a:t>PhD </a:t>
            </a:r>
            <a:r>
              <a:rPr sz="1468" spc="-67" dirty="0">
                <a:solidFill>
                  <a:srgbClr val="22373A"/>
                </a:solidFill>
                <a:latin typeface="Tahoma"/>
                <a:cs typeface="Tahoma"/>
              </a:rPr>
              <a:t>Supervisors</a:t>
            </a:r>
            <a:endParaRPr lang="en-AU" sz="1468" spc="-67" dirty="0">
              <a:solidFill>
                <a:srgbClr val="22373A"/>
              </a:solidFill>
              <a:latin typeface="Tahoma"/>
              <a:cs typeface="Tahoma"/>
            </a:endParaRPr>
          </a:p>
        </p:txBody>
      </p:sp>
      <p:pic>
        <p:nvPicPr>
          <p:cNvPr id="8" name="object 8"/>
          <p:cNvPicPr/>
          <p:nvPr/>
        </p:nvPicPr>
        <p:blipFill rotWithShape="1">
          <a:blip r:embed="rId3" cstate="print"/>
          <a:srcRect b="36654"/>
          <a:stretch/>
        </p:blipFill>
        <p:spPr>
          <a:xfrm>
            <a:off x="3186497" y="627421"/>
            <a:ext cx="2594744" cy="1249764"/>
          </a:xfrm>
          <a:prstGeom prst="rect">
            <a:avLst/>
          </a:prstGeom>
        </p:spPr>
      </p:pic>
      <p:sp>
        <p:nvSpPr>
          <p:cNvPr id="11" name="Title 10">
            <a:extLst>
              <a:ext uri="{FF2B5EF4-FFF2-40B4-BE49-F238E27FC236}">
                <a16:creationId xmlns:a16="http://schemas.microsoft.com/office/drawing/2014/main" id="{5E3F1801-C3E5-209F-9F53-1CB0482D17E0}"/>
              </a:ext>
            </a:extLst>
          </p:cNvPr>
          <p:cNvSpPr>
            <a:spLocks noGrp="1"/>
          </p:cNvSpPr>
          <p:nvPr>
            <p:ph type="title"/>
          </p:nvPr>
        </p:nvSpPr>
        <p:spPr>
          <a:xfrm>
            <a:off x="163863" y="76376"/>
            <a:ext cx="5825422" cy="246542"/>
          </a:xfrm>
        </p:spPr>
        <p:txBody>
          <a:bodyPr/>
          <a:lstStyle/>
          <a:p>
            <a:r>
              <a:rPr lang="en-US" dirty="0"/>
              <a:t>Acknowledgements</a:t>
            </a:r>
          </a:p>
        </p:txBody>
      </p:sp>
      <p:cxnSp>
        <p:nvCxnSpPr>
          <p:cNvPr id="10" name="Straight Connector 9">
            <a:extLst>
              <a:ext uri="{FF2B5EF4-FFF2-40B4-BE49-F238E27FC236}">
                <a16:creationId xmlns:a16="http://schemas.microsoft.com/office/drawing/2014/main" id="{464D345D-6BC6-45C4-CE57-7EC862F63B0C}"/>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2" name="Picture 1" descr="A blue text on a black background&#10;&#10;Description automatically generated">
            <a:extLst>
              <a:ext uri="{FF2B5EF4-FFF2-40B4-BE49-F238E27FC236}">
                <a16:creationId xmlns:a16="http://schemas.microsoft.com/office/drawing/2014/main" id="{4DBA4E78-D522-355B-AF97-6F5C40E77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3" name="Slide Number Placeholder 2">
            <a:extLst>
              <a:ext uri="{FF2B5EF4-FFF2-40B4-BE49-F238E27FC236}">
                <a16:creationId xmlns:a16="http://schemas.microsoft.com/office/drawing/2014/main" id="{8801F1AB-8595-1CB8-9F7F-1D6EFBCB529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a:t>
            </a:fld>
            <a:endParaRPr lang="en-AU" spc="-27" dirty="0"/>
          </a:p>
        </p:txBody>
      </p:sp>
      <p:pic>
        <p:nvPicPr>
          <p:cNvPr id="5" name="Picture 4" descr="A green leaf on a black background&#10;&#10;Description automatically generated">
            <a:extLst>
              <a:ext uri="{FF2B5EF4-FFF2-40B4-BE49-F238E27FC236}">
                <a16:creationId xmlns:a16="http://schemas.microsoft.com/office/drawing/2014/main" id="{F3C1BB97-822E-8BAE-F45D-F08F3A956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019" y="1730375"/>
            <a:ext cx="2679700" cy="1371600"/>
          </a:xfrm>
          <a:prstGeom prst="rect">
            <a:avLst/>
          </a:prstGeom>
        </p:spPr>
      </p:pic>
    </p:spTree>
    <p:extLst>
      <p:ext uri="{BB962C8B-B14F-4D97-AF65-F5344CB8AC3E}">
        <p14:creationId xmlns:p14="http://schemas.microsoft.com/office/powerpoint/2010/main" val="214176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81FF-33B3-C2D6-AACA-C403A41B8031}"/>
              </a:ext>
            </a:extLst>
          </p:cNvPr>
          <p:cNvSpPr>
            <a:spLocks noGrp="1"/>
          </p:cNvSpPr>
          <p:nvPr>
            <p:ph type="title"/>
          </p:nvPr>
        </p:nvSpPr>
        <p:spPr/>
        <p:txBody>
          <a:bodyPr/>
          <a:lstStyle/>
          <a:p>
            <a:r>
              <a:rPr lang="en-AU" dirty="0"/>
              <a:t>Design Sets</a:t>
            </a:r>
          </a:p>
        </p:txBody>
      </p:sp>
      <p:graphicFrame>
        <p:nvGraphicFramePr>
          <p:cNvPr id="4" name="Table 3">
            <a:extLst>
              <a:ext uri="{FF2B5EF4-FFF2-40B4-BE49-F238E27FC236}">
                <a16:creationId xmlns:a16="http://schemas.microsoft.com/office/drawing/2014/main" id="{D165BE80-A3E7-2718-EDD3-44E3C31CC787}"/>
              </a:ext>
            </a:extLst>
          </p:cNvPr>
          <p:cNvGraphicFramePr>
            <a:graphicFrameLocks noGrp="1"/>
          </p:cNvGraphicFramePr>
          <p:nvPr>
            <p:extLst>
              <p:ext uri="{D42A27DB-BD31-4B8C-83A1-F6EECF244321}">
                <p14:modId xmlns:p14="http://schemas.microsoft.com/office/powerpoint/2010/main" val="3827022201"/>
              </p:ext>
            </p:extLst>
          </p:nvPr>
        </p:nvGraphicFramePr>
        <p:xfrm>
          <a:off x="163863" y="511184"/>
          <a:ext cx="5841997" cy="2887730"/>
        </p:xfrm>
        <a:graphic>
          <a:graphicData uri="http://schemas.openxmlformats.org/drawingml/2006/table">
            <a:tbl>
              <a:tblPr firstRow="1">
                <a:tableStyleId>{5C22544A-7EE6-4342-B048-85BDC9FD1C3A}</a:tableStyleId>
              </a:tblPr>
              <a:tblGrid>
                <a:gridCol w="1007712">
                  <a:extLst>
                    <a:ext uri="{9D8B030D-6E8A-4147-A177-3AD203B41FA5}">
                      <a16:colId xmlns:a16="http://schemas.microsoft.com/office/drawing/2014/main" val="2335224687"/>
                    </a:ext>
                  </a:extLst>
                </a:gridCol>
                <a:gridCol w="661430">
                  <a:extLst>
                    <a:ext uri="{9D8B030D-6E8A-4147-A177-3AD203B41FA5}">
                      <a16:colId xmlns:a16="http://schemas.microsoft.com/office/drawing/2014/main" val="4263262197"/>
                    </a:ext>
                  </a:extLst>
                </a:gridCol>
                <a:gridCol w="834571">
                  <a:extLst>
                    <a:ext uri="{9D8B030D-6E8A-4147-A177-3AD203B41FA5}">
                      <a16:colId xmlns:a16="http://schemas.microsoft.com/office/drawing/2014/main" val="279900707"/>
                    </a:ext>
                  </a:extLst>
                </a:gridCol>
                <a:gridCol w="834571">
                  <a:extLst>
                    <a:ext uri="{9D8B030D-6E8A-4147-A177-3AD203B41FA5}">
                      <a16:colId xmlns:a16="http://schemas.microsoft.com/office/drawing/2014/main" val="636269211"/>
                    </a:ext>
                  </a:extLst>
                </a:gridCol>
                <a:gridCol w="834571">
                  <a:extLst>
                    <a:ext uri="{9D8B030D-6E8A-4147-A177-3AD203B41FA5}">
                      <a16:colId xmlns:a16="http://schemas.microsoft.com/office/drawing/2014/main" val="16334924"/>
                    </a:ext>
                  </a:extLst>
                </a:gridCol>
                <a:gridCol w="834571">
                  <a:extLst>
                    <a:ext uri="{9D8B030D-6E8A-4147-A177-3AD203B41FA5}">
                      <a16:colId xmlns:a16="http://schemas.microsoft.com/office/drawing/2014/main" val="1069538191"/>
                    </a:ext>
                  </a:extLst>
                </a:gridCol>
                <a:gridCol w="834571">
                  <a:extLst>
                    <a:ext uri="{9D8B030D-6E8A-4147-A177-3AD203B41FA5}">
                      <a16:colId xmlns:a16="http://schemas.microsoft.com/office/drawing/2014/main" val="3859858472"/>
                    </a:ext>
                  </a:extLst>
                </a:gridCol>
              </a:tblGrid>
              <a:tr h="592451">
                <a:tc>
                  <a:txBody>
                    <a:bodyPr/>
                    <a:lstStyle/>
                    <a:p>
                      <a:r>
                        <a:rPr lang="en-AU" sz="1400" dirty="0"/>
                        <a:t>Set</a:t>
                      </a:r>
                    </a:p>
                  </a:txBody>
                  <a:tcPr>
                    <a:solidFill>
                      <a:srgbClr val="0B2036"/>
                    </a:solidFill>
                  </a:tcPr>
                </a:tc>
                <a:tc>
                  <a:txBody>
                    <a:bodyPr/>
                    <a:lstStyle/>
                    <a:p>
                      <a:r>
                        <a:rPr lang="en-AU" sz="1400" dirty="0" err="1"/>
                        <a:t>nExpt</a:t>
                      </a:r>
                      <a:endParaRPr lang="en-AU" sz="1400" dirty="0"/>
                    </a:p>
                  </a:txBody>
                  <a:tcPr>
                    <a:solidFill>
                      <a:srgbClr val="0B2036"/>
                    </a:solidFill>
                  </a:tcPr>
                </a:tc>
                <a:tc>
                  <a:txBody>
                    <a:bodyPr/>
                    <a:lstStyle/>
                    <a:p>
                      <a:r>
                        <a:rPr lang="en-AU" sz="1400" dirty="0" err="1"/>
                        <a:t>nVar</a:t>
                      </a:r>
                      <a:endParaRPr lang="en-AU" sz="1400" dirty="0"/>
                    </a:p>
                  </a:txBody>
                  <a:tcPr>
                    <a:solidFill>
                      <a:srgbClr val="0B2036"/>
                    </a:solidFill>
                  </a:tcPr>
                </a:tc>
                <a:tc>
                  <a:txBody>
                    <a:bodyPr/>
                    <a:lstStyle/>
                    <a:p>
                      <a:r>
                        <a:rPr lang="en-AU" sz="1400" dirty="0" err="1"/>
                        <a:t>nFP</a:t>
                      </a:r>
                      <a:r>
                        <a:rPr lang="en-AU" sz="1400" dirty="0"/>
                        <a:t> =</a:t>
                      </a:r>
                    </a:p>
                    <a:p>
                      <a:r>
                        <a:rPr lang="en-AU" sz="1400" dirty="0" err="1"/>
                        <a:t>nOU</a:t>
                      </a:r>
                      <a:endParaRPr lang="en-AU" sz="1400" dirty="0"/>
                    </a:p>
                  </a:txBody>
                  <a:tcPr>
                    <a:solidFill>
                      <a:srgbClr val="0B2036"/>
                    </a:solidFill>
                  </a:tcPr>
                </a:tc>
                <a:tc>
                  <a:txBody>
                    <a:bodyPr/>
                    <a:lstStyle/>
                    <a:p>
                      <a:r>
                        <a:rPr lang="en-AU" sz="1400" dirty="0"/>
                        <a:t>Lab</a:t>
                      </a:r>
                    </a:p>
                    <a:p>
                      <a:r>
                        <a:rPr lang="en-AU" sz="1400" dirty="0"/>
                        <a:t>Factors</a:t>
                      </a:r>
                    </a:p>
                  </a:txBody>
                  <a:tcPr>
                    <a:solidFill>
                      <a:srgbClr val="0B2036"/>
                    </a:solidFill>
                  </a:tcPr>
                </a:tc>
                <a:tc>
                  <a:txBody>
                    <a:bodyPr/>
                    <a:lstStyle/>
                    <a:p>
                      <a:r>
                        <a:rPr lang="en-AU" sz="1400" dirty="0"/>
                        <a:t>Lab</a:t>
                      </a:r>
                    </a:p>
                    <a:p>
                      <a:r>
                        <a:rPr lang="en-AU" sz="1400" dirty="0"/>
                        <a:t>Design</a:t>
                      </a:r>
                    </a:p>
                  </a:txBody>
                  <a:tcPr>
                    <a:solidFill>
                      <a:srgbClr val="0B2036"/>
                    </a:solidFill>
                  </a:tcPr>
                </a:tc>
                <a:tc>
                  <a:txBody>
                    <a:bodyPr/>
                    <a:lstStyle/>
                    <a:p>
                      <a:r>
                        <a:rPr lang="en-AU" sz="1400" dirty="0"/>
                        <a:t>Tubes/</a:t>
                      </a:r>
                      <a:br>
                        <a:rPr lang="en-AU" sz="1400" dirty="0"/>
                      </a:br>
                      <a:r>
                        <a:rPr lang="en-AU" sz="1400" dirty="0"/>
                        <a:t>Slurry</a:t>
                      </a:r>
                    </a:p>
                  </a:txBody>
                  <a:tcPr>
                    <a:solidFill>
                      <a:srgbClr val="0B2036"/>
                    </a:solidFill>
                  </a:tcPr>
                </a:tc>
                <a:extLst>
                  <a:ext uri="{0D108BD9-81ED-4DB2-BD59-A6C34878D82A}">
                    <a16:rowId xmlns:a16="http://schemas.microsoft.com/office/drawing/2014/main" val="1187205052"/>
                  </a:ext>
                </a:extLst>
              </a:tr>
              <a:tr h="419653">
                <a:tc>
                  <a:txBody>
                    <a:bodyPr/>
                    <a:lstStyle/>
                    <a:p>
                      <a:pPr algn="ctr"/>
                      <a:r>
                        <a:rPr lang="en-AU" sz="1400" b="1" dirty="0"/>
                        <a:t>A</a:t>
                      </a:r>
                    </a:p>
                  </a:txBody>
                  <a:tcPr>
                    <a:solidFill>
                      <a:srgbClr val="7F7F7F"/>
                    </a:solidFill>
                  </a:tcPr>
                </a:tc>
                <a:tc>
                  <a:txBody>
                    <a:bodyPr/>
                    <a:lstStyle/>
                    <a:p>
                      <a:pPr algn="r"/>
                      <a:r>
                        <a:rPr lang="en-AU" sz="1400" dirty="0"/>
                        <a:t>65</a:t>
                      </a:r>
                    </a:p>
                  </a:txBody>
                  <a:tcPr>
                    <a:solidFill>
                      <a:srgbClr val="7F7F7F"/>
                    </a:solidFill>
                  </a:tcPr>
                </a:tc>
                <a:tc>
                  <a:txBody>
                    <a:bodyPr/>
                    <a:lstStyle/>
                    <a:p>
                      <a:pPr algn="r"/>
                      <a:r>
                        <a:rPr lang="en-AU" sz="1400" dirty="0"/>
                        <a:t>24</a:t>
                      </a:r>
                    </a:p>
                  </a:txBody>
                  <a:tcPr>
                    <a:solidFill>
                      <a:srgbClr val="7F7F7F"/>
                    </a:solidFill>
                  </a:tcPr>
                </a:tc>
                <a:tc>
                  <a:txBody>
                    <a:bodyPr/>
                    <a:lstStyle/>
                    <a:p>
                      <a:pPr algn="r"/>
                      <a:r>
                        <a:rPr lang="en-AU" sz="1400" dirty="0"/>
                        <a:t>Yes ☹️</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1</a:t>
                      </a:r>
                    </a:p>
                  </a:txBody>
                  <a:tcPr>
                    <a:solidFill>
                      <a:srgbClr val="7F7F7F"/>
                    </a:solidFill>
                  </a:tcPr>
                </a:tc>
                <a:extLst>
                  <a:ext uri="{0D108BD9-81ED-4DB2-BD59-A6C34878D82A}">
                    <a16:rowId xmlns:a16="http://schemas.microsoft.com/office/drawing/2014/main" val="727161103"/>
                  </a:ext>
                </a:extLst>
              </a:tr>
              <a:tr h="419653">
                <a:tc>
                  <a:txBody>
                    <a:bodyPr/>
                    <a:lstStyle/>
                    <a:p>
                      <a:pPr algn="ctr"/>
                      <a:r>
                        <a:rPr lang="en-AU" sz="1400" b="1" dirty="0"/>
                        <a:t>B</a:t>
                      </a:r>
                    </a:p>
                  </a:txBody>
                  <a:tcPr>
                    <a:solidFill>
                      <a:srgbClr val="7F7F7F"/>
                    </a:solidFill>
                  </a:tcPr>
                </a:tc>
                <a:tc>
                  <a:txBody>
                    <a:bodyPr/>
                    <a:lstStyle/>
                    <a:p>
                      <a:pPr algn="r"/>
                      <a:r>
                        <a:rPr lang="en-AU" sz="1400" dirty="0"/>
                        <a:t>12</a:t>
                      </a:r>
                    </a:p>
                  </a:txBody>
                  <a:tcPr>
                    <a:solidFill>
                      <a:srgbClr val="7F7F7F"/>
                    </a:solidFill>
                  </a:tcPr>
                </a:tc>
                <a:tc>
                  <a:txBody>
                    <a:bodyPr/>
                    <a:lstStyle/>
                    <a:p>
                      <a:pPr algn="r"/>
                      <a:r>
                        <a:rPr lang="en-AU" sz="1400" dirty="0"/>
                        <a:t>24</a:t>
                      </a:r>
                    </a:p>
                  </a:txBody>
                  <a:tcPr>
                    <a:solidFill>
                      <a:srgbClr val="7F7F7F"/>
                    </a:solidFill>
                  </a:tcPr>
                </a:tc>
                <a:tc>
                  <a:txBody>
                    <a:bodyPr/>
                    <a:lstStyle/>
                    <a:p>
                      <a:pPr algn="r"/>
                      <a:r>
                        <a:rPr lang="en-AU" sz="1400" dirty="0"/>
                        <a:t>Yes ☹️</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1</a:t>
                      </a:r>
                    </a:p>
                  </a:txBody>
                  <a:tcPr>
                    <a:solidFill>
                      <a:srgbClr val="7F7F7F"/>
                    </a:solidFill>
                  </a:tcPr>
                </a:tc>
                <a:extLst>
                  <a:ext uri="{0D108BD9-81ED-4DB2-BD59-A6C34878D82A}">
                    <a16:rowId xmlns:a16="http://schemas.microsoft.com/office/drawing/2014/main" val="4003078227"/>
                  </a:ext>
                </a:extLst>
              </a:tr>
              <a:tr h="419653">
                <a:tc>
                  <a:txBody>
                    <a:bodyPr/>
                    <a:lstStyle/>
                    <a:p>
                      <a:pPr algn="ctr"/>
                      <a:r>
                        <a:rPr lang="en-AU" sz="1400" b="1" dirty="0"/>
                        <a:t>C</a:t>
                      </a:r>
                    </a:p>
                  </a:txBody>
                  <a:tcPr>
                    <a:solidFill>
                      <a:srgbClr val="7F7F7F"/>
                    </a:solidFill>
                  </a:tcPr>
                </a:tc>
                <a:tc>
                  <a:txBody>
                    <a:bodyPr/>
                    <a:lstStyle/>
                    <a:p>
                      <a:pPr algn="r"/>
                      <a:r>
                        <a:rPr lang="en-AU" sz="1400" dirty="0"/>
                        <a:t>83</a:t>
                      </a:r>
                    </a:p>
                  </a:txBody>
                  <a:tcPr>
                    <a:solidFill>
                      <a:srgbClr val="7F7F7F"/>
                    </a:solidFill>
                  </a:tcPr>
                </a:tc>
                <a:tc>
                  <a:txBody>
                    <a:bodyPr/>
                    <a:lstStyle/>
                    <a:p>
                      <a:pPr algn="r"/>
                      <a:r>
                        <a:rPr lang="en-AU" sz="1400" dirty="0"/>
                        <a:t>24</a:t>
                      </a:r>
                    </a:p>
                  </a:txBody>
                  <a:tcPr>
                    <a:solidFill>
                      <a:srgbClr val="7F7F7F"/>
                    </a:solidFill>
                  </a:tcPr>
                </a:tc>
                <a:tc>
                  <a:txBody>
                    <a:bodyPr/>
                    <a:lstStyle/>
                    <a:p>
                      <a:pPr algn="r"/>
                      <a:r>
                        <a:rPr lang="en-AU" sz="1400" dirty="0"/>
                        <a:t>No 😃</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a:t>
                      </a:r>
                    </a:p>
                  </a:txBody>
                  <a:tcPr>
                    <a:solidFill>
                      <a:srgbClr val="7F7F7F"/>
                    </a:solidFill>
                  </a:tcPr>
                </a:tc>
                <a:tc>
                  <a:txBody>
                    <a:bodyPr/>
                    <a:lstStyle/>
                    <a:p>
                      <a:pPr algn="r"/>
                      <a:r>
                        <a:rPr lang="en-AU" sz="1400" dirty="0"/>
                        <a:t>2</a:t>
                      </a:r>
                    </a:p>
                  </a:txBody>
                  <a:tcPr>
                    <a:solidFill>
                      <a:srgbClr val="7F7F7F"/>
                    </a:solidFill>
                  </a:tcPr>
                </a:tc>
                <a:extLst>
                  <a:ext uri="{0D108BD9-81ED-4DB2-BD59-A6C34878D82A}">
                    <a16:rowId xmlns:a16="http://schemas.microsoft.com/office/drawing/2014/main" val="143745104"/>
                  </a:ext>
                </a:extLst>
              </a:tr>
              <a:tr h="419653">
                <a:tc>
                  <a:txBody>
                    <a:bodyPr/>
                    <a:lstStyle/>
                    <a:p>
                      <a:pPr algn="ctr"/>
                      <a:r>
                        <a:rPr lang="en-AU" sz="1400" b="1" dirty="0"/>
                        <a:t>D</a:t>
                      </a:r>
                      <a:br>
                        <a:rPr lang="en-AU" sz="1400" b="1" dirty="0"/>
                      </a:br>
                      <a:r>
                        <a:rPr lang="en-AU" sz="1400" b="1" dirty="0"/>
                        <a:t>(GRDC)</a:t>
                      </a:r>
                    </a:p>
                  </a:txBody>
                  <a:tcPr/>
                </a:tc>
                <a:tc>
                  <a:txBody>
                    <a:bodyPr/>
                    <a:lstStyle/>
                    <a:p>
                      <a:pPr algn="r"/>
                      <a:r>
                        <a:rPr lang="en-AU" sz="1400" dirty="0"/>
                        <a:t>27</a:t>
                      </a:r>
                    </a:p>
                  </a:txBody>
                  <a:tcPr/>
                </a:tc>
                <a:tc>
                  <a:txBody>
                    <a:bodyPr/>
                    <a:lstStyle/>
                    <a:p>
                      <a:pPr algn="r"/>
                      <a:r>
                        <a:rPr lang="en-AU" sz="1400" dirty="0"/>
                        <a:t>24</a:t>
                      </a:r>
                    </a:p>
                  </a:txBody>
                  <a:tcPr/>
                </a:tc>
                <a:tc>
                  <a:txBody>
                    <a:bodyPr/>
                    <a:lstStyle/>
                    <a:p>
                      <a:pPr algn="r"/>
                      <a:r>
                        <a:rPr lang="en-AU" sz="1400" dirty="0"/>
                        <a:t>No 😃</a:t>
                      </a:r>
                    </a:p>
                  </a:txBody>
                  <a:tcPr/>
                </a:tc>
                <a:tc>
                  <a:txBody>
                    <a:bodyPr/>
                    <a:lstStyle/>
                    <a:p>
                      <a:pPr algn="r"/>
                      <a:r>
                        <a:rPr lang="en-AU" sz="1400" dirty="0"/>
                        <a:t>✅</a:t>
                      </a:r>
                    </a:p>
                  </a:txBody>
                  <a:tcPr/>
                </a:tc>
                <a:tc>
                  <a:txBody>
                    <a:bodyPr/>
                    <a:lstStyle/>
                    <a:p>
                      <a:pPr algn="r"/>
                      <a:r>
                        <a:rPr lang="en-AU" sz="1400" dirty="0"/>
                        <a:t>✅</a:t>
                      </a:r>
                    </a:p>
                  </a:txBody>
                  <a:tcPr/>
                </a:tc>
                <a:tc>
                  <a:txBody>
                    <a:bodyPr/>
                    <a:lstStyle/>
                    <a:p>
                      <a:pPr algn="r"/>
                      <a:r>
                        <a:rPr lang="en-AU" sz="1400" dirty="0"/>
                        <a:t>2</a:t>
                      </a:r>
                    </a:p>
                  </a:txBody>
                  <a:tcPr/>
                </a:tc>
                <a:extLst>
                  <a:ext uri="{0D108BD9-81ED-4DB2-BD59-A6C34878D82A}">
                    <a16:rowId xmlns:a16="http://schemas.microsoft.com/office/drawing/2014/main" val="760560107"/>
                  </a:ext>
                </a:extLst>
              </a:tr>
              <a:tr h="419653">
                <a:tc>
                  <a:txBody>
                    <a:bodyPr/>
                    <a:lstStyle/>
                    <a:p>
                      <a:pPr algn="ctr"/>
                      <a:r>
                        <a:rPr lang="en-AU" sz="1400" b="1" dirty="0"/>
                        <a:t>E</a:t>
                      </a:r>
                    </a:p>
                    <a:p>
                      <a:pPr algn="ctr"/>
                      <a:r>
                        <a:rPr lang="en-AU" sz="1400" b="1" dirty="0"/>
                        <a:t>(BREEDER)</a:t>
                      </a:r>
                    </a:p>
                  </a:txBody>
                  <a:tcPr/>
                </a:tc>
                <a:tc>
                  <a:txBody>
                    <a:bodyPr/>
                    <a:lstStyle/>
                    <a:p>
                      <a:pPr algn="r"/>
                      <a:r>
                        <a:rPr lang="en-AU" sz="1400" dirty="0"/>
                        <a:t>21</a:t>
                      </a:r>
                    </a:p>
                  </a:txBody>
                  <a:tcPr/>
                </a:tc>
                <a:tc>
                  <a:txBody>
                    <a:bodyPr/>
                    <a:lstStyle/>
                    <a:p>
                      <a:pPr algn="r"/>
                      <a:r>
                        <a:rPr lang="en-AU" sz="1400" dirty="0"/>
                        <a:t>105</a:t>
                      </a:r>
                    </a:p>
                  </a:txBody>
                  <a:tcPr/>
                </a:tc>
                <a:tc>
                  <a:txBody>
                    <a:bodyPr/>
                    <a:lstStyle/>
                    <a:p>
                      <a:pPr algn="r"/>
                      <a:r>
                        <a:rPr lang="en-AU" sz="1400" dirty="0"/>
                        <a:t>No 😃</a:t>
                      </a:r>
                    </a:p>
                  </a:txBody>
                  <a:tcPr/>
                </a:tc>
                <a:tc>
                  <a:txBody>
                    <a:bodyPr/>
                    <a:lstStyle/>
                    <a:p>
                      <a:pPr algn="r"/>
                      <a:r>
                        <a:rPr lang="en-AU" sz="1400" dirty="0"/>
                        <a:t>✅</a:t>
                      </a:r>
                    </a:p>
                  </a:txBody>
                  <a:tcPr/>
                </a:tc>
                <a:tc>
                  <a:txBody>
                    <a:bodyPr/>
                    <a:lstStyle/>
                    <a:p>
                      <a:pPr algn="r"/>
                      <a:r>
                        <a:rPr lang="en-AU" sz="1400" dirty="0"/>
                        <a:t>✅</a:t>
                      </a:r>
                    </a:p>
                  </a:txBody>
                  <a:tcPr/>
                </a:tc>
                <a:tc>
                  <a:txBody>
                    <a:bodyPr/>
                    <a:lstStyle/>
                    <a:p>
                      <a:pPr algn="r"/>
                      <a:r>
                        <a:rPr lang="en-AU" sz="1400" dirty="0"/>
                        <a:t>1</a:t>
                      </a:r>
                    </a:p>
                  </a:txBody>
                  <a:tcPr/>
                </a:tc>
                <a:extLst>
                  <a:ext uri="{0D108BD9-81ED-4DB2-BD59-A6C34878D82A}">
                    <a16:rowId xmlns:a16="http://schemas.microsoft.com/office/drawing/2014/main" val="1607894660"/>
                  </a:ext>
                </a:extLst>
              </a:tr>
            </a:tbl>
          </a:graphicData>
        </a:graphic>
      </p:graphicFrame>
      <p:cxnSp>
        <p:nvCxnSpPr>
          <p:cNvPr id="7" name="Straight Connector 6">
            <a:extLst>
              <a:ext uri="{FF2B5EF4-FFF2-40B4-BE49-F238E27FC236}">
                <a16:creationId xmlns:a16="http://schemas.microsoft.com/office/drawing/2014/main" id="{4183F633-3676-D3E8-B450-14D651E13EF2}"/>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3A7C5ED-2477-FC59-E93C-C4615004F220}"/>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20</a:t>
            </a:fld>
            <a:endParaRPr lang="en-AU" spc="-27" dirty="0"/>
          </a:p>
        </p:txBody>
      </p:sp>
    </p:spTree>
    <p:extLst>
      <p:ext uri="{BB962C8B-B14F-4D97-AF65-F5344CB8AC3E}">
        <p14:creationId xmlns:p14="http://schemas.microsoft.com/office/powerpoint/2010/main" val="106086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101C-FED9-4B0C-DC14-FB83D163F2FB}"/>
              </a:ext>
            </a:extLst>
          </p:cNvPr>
          <p:cNvSpPr>
            <a:spLocks noGrp="1"/>
          </p:cNvSpPr>
          <p:nvPr>
            <p:ph type="title"/>
          </p:nvPr>
        </p:nvSpPr>
        <p:spPr/>
        <p:txBody>
          <a:bodyPr/>
          <a:lstStyle/>
          <a:p>
            <a:r>
              <a:rPr lang="en-AU" dirty="0"/>
              <a:t>Analysis – Design Tableau Model Formulation</a:t>
            </a:r>
          </a:p>
        </p:txBody>
      </p:sp>
      <p:pic>
        <p:nvPicPr>
          <p:cNvPr id="4" name="Picture 3" descr="A blue text on a black background&#10;&#10;Description automatically generated">
            <a:extLst>
              <a:ext uri="{FF2B5EF4-FFF2-40B4-BE49-F238E27FC236}">
                <a16:creationId xmlns:a16="http://schemas.microsoft.com/office/drawing/2014/main" id="{DCF41D4E-44B1-CD81-10F4-212377D82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graphicFrame>
        <p:nvGraphicFramePr>
          <p:cNvPr id="6" name="Table 5">
            <a:extLst>
              <a:ext uri="{FF2B5EF4-FFF2-40B4-BE49-F238E27FC236}">
                <a16:creationId xmlns:a16="http://schemas.microsoft.com/office/drawing/2014/main" id="{C23E6FA6-4B6B-1F78-3664-4B4FFFC30929}"/>
              </a:ext>
            </a:extLst>
          </p:cNvPr>
          <p:cNvGraphicFramePr>
            <a:graphicFrameLocks noGrp="1"/>
          </p:cNvGraphicFramePr>
          <p:nvPr>
            <p:extLst>
              <p:ext uri="{D42A27DB-BD31-4B8C-83A1-F6EECF244321}">
                <p14:modId xmlns:p14="http://schemas.microsoft.com/office/powerpoint/2010/main" val="2013245219"/>
              </p:ext>
            </p:extLst>
          </p:nvPr>
        </p:nvGraphicFramePr>
        <p:xfrm>
          <a:off x="3103236" y="560387"/>
          <a:ext cx="2980016" cy="2466340"/>
        </p:xfrm>
        <a:graphic>
          <a:graphicData uri="http://schemas.openxmlformats.org/drawingml/2006/table">
            <a:tbl>
              <a:tblPr firstRow="1">
                <a:tableStyleId>{5C22544A-7EE6-4342-B048-85BDC9FD1C3A}</a:tableStyleId>
              </a:tblPr>
              <a:tblGrid>
                <a:gridCol w="745004">
                  <a:extLst>
                    <a:ext uri="{9D8B030D-6E8A-4147-A177-3AD203B41FA5}">
                      <a16:colId xmlns:a16="http://schemas.microsoft.com/office/drawing/2014/main" val="1014591448"/>
                    </a:ext>
                  </a:extLst>
                </a:gridCol>
                <a:gridCol w="745004">
                  <a:extLst>
                    <a:ext uri="{9D8B030D-6E8A-4147-A177-3AD203B41FA5}">
                      <a16:colId xmlns:a16="http://schemas.microsoft.com/office/drawing/2014/main" val="1373615786"/>
                    </a:ext>
                  </a:extLst>
                </a:gridCol>
                <a:gridCol w="745004">
                  <a:extLst>
                    <a:ext uri="{9D8B030D-6E8A-4147-A177-3AD203B41FA5}">
                      <a16:colId xmlns:a16="http://schemas.microsoft.com/office/drawing/2014/main" val="2707430251"/>
                    </a:ext>
                  </a:extLst>
                </a:gridCol>
                <a:gridCol w="745004">
                  <a:extLst>
                    <a:ext uri="{9D8B030D-6E8A-4147-A177-3AD203B41FA5}">
                      <a16:colId xmlns:a16="http://schemas.microsoft.com/office/drawing/2014/main" val="480261446"/>
                    </a:ext>
                  </a:extLst>
                </a:gridCol>
              </a:tblGrid>
              <a:tr h="370840">
                <a:tc>
                  <a:txBody>
                    <a:bodyPr/>
                    <a:lstStyle/>
                    <a:p>
                      <a:r>
                        <a:rPr lang="en-AU" sz="1050" dirty="0"/>
                        <a:t>Source</a:t>
                      </a:r>
                    </a:p>
                  </a:txBody>
                  <a:tcPr>
                    <a:solidFill>
                      <a:srgbClr val="0B2036"/>
                    </a:solidFill>
                  </a:tcPr>
                </a:tc>
                <a:tc>
                  <a:txBody>
                    <a:bodyPr/>
                    <a:lstStyle/>
                    <a:p>
                      <a:r>
                        <a:rPr lang="en-AU" sz="1050" dirty="0"/>
                        <a:t>Model Term</a:t>
                      </a:r>
                    </a:p>
                  </a:txBody>
                  <a:tcPr>
                    <a:solidFill>
                      <a:srgbClr val="0B2036"/>
                    </a:solidFill>
                  </a:tcPr>
                </a:tc>
                <a:tc>
                  <a:txBody>
                    <a:bodyPr/>
                    <a:lstStyle/>
                    <a:p>
                      <a:r>
                        <a:rPr lang="en-AU" sz="1050" dirty="0"/>
                        <a:t>F/R</a:t>
                      </a:r>
                    </a:p>
                  </a:txBody>
                  <a:tcPr>
                    <a:solidFill>
                      <a:srgbClr val="0B2036"/>
                    </a:solidFill>
                  </a:tcPr>
                </a:tc>
                <a:tc>
                  <a:txBody>
                    <a:bodyPr/>
                    <a:lstStyle/>
                    <a:p>
                      <a:r>
                        <a:rPr lang="en-AU" sz="1050" dirty="0"/>
                        <a:t>Effects</a:t>
                      </a:r>
                    </a:p>
                  </a:txBody>
                  <a:tcPr>
                    <a:solidFill>
                      <a:srgbClr val="0B2036"/>
                    </a:solidFill>
                  </a:tcPr>
                </a:tc>
                <a:extLst>
                  <a:ext uri="{0D108BD9-81ED-4DB2-BD59-A6C34878D82A}">
                    <a16:rowId xmlns:a16="http://schemas.microsoft.com/office/drawing/2014/main" val="2430845334"/>
                  </a:ext>
                </a:extLst>
              </a:tr>
              <a:tr h="370840">
                <a:tc>
                  <a:txBody>
                    <a:bodyPr/>
                    <a:lstStyle/>
                    <a:p>
                      <a:r>
                        <a:rPr lang="en-AU" sz="1050" dirty="0"/>
                        <a:t>Variety</a:t>
                      </a:r>
                    </a:p>
                  </a:txBody>
                  <a:tcPr>
                    <a:lnB w="12700" cap="flat" cmpd="sng" algn="ctr">
                      <a:solidFill>
                        <a:schemeClr val="tx1"/>
                      </a:solidFill>
                      <a:prstDash val="sysDash"/>
                      <a:round/>
                      <a:headEnd type="none" w="med" len="med"/>
                      <a:tailEnd type="none" w="med" len="med"/>
                    </a:lnB>
                  </a:tcPr>
                </a:tc>
                <a:tc>
                  <a:txBody>
                    <a:bodyPr/>
                    <a:lstStyle/>
                    <a:p>
                      <a:r>
                        <a:rPr lang="en-AU" sz="1050" dirty="0"/>
                        <a:t>Variety</a:t>
                      </a:r>
                    </a:p>
                  </a:txBody>
                  <a:tcPr>
                    <a:lnB w="12700" cap="flat" cmpd="sng" algn="ctr">
                      <a:solidFill>
                        <a:schemeClr val="tx1"/>
                      </a:solidFill>
                      <a:prstDash val="sysDash"/>
                      <a:round/>
                      <a:headEnd type="none" w="med" len="med"/>
                      <a:tailEnd type="none" w="med" len="med"/>
                    </a:lnB>
                  </a:tcPr>
                </a:tc>
                <a:tc>
                  <a:txBody>
                    <a:bodyPr/>
                    <a:lstStyle/>
                    <a:p>
                      <a:r>
                        <a:rPr lang="en-AU" sz="1050" dirty="0"/>
                        <a:t>R</a:t>
                      </a:r>
                    </a:p>
                  </a:txBody>
                  <a:tcPr>
                    <a:lnB w="12700" cap="flat" cmpd="sng" algn="ctr">
                      <a:solidFill>
                        <a:schemeClr val="tx1"/>
                      </a:solidFill>
                      <a:prstDash val="sysDash"/>
                      <a:round/>
                      <a:headEnd type="none" w="med" len="med"/>
                      <a:tailEnd type="none" w="med" len="med"/>
                    </a:lnB>
                  </a:tcPr>
                </a:tc>
                <a:tc>
                  <a:txBody>
                    <a:bodyPr/>
                    <a:lstStyle/>
                    <a:p>
                      <a:r>
                        <a:rPr lang="en-AU" sz="1050" dirty="0"/>
                        <a:t>105</a:t>
                      </a:r>
                    </a:p>
                  </a:txBody>
                  <a:tcP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882658600"/>
                  </a:ext>
                </a:extLst>
              </a:tr>
              <a:tr h="370840">
                <a:tc>
                  <a:txBody>
                    <a:bodyPr/>
                    <a:lstStyle/>
                    <a:p>
                      <a:r>
                        <a:rPr lang="en-AU" sz="1050" dirty="0"/>
                        <a:t>CBlock</a:t>
                      </a:r>
                    </a:p>
                  </a:txBody>
                  <a:tcPr>
                    <a:lnT w="12700" cap="flat" cmpd="sng" algn="ctr">
                      <a:solidFill>
                        <a:schemeClr val="tx1"/>
                      </a:solidFill>
                      <a:prstDash val="sysDash"/>
                      <a:round/>
                      <a:headEnd type="none" w="med" len="med"/>
                      <a:tailEnd type="none" w="med" len="med"/>
                    </a:lnT>
                  </a:tcPr>
                </a:tc>
                <a:tc>
                  <a:txBody>
                    <a:bodyPr/>
                    <a:lstStyle/>
                    <a:p>
                      <a:r>
                        <a:rPr lang="en-AU" sz="1050" dirty="0"/>
                        <a:t>CBlock</a:t>
                      </a:r>
                    </a:p>
                  </a:txBody>
                  <a:tcPr>
                    <a:lnT w="12700" cap="flat" cmpd="sng" algn="ctr">
                      <a:solidFill>
                        <a:schemeClr val="tx1"/>
                      </a:solidFill>
                      <a:prstDash val="sysDash"/>
                      <a:round/>
                      <a:headEnd type="none" w="med" len="med"/>
                      <a:tailEnd type="none" w="med" len="med"/>
                    </a:lnT>
                  </a:tcPr>
                </a:tc>
                <a:tc>
                  <a:txBody>
                    <a:bodyPr/>
                    <a:lstStyle/>
                    <a:p>
                      <a:r>
                        <a:rPr lang="en-AU" sz="1050" dirty="0"/>
                        <a:t>R</a:t>
                      </a:r>
                    </a:p>
                  </a:txBody>
                  <a:tcPr>
                    <a:lnT w="12700" cap="flat" cmpd="sng" algn="ctr">
                      <a:solidFill>
                        <a:schemeClr val="tx1"/>
                      </a:solidFill>
                      <a:prstDash val="sysDash"/>
                      <a:round/>
                      <a:headEnd type="none" w="med" len="med"/>
                      <a:tailEnd type="none" w="med" len="med"/>
                    </a:lnT>
                  </a:tcPr>
                </a:tc>
                <a:tc>
                  <a:txBody>
                    <a:bodyPr/>
                    <a:lstStyle/>
                    <a:p>
                      <a:r>
                        <a:rPr lang="en-AU" sz="1050" dirty="0"/>
                        <a:t>2</a:t>
                      </a:r>
                    </a:p>
                  </a:txBody>
                  <a:tcP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249526118"/>
                  </a:ext>
                </a:extLst>
              </a:tr>
              <a:tr h="370840">
                <a:tc>
                  <a:txBody>
                    <a:bodyPr/>
                    <a:lstStyle/>
                    <a:p>
                      <a:r>
                        <a:rPr lang="en-AU" sz="1050" dirty="0"/>
                        <a:t>Range</a:t>
                      </a:r>
                    </a:p>
                  </a:txBody>
                  <a:tcPr/>
                </a:tc>
                <a:tc>
                  <a:txBody>
                    <a:bodyPr/>
                    <a:lstStyle/>
                    <a:p>
                      <a:r>
                        <a:rPr lang="en-AU" sz="1050" dirty="0"/>
                        <a:t>Range</a:t>
                      </a:r>
                    </a:p>
                  </a:txBody>
                  <a:tcPr/>
                </a:tc>
                <a:tc>
                  <a:txBody>
                    <a:bodyPr/>
                    <a:lstStyle/>
                    <a:p>
                      <a:r>
                        <a:rPr lang="en-AU" sz="1050" dirty="0"/>
                        <a:t>R</a:t>
                      </a:r>
                    </a:p>
                  </a:txBody>
                  <a:tcPr/>
                </a:tc>
                <a:tc>
                  <a:txBody>
                    <a:bodyPr/>
                    <a:lstStyle/>
                    <a:p>
                      <a:r>
                        <a:rPr lang="en-AU" sz="1050" dirty="0"/>
                        <a:t>24</a:t>
                      </a:r>
                    </a:p>
                  </a:txBody>
                  <a:tcPr/>
                </a:tc>
                <a:extLst>
                  <a:ext uri="{0D108BD9-81ED-4DB2-BD59-A6C34878D82A}">
                    <a16:rowId xmlns:a16="http://schemas.microsoft.com/office/drawing/2014/main" val="404459979"/>
                  </a:ext>
                </a:extLst>
              </a:tr>
              <a:tr h="370840">
                <a:tc>
                  <a:txBody>
                    <a:bodyPr/>
                    <a:lstStyle/>
                    <a:p>
                      <a:r>
                        <a:rPr lang="en-AU" sz="1050" dirty="0"/>
                        <a:t>Row</a:t>
                      </a:r>
                    </a:p>
                  </a:txBody>
                  <a:tcPr/>
                </a:tc>
                <a:tc>
                  <a:txBody>
                    <a:bodyPr/>
                    <a:lstStyle/>
                    <a:p>
                      <a:r>
                        <a:rPr lang="en-AU" sz="1050" dirty="0"/>
                        <a:t>Row</a:t>
                      </a:r>
                    </a:p>
                  </a:txBody>
                  <a:tcPr/>
                </a:tc>
                <a:tc>
                  <a:txBody>
                    <a:bodyPr/>
                    <a:lstStyle/>
                    <a:p>
                      <a:r>
                        <a:rPr lang="en-AU" sz="1050" dirty="0"/>
                        <a:t>R</a:t>
                      </a:r>
                    </a:p>
                  </a:txBody>
                  <a:tcPr/>
                </a:tc>
                <a:tc>
                  <a:txBody>
                    <a:bodyPr/>
                    <a:lstStyle/>
                    <a:p>
                      <a:r>
                        <a:rPr lang="en-AU" sz="1050" dirty="0"/>
                        <a:t>6</a:t>
                      </a:r>
                    </a:p>
                  </a:txBody>
                  <a:tcPr/>
                </a:tc>
                <a:extLst>
                  <a:ext uri="{0D108BD9-81ED-4DB2-BD59-A6C34878D82A}">
                    <a16:rowId xmlns:a16="http://schemas.microsoft.com/office/drawing/2014/main" val="119582784"/>
                  </a:ext>
                </a:extLst>
              </a:tr>
              <a:tr h="370840">
                <a:tc>
                  <a:txBody>
                    <a:bodyPr/>
                    <a:lstStyle/>
                    <a:p>
                      <a:r>
                        <a:rPr lang="en-AU" sz="1050" dirty="0"/>
                        <a:t>Range:</a:t>
                      </a:r>
                    </a:p>
                    <a:p>
                      <a:r>
                        <a:rPr lang="en-AU" sz="1050" dirty="0"/>
                        <a:t>Row (</a:t>
                      </a:r>
                      <a:r>
                        <a:rPr lang="en-AU" sz="1050" dirty="0" err="1"/>
                        <a:t>FPlot</a:t>
                      </a:r>
                      <a:r>
                        <a:rPr lang="en-AU" sz="1050" dirty="0"/>
                        <a:t>)</a:t>
                      </a:r>
                    </a:p>
                  </a:txBody>
                  <a:tcPr/>
                </a:tc>
                <a:tc>
                  <a:txBody>
                    <a:bodyPr/>
                    <a:lstStyle/>
                    <a:p>
                      <a:r>
                        <a:rPr lang="en-AU" sz="1050" dirty="0"/>
                        <a:t>residual</a:t>
                      </a:r>
                    </a:p>
                  </a:txBody>
                  <a:tcPr/>
                </a:tc>
                <a:tc>
                  <a:txBody>
                    <a:bodyPr/>
                    <a:lstStyle/>
                    <a:p>
                      <a:r>
                        <a:rPr lang="en-AU" sz="1050" dirty="0"/>
                        <a:t>R</a:t>
                      </a:r>
                    </a:p>
                  </a:txBody>
                  <a:tcPr/>
                </a:tc>
                <a:tc>
                  <a:txBody>
                    <a:bodyPr/>
                    <a:lstStyle/>
                    <a:p>
                      <a:r>
                        <a:rPr lang="en-AU" sz="1050" dirty="0"/>
                        <a:t>144</a:t>
                      </a:r>
                    </a:p>
                  </a:txBody>
                  <a:tcPr/>
                </a:tc>
                <a:extLst>
                  <a:ext uri="{0D108BD9-81ED-4DB2-BD59-A6C34878D82A}">
                    <a16:rowId xmlns:a16="http://schemas.microsoft.com/office/drawing/2014/main" val="3972542357"/>
                  </a:ext>
                </a:extLst>
              </a:tr>
            </a:tbl>
          </a:graphicData>
        </a:graphic>
      </p:graphicFrame>
      <p:sp>
        <p:nvSpPr>
          <p:cNvPr id="9" name="Text Placeholder 2">
            <a:extLst>
              <a:ext uri="{FF2B5EF4-FFF2-40B4-BE49-F238E27FC236}">
                <a16:creationId xmlns:a16="http://schemas.microsoft.com/office/drawing/2014/main" id="{8CEBC9FE-B787-81C1-AB39-0A6FE2029B42}"/>
              </a:ext>
            </a:extLst>
          </p:cNvPr>
          <p:cNvSpPr txBox="1">
            <a:spLocks/>
          </p:cNvSpPr>
          <p:nvPr/>
        </p:nvSpPr>
        <p:spPr>
          <a:xfrm>
            <a:off x="1655437" y="680087"/>
            <a:ext cx="1447799" cy="2100575"/>
          </a:xfrm>
          <a:prstGeom prst="rect">
            <a:avLst/>
          </a:prstGeom>
        </p:spPr>
        <p:txBody>
          <a:bodyPr wrap="square" lIns="0" tIns="0" rIns="0" bIns="0">
            <a:spAutoFit/>
          </a:bodyPr>
          <a:lstStyle>
            <a:lvl1pPr marL="0">
              <a:defRPr sz="1468" b="0" i="0">
                <a:solidFill>
                  <a:srgbClr val="22373A"/>
                </a:solidFill>
                <a:latin typeface="Tahoma"/>
                <a:ea typeface="+mn-ea"/>
                <a:cs typeface="Tahoma"/>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r>
              <a:rPr lang="en-AU" sz="1050" kern="0" dirty="0"/>
              <a:t>OUs: </a:t>
            </a:r>
          </a:p>
          <a:p>
            <a:pPr algn="ctr"/>
            <a:r>
              <a:rPr lang="en-AU" sz="1050" b="1" kern="0" dirty="0"/>
              <a:t>Field Plots (144)</a:t>
            </a:r>
            <a:br>
              <a:rPr lang="en-AU" sz="1050" b="1" kern="0" dirty="0"/>
            </a:br>
            <a:endParaRPr lang="en-AU" sz="1050" b="1" kern="0" dirty="0"/>
          </a:p>
          <a:p>
            <a:pPr marL="171450" indent="-171450">
              <a:buFont typeface="Arial" panose="020B0604020202020204" pitchFamily="34" charset="0"/>
              <a:buChar char="•"/>
            </a:pPr>
            <a:r>
              <a:rPr lang="en-AU" sz="1050" kern="0" dirty="0"/>
              <a:t>CBlock (2)</a:t>
            </a:r>
          </a:p>
          <a:p>
            <a:pPr marL="171450" indent="-171450">
              <a:buFont typeface="Arial" panose="020B0604020202020204" pitchFamily="34" charset="0"/>
              <a:buChar char="•"/>
            </a:pPr>
            <a:r>
              <a:rPr lang="en-AU" sz="1050" kern="0" dirty="0"/>
              <a:t>Range (24)</a:t>
            </a:r>
          </a:p>
          <a:p>
            <a:pPr marL="171450" indent="-171450">
              <a:buFont typeface="Arial" panose="020B0604020202020204" pitchFamily="34" charset="0"/>
              <a:buChar char="•"/>
            </a:pPr>
            <a:r>
              <a:rPr lang="en-AU" sz="1050" kern="0" dirty="0"/>
              <a:t>Row (6)</a:t>
            </a:r>
          </a:p>
          <a:p>
            <a:pPr marL="171450" indent="-171450">
              <a:buFont typeface="Arial" panose="020B0604020202020204" pitchFamily="34" charset="0"/>
              <a:buChar char="•"/>
            </a:pPr>
            <a:endParaRPr lang="en-AU" sz="1050" kern="0" dirty="0"/>
          </a:p>
          <a:p>
            <a:pPr algn="l"/>
            <a:r>
              <a:rPr lang="en-AU" sz="1050" kern="0" dirty="0"/>
              <a:t>Treatment: </a:t>
            </a:r>
          </a:p>
          <a:p>
            <a:pPr algn="ctr"/>
            <a:r>
              <a:rPr lang="en-AU" sz="1050" b="1" kern="0" dirty="0"/>
              <a:t>Variety (105)</a:t>
            </a:r>
          </a:p>
          <a:p>
            <a:pPr algn="ctr"/>
            <a:endParaRPr lang="en-AU" sz="1050" b="1" kern="0" dirty="0"/>
          </a:p>
          <a:p>
            <a:pPr algn="l"/>
            <a:r>
              <a:rPr lang="en-AU" sz="1050" kern="0" dirty="0"/>
              <a:t>Plot Model Formula:</a:t>
            </a:r>
          </a:p>
          <a:p>
            <a:pPr algn="ctr"/>
            <a:r>
              <a:rPr lang="en-AU" sz="1050" b="1" kern="0" dirty="0"/>
              <a:t>CBlock + </a:t>
            </a:r>
            <a:br>
              <a:rPr lang="en-AU" sz="1050" b="1" kern="0" dirty="0"/>
            </a:br>
            <a:r>
              <a:rPr lang="en-AU" sz="1050" b="1" kern="0" dirty="0"/>
              <a:t>Range*Row</a:t>
            </a:r>
          </a:p>
        </p:txBody>
      </p:sp>
      <p:pic>
        <p:nvPicPr>
          <p:cNvPr id="10" name="Picture 9">
            <a:extLst>
              <a:ext uri="{FF2B5EF4-FFF2-40B4-BE49-F238E27FC236}">
                <a16:creationId xmlns:a16="http://schemas.microsoft.com/office/drawing/2014/main" id="{1B932ED5-94A4-4EA8-B351-00C75D191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4" y="826512"/>
            <a:ext cx="1575432" cy="2100575"/>
          </a:xfrm>
          <a:prstGeom prst="rect">
            <a:avLst/>
          </a:prstGeom>
        </p:spPr>
      </p:pic>
      <p:cxnSp>
        <p:nvCxnSpPr>
          <p:cNvPr id="11" name="Straight Connector 10">
            <a:extLst>
              <a:ext uri="{FF2B5EF4-FFF2-40B4-BE49-F238E27FC236}">
                <a16:creationId xmlns:a16="http://schemas.microsoft.com/office/drawing/2014/main" id="{DF48CFE6-38B5-CB2E-81E7-89AA33E8A2C5}"/>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D0BC53B-2F5C-BF4C-C00E-88D25D33171E}"/>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21</a:t>
            </a:fld>
            <a:endParaRPr lang="en-AU" spc="-27" dirty="0"/>
          </a:p>
        </p:txBody>
      </p:sp>
    </p:spTree>
    <p:extLst>
      <p:ext uri="{BB962C8B-B14F-4D97-AF65-F5344CB8AC3E}">
        <p14:creationId xmlns:p14="http://schemas.microsoft.com/office/powerpoint/2010/main" val="14114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101C-FED9-4B0C-DC14-FB83D163F2FB}"/>
              </a:ext>
            </a:extLst>
          </p:cNvPr>
          <p:cNvSpPr>
            <a:spLocks noGrp="1"/>
          </p:cNvSpPr>
          <p:nvPr>
            <p:ph type="title"/>
          </p:nvPr>
        </p:nvSpPr>
        <p:spPr/>
        <p:txBody>
          <a:bodyPr/>
          <a:lstStyle/>
          <a:p>
            <a:r>
              <a:rPr lang="en-AU" dirty="0"/>
              <a:t>Analysis – Design Tableau Model Formulation</a:t>
            </a:r>
          </a:p>
        </p:txBody>
      </p:sp>
      <p:sp>
        <p:nvSpPr>
          <p:cNvPr id="3" name="Text Placeholder 2">
            <a:extLst>
              <a:ext uri="{FF2B5EF4-FFF2-40B4-BE49-F238E27FC236}">
                <a16:creationId xmlns:a16="http://schemas.microsoft.com/office/drawing/2014/main" id="{F6D38BD3-5FB0-75E8-F5BF-B9F8ECBD0330}"/>
              </a:ext>
            </a:extLst>
          </p:cNvPr>
          <p:cNvSpPr>
            <a:spLocks noGrp="1"/>
          </p:cNvSpPr>
          <p:nvPr>
            <p:ph type="body" idx="1"/>
          </p:nvPr>
        </p:nvSpPr>
        <p:spPr>
          <a:xfrm>
            <a:off x="4197956" y="564554"/>
            <a:ext cx="1885295" cy="2585323"/>
          </a:xfrm>
        </p:spPr>
        <p:txBody>
          <a:bodyPr/>
          <a:lstStyle/>
          <a:p>
            <a:r>
              <a:rPr lang="en-AU" sz="1050" dirty="0"/>
              <a:t>OUs: </a:t>
            </a:r>
          </a:p>
          <a:p>
            <a:pPr algn="ctr"/>
            <a:r>
              <a:rPr lang="en-AU" sz="1050" b="1" dirty="0"/>
              <a:t>Slurries (177)</a:t>
            </a:r>
            <a:br>
              <a:rPr lang="en-AU" sz="1050" b="1" dirty="0"/>
            </a:br>
            <a:endParaRPr lang="en-AU" sz="1050" b="1" dirty="0"/>
          </a:p>
          <a:p>
            <a:pPr marL="171450" indent="-171450">
              <a:buFont typeface="Arial" panose="020B0604020202020204" pitchFamily="34" charset="0"/>
              <a:buChar char="•"/>
            </a:pPr>
            <a:r>
              <a:rPr lang="en-AU" sz="1050" dirty="0"/>
              <a:t>Day (2)</a:t>
            </a:r>
          </a:p>
          <a:p>
            <a:pPr marL="171450" indent="-171450">
              <a:buFont typeface="Arial" panose="020B0604020202020204" pitchFamily="34" charset="0"/>
              <a:buChar char="•"/>
            </a:pPr>
            <a:r>
              <a:rPr lang="en-AU" sz="1050" dirty="0"/>
              <a:t>RunBlock (3)</a:t>
            </a:r>
          </a:p>
          <a:p>
            <a:pPr marL="171450" indent="-171450">
              <a:buFont typeface="Arial" panose="020B0604020202020204" pitchFamily="34" charset="0"/>
              <a:buChar char="•"/>
            </a:pPr>
            <a:r>
              <a:rPr lang="en-AU" sz="1050" dirty="0"/>
              <a:t>Run (8)</a:t>
            </a:r>
          </a:p>
          <a:p>
            <a:pPr marL="171450" indent="-171450">
              <a:buFont typeface="Arial" panose="020B0604020202020204" pitchFamily="34" charset="0"/>
              <a:buChar char="•"/>
            </a:pPr>
            <a:r>
              <a:rPr lang="en-AU" sz="1050" dirty="0"/>
              <a:t>Machine (2)</a:t>
            </a:r>
          </a:p>
          <a:p>
            <a:pPr marL="171450" indent="-171450">
              <a:buFont typeface="Arial" panose="020B0604020202020204" pitchFamily="34" charset="0"/>
              <a:buChar char="•"/>
            </a:pPr>
            <a:r>
              <a:rPr lang="en-AU" sz="1050" dirty="0"/>
              <a:t>Tube (2)</a:t>
            </a:r>
          </a:p>
          <a:p>
            <a:pPr marL="171450" indent="-171450">
              <a:buFont typeface="Arial" panose="020B0604020202020204" pitchFamily="34" charset="0"/>
              <a:buChar char="•"/>
            </a:pPr>
            <a:endParaRPr lang="en-AU" sz="1050" dirty="0"/>
          </a:p>
          <a:p>
            <a:pPr algn="l"/>
            <a:r>
              <a:rPr lang="en-AU" sz="1050" dirty="0"/>
              <a:t>Treatment: </a:t>
            </a:r>
          </a:p>
          <a:p>
            <a:pPr algn="ctr"/>
            <a:r>
              <a:rPr lang="en-AU" sz="1050" b="1" dirty="0"/>
              <a:t>Variety + </a:t>
            </a:r>
            <a:br>
              <a:rPr lang="en-AU" sz="1050" b="1" dirty="0"/>
            </a:br>
            <a:r>
              <a:rPr lang="en-AU" sz="1050" b="1" dirty="0"/>
              <a:t>CBlock + Range*Row</a:t>
            </a:r>
          </a:p>
          <a:p>
            <a:pPr algn="ctr"/>
            <a:endParaRPr lang="en-AU" sz="1050" b="1" dirty="0"/>
          </a:p>
          <a:p>
            <a:pPr algn="l"/>
            <a:r>
              <a:rPr lang="en-AU" sz="1050" dirty="0"/>
              <a:t>Plot Model Formula:</a:t>
            </a:r>
          </a:p>
          <a:p>
            <a:pPr algn="ctr"/>
            <a:r>
              <a:rPr lang="en-AU" sz="1050" b="1" dirty="0"/>
              <a:t>(Day/RunBlock/Run)*</a:t>
            </a:r>
            <a:br>
              <a:rPr lang="en-AU" sz="1050" b="1" dirty="0"/>
            </a:br>
            <a:r>
              <a:rPr lang="en-AU" sz="1050" b="1" dirty="0"/>
              <a:t>(Machine/Tube)</a:t>
            </a:r>
          </a:p>
        </p:txBody>
      </p:sp>
      <p:pic>
        <p:nvPicPr>
          <p:cNvPr id="4" name="Picture 3" descr="A blue text on a black background&#10;&#10;Description automatically generated">
            <a:extLst>
              <a:ext uri="{FF2B5EF4-FFF2-40B4-BE49-F238E27FC236}">
                <a16:creationId xmlns:a16="http://schemas.microsoft.com/office/drawing/2014/main" id="{DCF41D4E-44B1-CD81-10F4-212377D82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7" name="Picture 6">
            <a:extLst>
              <a:ext uri="{FF2B5EF4-FFF2-40B4-BE49-F238E27FC236}">
                <a16:creationId xmlns:a16="http://schemas.microsoft.com/office/drawing/2014/main" id="{3E76C3B3-151C-8BBF-E9D1-E5592435FAF5}"/>
              </a:ext>
            </a:extLst>
          </p:cNvPr>
          <p:cNvPicPr>
            <a:picLocks noChangeAspect="1"/>
          </p:cNvPicPr>
          <p:nvPr/>
        </p:nvPicPr>
        <p:blipFill>
          <a:blip r:embed="rId4"/>
          <a:stretch>
            <a:fillRect/>
          </a:stretch>
        </p:blipFill>
        <p:spPr>
          <a:xfrm rot="16200000">
            <a:off x="2231157" y="1296744"/>
            <a:ext cx="2546152" cy="1160113"/>
          </a:xfrm>
          <a:prstGeom prst="rect">
            <a:avLst/>
          </a:prstGeom>
        </p:spPr>
      </p:pic>
      <p:sp>
        <p:nvSpPr>
          <p:cNvPr id="8" name="Text Placeholder 2">
            <a:extLst>
              <a:ext uri="{FF2B5EF4-FFF2-40B4-BE49-F238E27FC236}">
                <a16:creationId xmlns:a16="http://schemas.microsoft.com/office/drawing/2014/main" id="{38F299AA-A51F-7E39-C7A4-7CBC0EBA71F2}"/>
              </a:ext>
            </a:extLst>
          </p:cNvPr>
          <p:cNvSpPr txBox="1">
            <a:spLocks/>
          </p:cNvSpPr>
          <p:nvPr/>
        </p:nvSpPr>
        <p:spPr>
          <a:xfrm>
            <a:off x="1655437" y="680087"/>
            <a:ext cx="1447799" cy="2100575"/>
          </a:xfrm>
          <a:prstGeom prst="rect">
            <a:avLst/>
          </a:prstGeom>
        </p:spPr>
        <p:txBody>
          <a:bodyPr wrap="square" lIns="0" tIns="0" rIns="0" bIns="0">
            <a:spAutoFit/>
          </a:bodyPr>
          <a:lstStyle>
            <a:lvl1pPr marL="0">
              <a:defRPr sz="1468" b="0" i="0">
                <a:solidFill>
                  <a:srgbClr val="22373A"/>
                </a:solidFill>
                <a:latin typeface="Tahoma"/>
                <a:ea typeface="+mn-ea"/>
                <a:cs typeface="Tahoma"/>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r>
              <a:rPr lang="en-AU" sz="1050" kern="0" dirty="0"/>
              <a:t>OUs: </a:t>
            </a:r>
          </a:p>
          <a:p>
            <a:pPr algn="ctr"/>
            <a:r>
              <a:rPr lang="en-AU" sz="1050" b="1" kern="0" dirty="0"/>
              <a:t>Field Plots (144)</a:t>
            </a:r>
            <a:br>
              <a:rPr lang="en-AU" sz="1050" b="1" kern="0" dirty="0"/>
            </a:br>
            <a:endParaRPr lang="en-AU" sz="1050" b="1" kern="0" dirty="0"/>
          </a:p>
          <a:p>
            <a:pPr marL="171450" indent="-171450">
              <a:buFont typeface="Arial" panose="020B0604020202020204" pitchFamily="34" charset="0"/>
              <a:buChar char="•"/>
            </a:pPr>
            <a:r>
              <a:rPr lang="en-AU" sz="1050" kern="0" dirty="0"/>
              <a:t>CBlock (2)</a:t>
            </a:r>
          </a:p>
          <a:p>
            <a:pPr marL="171450" indent="-171450">
              <a:buFont typeface="Arial" panose="020B0604020202020204" pitchFamily="34" charset="0"/>
              <a:buChar char="•"/>
            </a:pPr>
            <a:r>
              <a:rPr lang="en-AU" sz="1050" kern="0" dirty="0"/>
              <a:t>Range (24)</a:t>
            </a:r>
          </a:p>
          <a:p>
            <a:pPr marL="171450" indent="-171450">
              <a:buFont typeface="Arial" panose="020B0604020202020204" pitchFamily="34" charset="0"/>
              <a:buChar char="•"/>
            </a:pPr>
            <a:r>
              <a:rPr lang="en-AU" sz="1050" kern="0" dirty="0"/>
              <a:t>Row (6)</a:t>
            </a:r>
          </a:p>
          <a:p>
            <a:pPr marL="171450" indent="-171450">
              <a:buFont typeface="Arial" panose="020B0604020202020204" pitchFamily="34" charset="0"/>
              <a:buChar char="•"/>
            </a:pPr>
            <a:endParaRPr lang="en-AU" sz="1050" kern="0" dirty="0"/>
          </a:p>
          <a:p>
            <a:pPr algn="l"/>
            <a:r>
              <a:rPr lang="en-AU" sz="1050" kern="0" dirty="0"/>
              <a:t>Treatment: </a:t>
            </a:r>
          </a:p>
          <a:p>
            <a:pPr algn="ctr"/>
            <a:r>
              <a:rPr lang="en-AU" sz="1050" b="1" kern="0" dirty="0"/>
              <a:t>Variety (105)</a:t>
            </a:r>
          </a:p>
          <a:p>
            <a:pPr algn="ctr"/>
            <a:endParaRPr lang="en-AU" sz="1050" b="1" kern="0" dirty="0"/>
          </a:p>
          <a:p>
            <a:pPr algn="l"/>
            <a:r>
              <a:rPr lang="en-AU" sz="1050" kern="0" dirty="0"/>
              <a:t>Plot Model Formula:</a:t>
            </a:r>
          </a:p>
          <a:p>
            <a:pPr algn="ctr"/>
            <a:r>
              <a:rPr lang="en-AU" sz="1050" b="1" kern="0" dirty="0"/>
              <a:t>CBlock + </a:t>
            </a:r>
            <a:br>
              <a:rPr lang="en-AU" sz="1050" b="1" kern="0" dirty="0"/>
            </a:br>
            <a:r>
              <a:rPr lang="en-AU" sz="1050" b="1" kern="0" dirty="0"/>
              <a:t>Range*Row</a:t>
            </a:r>
          </a:p>
        </p:txBody>
      </p:sp>
      <p:pic>
        <p:nvPicPr>
          <p:cNvPr id="9" name="Picture 8">
            <a:extLst>
              <a:ext uri="{FF2B5EF4-FFF2-40B4-BE49-F238E27FC236}">
                <a16:creationId xmlns:a16="http://schemas.microsoft.com/office/drawing/2014/main" id="{8465821B-238F-BAEF-C66C-D70BA20743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4" y="826512"/>
            <a:ext cx="1575432" cy="2100575"/>
          </a:xfrm>
          <a:prstGeom prst="rect">
            <a:avLst/>
          </a:prstGeom>
        </p:spPr>
      </p:pic>
      <p:cxnSp>
        <p:nvCxnSpPr>
          <p:cNvPr id="10" name="Straight Connector 9">
            <a:extLst>
              <a:ext uri="{FF2B5EF4-FFF2-40B4-BE49-F238E27FC236}">
                <a16:creationId xmlns:a16="http://schemas.microsoft.com/office/drawing/2014/main" id="{BD48A3BE-2081-692C-8198-B5240ECBE980}"/>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DA854F0-5A06-D3D0-1EF0-48BF2C983B7F}"/>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22</a:t>
            </a:fld>
            <a:endParaRPr lang="en-AU" spc="-27" dirty="0"/>
          </a:p>
        </p:txBody>
      </p:sp>
    </p:spTree>
    <p:extLst>
      <p:ext uri="{BB962C8B-B14F-4D97-AF65-F5344CB8AC3E}">
        <p14:creationId xmlns:p14="http://schemas.microsoft.com/office/powerpoint/2010/main" val="13066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EB7BDB-E12E-9CA9-CFEB-74DAF3075F8D}"/>
              </a:ext>
            </a:extLst>
          </p:cNvPr>
          <p:cNvGraphicFramePr>
            <a:graphicFrameLocks noGrp="1"/>
          </p:cNvGraphicFramePr>
          <p:nvPr>
            <p:extLst>
              <p:ext uri="{D42A27DB-BD31-4B8C-83A1-F6EECF244321}">
                <p14:modId xmlns:p14="http://schemas.microsoft.com/office/powerpoint/2010/main" val="2728736533"/>
              </p:ext>
            </p:extLst>
          </p:nvPr>
        </p:nvGraphicFramePr>
        <p:xfrm>
          <a:off x="333375" y="27358"/>
          <a:ext cx="5410200" cy="3264657"/>
        </p:xfrm>
        <a:graphic>
          <a:graphicData uri="http://schemas.openxmlformats.org/drawingml/2006/table">
            <a:tbl>
              <a:tblPr firstRow="1">
                <a:tableStyleId>{5C22544A-7EE6-4342-B048-85BDC9FD1C3A}</a:tableStyleId>
              </a:tblPr>
              <a:tblGrid>
                <a:gridCol w="1830428">
                  <a:extLst>
                    <a:ext uri="{9D8B030D-6E8A-4147-A177-3AD203B41FA5}">
                      <a16:colId xmlns:a16="http://schemas.microsoft.com/office/drawing/2014/main" val="1014591448"/>
                    </a:ext>
                  </a:extLst>
                </a:gridCol>
                <a:gridCol w="1830428">
                  <a:extLst>
                    <a:ext uri="{9D8B030D-6E8A-4147-A177-3AD203B41FA5}">
                      <a16:colId xmlns:a16="http://schemas.microsoft.com/office/drawing/2014/main" val="1373615786"/>
                    </a:ext>
                  </a:extLst>
                </a:gridCol>
                <a:gridCol w="1045959">
                  <a:extLst>
                    <a:ext uri="{9D8B030D-6E8A-4147-A177-3AD203B41FA5}">
                      <a16:colId xmlns:a16="http://schemas.microsoft.com/office/drawing/2014/main" val="2707430251"/>
                    </a:ext>
                  </a:extLst>
                </a:gridCol>
                <a:gridCol w="703385">
                  <a:extLst>
                    <a:ext uri="{9D8B030D-6E8A-4147-A177-3AD203B41FA5}">
                      <a16:colId xmlns:a16="http://schemas.microsoft.com/office/drawing/2014/main" val="480261446"/>
                    </a:ext>
                  </a:extLst>
                </a:gridCol>
              </a:tblGrid>
              <a:tr h="189284">
                <a:tc>
                  <a:txBody>
                    <a:bodyPr/>
                    <a:lstStyle/>
                    <a:p>
                      <a:r>
                        <a:rPr lang="en-AU" sz="1050" dirty="0"/>
                        <a:t>Source</a:t>
                      </a:r>
                    </a:p>
                  </a:txBody>
                  <a:tcPr marL="0" marR="0" marT="0" marB="0">
                    <a:solidFill>
                      <a:srgbClr val="0B2036"/>
                    </a:solidFill>
                  </a:tcPr>
                </a:tc>
                <a:tc>
                  <a:txBody>
                    <a:bodyPr/>
                    <a:lstStyle/>
                    <a:p>
                      <a:r>
                        <a:rPr lang="en-AU" sz="1050" dirty="0"/>
                        <a:t>Model Term</a:t>
                      </a:r>
                    </a:p>
                  </a:txBody>
                  <a:tcPr marL="0" marR="0" marT="0" marB="0">
                    <a:solidFill>
                      <a:srgbClr val="0B2036"/>
                    </a:solidFill>
                  </a:tcPr>
                </a:tc>
                <a:tc>
                  <a:txBody>
                    <a:bodyPr/>
                    <a:lstStyle/>
                    <a:p>
                      <a:r>
                        <a:rPr lang="en-AU" sz="1050" dirty="0"/>
                        <a:t>F/R</a:t>
                      </a:r>
                    </a:p>
                  </a:txBody>
                  <a:tcPr marL="0" marR="0" marT="0" marB="0">
                    <a:solidFill>
                      <a:srgbClr val="0B2036"/>
                    </a:solidFill>
                  </a:tcPr>
                </a:tc>
                <a:tc>
                  <a:txBody>
                    <a:bodyPr/>
                    <a:lstStyle/>
                    <a:p>
                      <a:r>
                        <a:rPr lang="en-AU" sz="1050" dirty="0"/>
                        <a:t>Effects</a:t>
                      </a:r>
                    </a:p>
                  </a:txBody>
                  <a:tcPr marL="0" marR="0" marT="0" marB="0">
                    <a:solidFill>
                      <a:srgbClr val="0B2036"/>
                    </a:solidFill>
                  </a:tcPr>
                </a:tc>
                <a:extLst>
                  <a:ext uri="{0D108BD9-81ED-4DB2-BD59-A6C34878D82A}">
                    <a16:rowId xmlns:a16="http://schemas.microsoft.com/office/drawing/2014/main" val="2430845334"/>
                  </a:ext>
                </a:extLst>
              </a:tr>
              <a:tr h="189284">
                <a:tc>
                  <a:txBody>
                    <a:bodyPr/>
                    <a:lstStyle/>
                    <a:p>
                      <a:r>
                        <a:rPr lang="en-AU" sz="1050" dirty="0"/>
                        <a:t>Variety</a:t>
                      </a:r>
                    </a:p>
                  </a:txBody>
                  <a:tcPr marL="0" marR="0" marT="0" marB="0">
                    <a:lnB w="12700" cap="flat" cmpd="sng" algn="ctr">
                      <a:solidFill>
                        <a:schemeClr val="tx1"/>
                      </a:solidFill>
                      <a:prstDash val="sysDash"/>
                      <a:round/>
                      <a:headEnd type="none" w="med" len="med"/>
                      <a:tailEnd type="none" w="med" len="med"/>
                    </a:lnB>
                  </a:tcPr>
                </a:tc>
                <a:tc>
                  <a:txBody>
                    <a:bodyPr/>
                    <a:lstStyle/>
                    <a:p>
                      <a:r>
                        <a:rPr lang="en-AU" sz="1050" dirty="0"/>
                        <a:t>Variety</a:t>
                      </a:r>
                    </a:p>
                  </a:txBody>
                  <a:tcPr marL="0" marR="0" marT="0" marB="0">
                    <a:lnB w="12700" cap="flat" cmpd="sng" algn="ctr">
                      <a:solidFill>
                        <a:schemeClr val="tx1"/>
                      </a:solidFill>
                      <a:prstDash val="sysDash"/>
                      <a:round/>
                      <a:headEnd type="none" w="med" len="med"/>
                      <a:tailEnd type="none" w="med" len="med"/>
                    </a:lnB>
                  </a:tcPr>
                </a:tc>
                <a:tc>
                  <a:txBody>
                    <a:bodyPr/>
                    <a:lstStyle/>
                    <a:p>
                      <a:pPr algn="ctr"/>
                      <a:r>
                        <a:rPr lang="en-AU" sz="1050" dirty="0"/>
                        <a:t>R</a:t>
                      </a:r>
                    </a:p>
                  </a:txBody>
                  <a:tcPr marL="0" marR="0" marT="0" marB="0">
                    <a:lnB w="12700" cap="flat" cmpd="sng" algn="ctr">
                      <a:solidFill>
                        <a:schemeClr val="tx1"/>
                      </a:solidFill>
                      <a:prstDash val="sysDash"/>
                      <a:round/>
                      <a:headEnd type="none" w="med" len="med"/>
                      <a:tailEnd type="none" w="med" len="med"/>
                    </a:lnB>
                  </a:tcPr>
                </a:tc>
                <a:tc>
                  <a:txBody>
                    <a:bodyPr/>
                    <a:lstStyle/>
                    <a:p>
                      <a:pPr algn="r"/>
                      <a:r>
                        <a:rPr lang="en-AU" sz="1050" dirty="0"/>
                        <a:t>105</a:t>
                      </a:r>
                    </a:p>
                  </a:txBody>
                  <a:tcPr marL="0" marR="0" marT="0" marB="0">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882658600"/>
                  </a:ext>
                </a:extLst>
              </a:tr>
              <a:tr h="189284">
                <a:tc>
                  <a:txBody>
                    <a:bodyPr/>
                    <a:lstStyle/>
                    <a:p>
                      <a:r>
                        <a:rPr lang="en-AU" sz="1050" dirty="0"/>
                        <a:t>CBlock</a:t>
                      </a:r>
                    </a:p>
                  </a:txBody>
                  <a:tcPr marL="0" marR="0" marT="0" marB="0">
                    <a:lnT w="12700" cap="flat" cmpd="sng" algn="ctr">
                      <a:solidFill>
                        <a:schemeClr val="tx1"/>
                      </a:solidFill>
                      <a:prstDash val="sysDash"/>
                      <a:round/>
                      <a:headEnd type="none" w="med" len="med"/>
                      <a:tailEnd type="none" w="med" len="med"/>
                    </a:lnT>
                  </a:tcPr>
                </a:tc>
                <a:tc>
                  <a:txBody>
                    <a:bodyPr/>
                    <a:lstStyle/>
                    <a:p>
                      <a:r>
                        <a:rPr lang="en-AU" sz="1050" dirty="0"/>
                        <a:t>CBlock</a:t>
                      </a:r>
                    </a:p>
                  </a:txBody>
                  <a:tcPr marL="0" marR="0" marT="0" marB="0">
                    <a:lnT w="12700" cap="flat" cmpd="sng" algn="ctr">
                      <a:solidFill>
                        <a:schemeClr val="tx1"/>
                      </a:solidFill>
                      <a:prstDash val="sysDash"/>
                      <a:round/>
                      <a:headEnd type="none" w="med" len="med"/>
                      <a:tailEnd type="none" w="med" len="med"/>
                    </a:lnT>
                  </a:tcPr>
                </a:tc>
                <a:tc>
                  <a:txBody>
                    <a:bodyPr/>
                    <a:lstStyle/>
                    <a:p>
                      <a:pPr algn="ctr"/>
                      <a:r>
                        <a:rPr lang="en-AU" sz="1050" dirty="0"/>
                        <a:t>R</a:t>
                      </a:r>
                    </a:p>
                  </a:txBody>
                  <a:tcPr marL="0" marR="0" marT="0" marB="0">
                    <a:lnT w="12700" cap="flat" cmpd="sng" algn="ctr">
                      <a:solidFill>
                        <a:schemeClr val="tx1"/>
                      </a:solidFill>
                      <a:prstDash val="sysDash"/>
                      <a:round/>
                      <a:headEnd type="none" w="med" len="med"/>
                      <a:tailEnd type="none" w="med" len="med"/>
                    </a:lnT>
                  </a:tcPr>
                </a:tc>
                <a:tc>
                  <a:txBody>
                    <a:bodyPr/>
                    <a:lstStyle/>
                    <a:p>
                      <a:pPr algn="r"/>
                      <a:r>
                        <a:rPr lang="en-AU" sz="1050" dirty="0"/>
                        <a:t>2</a:t>
                      </a:r>
                    </a:p>
                  </a:txBody>
                  <a:tcPr marL="0" marR="0" marT="0" marB="0">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249526118"/>
                  </a:ext>
                </a:extLst>
              </a:tr>
              <a:tr h="189284">
                <a:tc>
                  <a:txBody>
                    <a:bodyPr/>
                    <a:lstStyle/>
                    <a:p>
                      <a:r>
                        <a:rPr lang="en-AU" sz="1050" dirty="0"/>
                        <a:t>Range</a:t>
                      </a:r>
                    </a:p>
                  </a:txBody>
                  <a:tcPr marL="0" marR="0" marT="0" marB="0"/>
                </a:tc>
                <a:tc>
                  <a:txBody>
                    <a:bodyPr/>
                    <a:lstStyle/>
                    <a:p>
                      <a:r>
                        <a:rPr lang="en-AU" sz="1050" dirty="0"/>
                        <a:t>Range</a:t>
                      </a:r>
                    </a:p>
                  </a:txBody>
                  <a:tcPr marL="0" marR="0" marT="0" marB="0"/>
                </a:tc>
                <a:tc>
                  <a:txBody>
                    <a:bodyPr/>
                    <a:lstStyle/>
                    <a:p>
                      <a:pPr algn="ctr"/>
                      <a:r>
                        <a:rPr lang="en-AU" sz="1050" dirty="0"/>
                        <a:t>R</a:t>
                      </a:r>
                    </a:p>
                  </a:txBody>
                  <a:tcPr marL="0" marR="0" marT="0" marB="0"/>
                </a:tc>
                <a:tc>
                  <a:txBody>
                    <a:bodyPr/>
                    <a:lstStyle/>
                    <a:p>
                      <a:pPr algn="r"/>
                      <a:r>
                        <a:rPr lang="en-AU" sz="1050" dirty="0"/>
                        <a:t>24</a:t>
                      </a:r>
                    </a:p>
                  </a:txBody>
                  <a:tcPr marL="0" marR="0" marT="0" marB="0"/>
                </a:tc>
                <a:extLst>
                  <a:ext uri="{0D108BD9-81ED-4DB2-BD59-A6C34878D82A}">
                    <a16:rowId xmlns:a16="http://schemas.microsoft.com/office/drawing/2014/main" val="404459979"/>
                  </a:ext>
                </a:extLst>
              </a:tr>
              <a:tr h="189284">
                <a:tc>
                  <a:txBody>
                    <a:bodyPr/>
                    <a:lstStyle/>
                    <a:p>
                      <a:r>
                        <a:rPr lang="en-AU" sz="1050" dirty="0"/>
                        <a:t>Row</a:t>
                      </a:r>
                    </a:p>
                  </a:txBody>
                  <a:tcPr marL="0" marR="0" marT="0" marB="0"/>
                </a:tc>
                <a:tc>
                  <a:txBody>
                    <a:bodyPr/>
                    <a:lstStyle/>
                    <a:p>
                      <a:r>
                        <a:rPr lang="en-AU" sz="1050" dirty="0"/>
                        <a:t>Row</a:t>
                      </a:r>
                    </a:p>
                  </a:txBody>
                  <a:tcPr marL="0" marR="0" marT="0" marB="0"/>
                </a:tc>
                <a:tc>
                  <a:txBody>
                    <a:bodyPr/>
                    <a:lstStyle/>
                    <a:p>
                      <a:pPr algn="ctr"/>
                      <a:r>
                        <a:rPr lang="en-AU" sz="1050" dirty="0"/>
                        <a:t>R</a:t>
                      </a:r>
                    </a:p>
                  </a:txBody>
                  <a:tcPr marL="0" marR="0" marT="0" marB="0"/>
                </a:tc>
                <a:tc>
                  <a:txBody>
                    <a:bodyPr/>
                    <a:lstStyle/>
                    <a:p>
                      <a:pPr algn="r"/>
                      <a:r>
                        <a:rPr lang="en-AU" sz="1050" dirty="0"/>
                        <a:t>6</a:t>
                      </a:r>
                    </a:p>
                  </a:txBody>
                  <a:tcPr marL="0" marR="0" marT="0" marB="0"/>
                </a:tc>
                <a:extLst>
                  <a:ext uri="{0D108BD9-81ED-4DB2-BD59-A6C34878D82A}">
                    <a16:rowId xmlns:a16="http://schemas.microsoft.com/office/drawing/2014/main" val="119582784"/>
                  </a:ext>
                </a:extLst>
              </a:tr>
              <a:tr h="236113">
                <a:tc>
                  <a:txBody>
                    <a:bodyPr/>
                    <a:lstStyle/>
                    <a:p>
                      <a:r>
                        <a:rPr lang="en-AU" sz="1050" dirty="0" err="1"/>
                        <a:t>Range:Row</a:t>
                      </a:r>
                      <a:r>
                        <a:rPr lang="en-AU" sz="1050" dirty="0"/>
                        <a:t> (</a:t>
                      </a:r>
                      <a:r>
                        <a:rPr lang="en-AU" sz="1050" dirty="0" err="1"/>
                        <a:t>FPlot</a:t>
                      </a:r>
                      <a:r>
                        <a:rPr lang="en-AU" sz="1050" dirty="0"/>
                        <a:t>)</a:t>
                      </a:r>
                    </a:p>
                  </a:txBody>
                  <a:tcPr marL="0" marR="0" marT="0" marB="0">
                    <a:lnB w="12700" cap="flat" cmpd="sng" algn="ctr">
                      <a:solidFill>
                        <a:schemeClr val="tx1"/>
                      </a:solidFill>
                      <a:prstDash val="sysDash"/>
                      <a:round/>
                      <a:headEnd type="none" w="med" len="med"/>
                      <a:tailEnd type="none" w="med" len="med"/>
                    </a:lnB>
                  </a:tcPr>
                </a:tc>
                <a:tc>
                  <a:txBody>
                    <a:bodyPr/>
                    <a:lstStyle/>
                    <a:p>
                      <a:r>
                        <a:rPr lang="en-AU" sz="1050" dirty="0" err="1"/>
                        <a:t>Range:Row</a:t>
                      </a:r>
                      <a:endParaRPr lang="en-AU" sz="1050" dirty="0"/>
                    </a:p>
                  </a:txBody>
                  <a:tcPr marL="0" marR="0" marT="0" marB="0">
                    <a:lnB w="12700" cap="flat" cmpd="sng" algn="ctr">
                      <a:solidFill>
                        <a:schemeClr val="tx1"/>
                      </a:solidFill>
                      <a:prstDash val="sysDash"/>
                      <a:round/>
                      <a:headEnd type="none" w="med" len="med"/>
                      <a:tailEnd type="none" w="med" len="med"/>
                    </a:lnB>
                  </a:tcPr>
                </a:tc>
                <a:tc>
                  <a:txBody>
                    <a:bodyPr/>
                    <a:lstStyle/>
                    <a:p>
                      <a:pPr algn="ctr"/>
                      <a:r>
                        <a:rPr lang="en-AU" sz="1050" dirty="0"/>
                        <a:t>R</a:t>
                      </a:r>
                    </a:p>
                  </a:txBody>
                  <a:tcPr marL="0" marR="0" marT="0" marB="0">
                    <a:lnB w="12700" cap="flat" cmpd="sng" algn="ctr">
                      <a:solidFill>
                        <a:schemeClr val="tx1"/>
                      </a:solidFill>
                      <a:prstDash val="sysDash"/>
                      <a:round/>
                      <a:headEnd type="none" w="med" len="med"/>
                      <a:tailEnd type="none" w="med" len="med"/>
                    </a:lnB>
                  </a:tcPr>
                </a:tc>
                <a:tc>
                  <a:txBody>
                    <a:bodyPr/>
                    <a:lstStyle/>
                    <a:p>
                      <a:pPr algn="r"/>
                      <a:r>
                        <a:rPr lang="en-AU" sz="1050" dirty="0"/>
                        <a:t>144</a:t>
                      </a:r>
                    </a:p>
                  </a:txBody>
                  <a:tcPr marL="0" marR="0" marT="0" marB="0">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72542357"/>
                  </a:ext>
                </a:extLst>
              </a:tr>
              <a:tr h="189284">
                <a:tc>
                  <a:txBody>
                    <a:bodyPr/>
                    <a:lstStyle/>
                    <a:p>
                      <a:r>
                        <a:rPr lang="en-AU" sz="1050" dirty="0"/>
                        <a:t>Machine</a:t>
                      </a:r>
                    </a:p>
                  </a:txBody>
                  <a:tcPr marL="0" marR="0" marT="0" marB="0">
                    <a:lnT w="12700" cap="flat" cmpd="sng" algn="ctr">
                      <a:solidFill>
                        <a:schemeClr val="tx1"/>
                      </a:solidFill>
                      <a:prstDash val="sysDash"/>
                      <a:round/>
                      <a:headEnd type="none" w="med" len="med"/>
                      <a:tailEnd type="none" w="med" len="med"/>
                    </a:lnT>
                  </a:tcPr>
                </a:tc>
                <a:tc>
                  <a:txBody>
                    <a:bodyPr/>
                    <a:lstStyle/>
                    <a:p>
                      <a:r>
                        <a:rPr lang="en-AU" sz="1050" dirty="0"/>
                        <a:t>Machine</a:t>
                      </a:r>
                    </a:p>
                  </a:txBody>
                  <a:tcPr marL="0" marR="0" marT="0" marB="0">
                    <a:lnT w="12700" cap="flat" cmpd="sng" algn="ctr">
                      <a:solidFill>
                        <a:schemeClr val="tx1"/>
                      </a:solidFill>
                      <a:prstDash val="sysDash"/>
                      <a:round/>
                      <a:headEnd type="none" w="med" len="med"/>
                      <a:tailEnd type="none" w="med" len="med"/>
                    </a:lnT>
                  </a:tcPr>
                </a:tc>
                <a:tc>
                  <a:txBody>
                    <a:bodyPr/>
                    <a:lstStyle/>
                    <a:p>
                      <a:pPr algn="ctr"/>
                      <a:r>
                        <a:rPr lang="en-AU" sz="1050" dirty="0"/>
                        <a:t>R</a:t>
                      </a:r>
                    </a:p>
                  </a:txBody>
                  <a:tcPr marL="0" marR="0" marT="0" marB="0">
                    <a:lnT w="12700" cap="flat" cmpd="sng" algn="ctr">
                      <a:solidFill>
                        <a:schemeClr val="tx1"/>
                      </a:solidFill>
                      <a:prstDash val="sysDash"/>
                      <a:round/>
                      <a:headEnd type="none" w="med" len="med"/>
                      <a:tailEnd type="none" w="med" len="med"/>
                    </a:lnT>
                  </a:tcPr>
                </a:tc>
                <a:tc>
                  <a:txBody>
                    <a:bodyPr/>
                    <a:lstStyle/>
                    <a:p>
                      <a:pPr algn="r"/>
                      <a:r>
                        <a:rPr lang="en-AU" sz="1050" dirty="0"/>
                        <a:t>2</a:t>
                      </a:r>
                    </a:p>
                  </a:txBody>
                  <a:tcPr marL="0" marR="0" marT="0" marB="0">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62041404"/>
                  </a:ext>
                </a:extLst>
              </a:tr>
              <a:tr h="189284">
                <a:tc>
                  <a:txBody>
                    <a:bodyPr/>
                    <a:lstStyle/>
                    <a:p>
                      <a:r>
                        <a:rPr lang="en-AU" sz="1050" dirty="0" err="1"/>
                        <a:t>Machine:Tube</a:t>
                      </a:r>
                      <a:endParaRPr lang="en-AU" sz="1050" dirty="0"/>
                    </a:p>
                  </a:txBody>
                  <a:tcPr marL="0" marR="0" marT="0" marB="0"/>
                </a:tc>
                <a:tc>
                  <a:txBody>
                    <a:bodyPr/>
                    <a:lstStyle/>
                    <a:p>
                      <a:r>
                        <a:rPr lang="en-AU" sz="1050" dirty="0" err="1"/>
                        <a:t>Machine:Tube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4</a:t>
                      </a:r>
                    </a:p>
                  </a:txBody>
                  <a:tcPr marL="0" marR="0" marT="0" marB="0"/>
                </a:tc>
                <a:extLst>
                  <a:ext uri="{0D108BD9-81ED-4DB2-BD59-A6C34878D82A}">
                    <a16:rowId xmlns:a16="http://schemas.microsoft.com/office/drawing/2014/main" val="2356760226"/>
                  </a:ext>
                </a:extLst>
              </a:tr>
              <a:tr h="189284">
                <a:tc>
                  <a:txBody>
                    <a:bodyPr/>
                    <a:lstStyle/>
                    <a:p>
                      <a:r>
                        <a:rPr lang="en-AU" sz="1050" dirty="0"/>
                        <a:t>Day</a:t>
                      </a:r>
                    </a:p>
                  </a:txBody>
                  <a:tcPr marL="0" marR="0" marT="0" marB="0"/>
                </a:tc>
                <a:tc>
                  <a:txBody>
                    <a:bodyPr/>
                    <a:lstStyle/>
                    <a:p>
                      <a:r>
                        <a:rPr lang="en-AU" sz="1050" dirty="0"/>
                        <a:t>Day</a:t>
                      </a:r>
                    </a:p>
                  </a:txBody>
                  <a:tcPr marL="0" marR="0" marT="0" marB="0"/>
                </a:tc>
                <a:tc>
                  <a:txBody>
                    <a:bodyPr/>
                    <a:lstStyle/>
                    <a:p>
                      <a:pPr algn="ctr"/>
                      <a:r>
                        <a:rPr lang="en-AU" sz="1050" dirty="0"/>
                        <a:t>R</a:t>
                      </a:r>
                    </a:p>
                  </a:txBody>
                  <a:tcPr marL="0" marR="0" marT="0" marB="0"/>
                </a:tc>
                <a:tc>
                  <a:txBody>
                    <a:bodyPr/>
                    <a:lstStyle/>
                    <a:p>
                      <a:pPr algn="r"/>
                      <a:r>
                        <a:rPr lang="en-AU" sz="1050" dirty="0"/>
                        <a:t>2</a:t>
                      </a:r>
                    </a:p>
                  </a:txBody>
                  <a:tcPr marL="0" marR="0" marT="0" marB="0"/>
                </a:tc>
                <a:extLst>
                  <a:ext uri="{0D108BD9-81ED-4DB2-BD59-A6C34878D82A}">
                    <a16:rowId xmlns:a16="http://schemas.microsoft.com/office/drawing/2014/main" val="373323214"/>
                  </a:ext>
                </a:extLst>
              </a:tr>
              <a:tr h="189284">
                <a:tc>
                  <a:txBody>
                    <a:bodyPr/>
                    <a:lstStyle/>
                    <a:p>
                      <a:r>
                        <a:rPr lang="en-AU" sz="1050" dirty="0" err="1"/>
                        <a:t>Day:Machine</a:t>
                      </a:r>
                      <a:endParaRPr lang="en-AU" sz="1050" dirty="0"/>
                    </a:p>
                  </a:txBody>
                  <a:tcPr marL="0" marR="0" marT="0" marB="0"/>
                </a:tc>
                <a:tc>
                  <a:txBody>
                    <a:bodyPr/>
                    <a:lstStyle/>
                    <a:p>
                      <a:r>
                        <a:rPr lang="en-AU" sz="1050" dirty="0" err="1"/>
                        <a:t>Day:Machine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4</a:t>
                      </a:r>
                    </a:p>
                  </a:txBody>
                  <a:tcPr marL="0" marR="0" marT="0" marB="0"/>
                </a:tc>
                <a:extLst>
                  <a:ext uri="{0D108BD9-81ED-4DB2-BD59-A6C34878D82A}">
                    <a16:rowId xmlns:a16="http://schemas.microsoft.com/office/drawing/2014/main" val="3716584889"/>
                  </a:ext>
                </a:extLst>
              </a:tr>
              <a:tr h="189284">
                <a:tc>
                  <a:txBody>
                    <a:bodyPr/>
                    <a:lstStyle/>
                    <a:p>
                      <a:r>
                        <a:rPr lang="en-AU" sz="1050" dirty="0" err="1"/>
                        <a:t>Day:Machine:Tube</a:t>
                      </a:r>
                      <a:endParaRPr lang="en-AU" sz="1050" dirty="0"/>
                    </a:p>
                  </a:txBody>
                  <a:tcPr marL="0" marR="0" marT="0" marB="0"/>
                </a:tc>
                <a:tc>
                  <a:txBody>
                    <a:bodyPr/>
                    <a:lstStyle/>
                    <a:p>
                      <a:r>
                        <a:rPr lang="en-AU" sz="1050" dirty="0" err="1"/>
                        <a:t>Day:Machine:Tube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8</a:t>
                      </a:r>
                    </a:p>
                  </a:txBody>
                  <a:tcPr marL="0" marR="0" marT="0" marB="0"/>
                </a:tc>
                <a:extLst>
                  <a:ext uri="{0D108BD9-81ED-4DB2-BD59-A6C34878D82A}">
                    <a16:rowId xmlns:a16="http://schemas.microsoft.com/office/drawing/2014/main" val="4123291241"/>
                  </a:ext>
                </a:extLst>
              </a:tr>
              <a:tr h="189284">
                <a:tc>
                  <a:txBody>
                    <a:bodyPr/>
                    <a:lstStyle/>
                    <a:p>
                      <a:r>
                        <a:rPr lang="en-AU" sz="1050" dirty="0" err="1"/>
                        <a:t>Day:RunBlock</a:t>
                      </a:r>
                      <a:endParaRPr lang="en-AU" sz="1050" dirty="0"/>
                    </a:p>
                  </a:txBody>
                  <a:tcPr marL="0" marR="0" marT="0" marB="0"/>
                </a:tc>
                <a:tc>
                  <a:txBody>
                    <a:bodyPr/>
                    <a:lstStyle/>
                    <a:p>
                      <a:r>
                        <a:rPr lang="en-AU" sz="1050" dirty="0" err="1"/>
                        <a:t>Day:RunBlock</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6</a:t>
                      </a:r>
                    </a:p>
                  </a:txBody>
                  <a:tcPr marL="0" marR="0" marT="0" marB="0"/>
                </a:tc>
                <a:extLst>
                  <a:ext uri="{0D108BD9-81ED-4DB2-BD59-A6C34878D82A}">
                    <a16:rowId xmlns:a16="http://schemas.microsoft.com/office/drawing/2014/main" val="1681848986"/>
                  </a:ext>
                </a:extLst>
              </a:tr>
              <a:tr h="189284">
                <a:tc>
                  <a:txBody>
                    <a:bodyPr/>
                    <a:lstStyle/>
                    <a:p>
                      <a:r>
                        <a:rPr lang="en-AU" sz="1050" dirty="0" err="1"/>
                        <a:t>Day:RunBlock:Machine</a:t>
                      </a:r>
                      <a:endParaRPr lang="en-AU" sz="1050" dirty="0"/>
                    </a:p>
                  </a:txBody>
                  <a:tcPr marL="0" marR="0" marT="0" marB="0"/>
                </a:tc>
                <a:tc>
                  <a:txBody>
                    <a:bodyPr/>
                    <a:lstStyle/>
                    <a:p>
                      <a:r>
                        <a:rPr lang="en-AU" sz="1050" dirty="0" err="1"/>
                        <a:t>Day:RunBlock:Machine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12</a:t>
                      </a:r>
                    </a:p>
                  </a:txBody>
                  <a:tcPr marL="0" marR="0" marT="0" marB="0"/>
                </a:tc>
                <a:extLst>
                  <a:ext uri="{0D108BD9-81ED-4DB2-BD59-A6C34878D82A}">
                    <a16:rowId xmlns:a16="http://schemas.microsoft.com/office/drawing/2014/main" val="3816779307"/>
                  </a:ext>
                </a:extLst>
              </a:tr>
              <a:tr h="189284">
                <a:tc>
                  <a:txBody>
                    <a:bodyPr/>
                    <a:lstStyle/>
                    <a:p>
                      <a:r>
                        <a:rPr lang="en-AU" sz="1050" dirty="0" err="1"/>
                        <a:t>Day:RunBlock:Machine:Tube</a:t>
                      </a:r>
                      <a:endParaRPr lang="en-AU" sz="1050" dirty="0"/>
                    </a:p>
                  </a:txBody>
                  <a:tcPr marL="0" marR="0" marT="0" marB="0"/>
                </a:tc>
                <a:tc>
                  <a:txBody>
                    <a:bodyPr/>
                    <a:lstStyle/>
                    <a:p>
                      <a:r>
                        <a:rPr lang="en-AU" sz="1050" dirty="0" err="1"/>
                        <a:t>Day:RunBlock:Machine:Tube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24</a:t>
                      </a:r>
                    </a:p>
                  </a:txBody>
                  <a:tcPr marL="0" marR="0" marT="0" marB="0"/>
                </a:tc>
                <a:extLst>
                  <a:ext uri="{0D108BD9-81ED-4DB2-BD59-A6C34878D82A}">
                    <a16:rowId xmlns:a16="http://schemas.microsoft.com/office/drawing/2014/main" val="260886566"/>
                  </a:ext>
                </a:extLst>
              </a:tr>
              <a:tr h="189284">
                <a:tc>
                  <a:txBody>
                    <a:bodyPr/>
                    <a:lstStyle/>
                    <a:p>
                      <a:r>
                        <a:rPr lang="en-AU" sz="1050" dirty="0" err="1"/>
                        <a:t>Day:RunBlock:Run</a:t>
                      </a:r>
                      <a:endParaRPr lang="en-AU" sz="1050" dirty="0"/>
                    </a:p>
                  </a:txBody>
                  <a:tcPr marL="0" marR="0" marT="0" marB="0"/>
                </a:tc>
                <a:tc>
                  <a:txBody>
                    <a:bodyPr/>
                    <a:lstStyle/>
                    <a:p>
                      <a:r>
                        <a:rPr lang="en-AU" sz="1050" dirty="0" err="1"/>
                        <a:t>Day:RunBlock:Run</a:t>
                      </a:r>
                      <a:endParaRPr lang="en-AU" sz="1050" dirty="0"/>
                    </a:p>
                  </a:txBody>
                  <a:tcPr marL="0" marR="0" marT="0" marB="0"/>
                </a:tc>
                <a:tc>
                  <a:txBody>
                    <a:bodyPr/>
                    <a:lstStyle/>
                    <a:p>
                      <a:pPr algn="ctr"/>
                      <a:r>
                        <a:rPr lang="en-AU" sz="1050"/>
                        <a:t>R</a:t>
                      </a:r>
                      <a:endParaRPr lang="en-AU" sz="1050" dirty="0"/>
                    </a:p>
                  </a:txBody>
                  <a:tcPr marL="0" marR="0" marT="0" marB="0"/>
                </a:tc>
                <a:tc>
                  <a:txBody>
                    <a:bodyPr/>
                    <a:lstStyle/>
                    <a:p>
                      <a:pPr algn="r"/>
                      <a:r>
                        <a:rPr lang="en-AU" sz="1050" dirty="0"/>
                        <a:t>45</a:t>
                      </a:r>
                    </a:p>
                  </a:txBody>
                  <a:tcPr marL="0" marR="0" marT="0" marB="0"/>
                </a:tc>
                <a:extLst>
                  <a:ext uri="{0D108BD9-81ED-4DB2-BD59-A6C34878D82A}">
                    <a16:rowId xmlns:a16="http://schemas.microsoft.com/office/drawing/2014/main" val="2157243821"/>
                  </a:ext>
                </a:extLst>
              </a:tr>
              <a:tr h="189284">
                <a:tc>
                  <a:txBody>
                    <a:bodyPr/>
                    <a:lstStyle/>
                    <a:p>
                      <a:r>
                        <a:rPr lang="en-AU" sz="1050" dirty="0" err="1"/>
                        <a:t>Day:RunBlock:Run:Machine</a:t>
                      </a:r>
                      <a:endParaRPr lang="en-AU" sz="1050" dirty="0"/>
                    </a:p>
                  </a:txBody>
                  <a:tcPr marL="0" marR="0" marT="0" marB="0"/>
                </a:tc>
                <a:tc>
                  <a:txBody>
                    <a:bodyPr/>
                    <a:lstStyle/>
                    <a:p>
                      <a:r>
                        <a:rPr lang="en-AU" sz="1050" dirty="0" err="1"/>
                        <a:t>Day:RunBlock:Run:Machine</a:t>
                      </a:r>
                      <a:endParaRPr lang="en-AU" sz="1050" dirty="0"/>
                    </a:p>
                  </a:txBody>
                  <a:tcPr marL="0" marR="0" marT="0" marB="0"/>
                </a:tc>
                <a:tc>
                  <a:txBody>
                    <a:bodyPr/>
                    <a:lstStyle/>
                    <a:p>
                      <a:pPr algn="ctr"/>
                      <a:r>
                        <a:rPr lang="en-AU" sz="1050" dirty="0"/>
                        <a:t>R</a:t>
                      </a:r>
                    </a:p>
                  </a:txBody>
                  <a:tcPr marL="0" marR="0" marT="0" marB="0"/>
                </a:tc>
                <a:tc>
                  <a:txBody>
                    <a:bodyPr/>
                    <a:lstStyle/>
                    <a:p>
                      <a:pPr algn="r"/>
                      <a:r>
                        <a:rPr lang="en-AU" sz="1050" dirty="0"/>
                        <a:t>89</a:t>
                      </a:r>
                    </a:p>
                  </a:txBody>
                  <a:tcPr marL="0" marR="0" marT="0" marB="0"/>
                </a:tc>
                <a:extLst>
                  <a:ext uri="{0D108BD9-81ED-4DB2-BD59-A6C34878D82A}">
                    <a16:rowId xmlns:a16="http://schemas.microsoft.com/office/drawing/2014/main" val="3863015903"/>
                  </a:ext>
                </a:extLst>
              </a:tr>
              <a:tr h="18928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1050" dirty="0" err="1"/>
                        <a:t>Day:RunBlock:Run:Machine:Tube</a:t>
                      </a:r>
                      <a:endParaRPr lang="en-AU" sz="1050" dirty="0"/>
                    </a:p>
                  </a:txBody>
                  <a:tcPr marL="0" marR="0" marT="0" marB="0"/>
                </a:tc>
                <a:tc>
                  <a:txBody>
                    <a:bodyPr/>
                    <a:lstStyle/>
                    <a:p>
                      <a:r>
                        <a:rPr lang="en-AU" sz="1050" dirty="0"/>
                        <a:t>residual</a:t>
                      </a:r>
                    </a:p>
                  </a:txBody>
                  <a:tcPr marL="0" marR="0" marT="0" marB="0"/>
                </a:tc>
                <a:tc>
                  <a:txBody>
                    <a:bodyPr/>
                    <a:lstStyle/>
                    <a:p>
                      <a:pPr algn="ctr"/>
                      <a:r>
                        <a:rPr lang="en-AU" sz="1050" dirty="0"/>
                        <a:t>R</a:t>
                      </a:r>
                    </a:p>
                  </a:txBody>
                  <a:tcPr marL="0" marR="0" marT="0" marB="0"/>
                </a:tc>
                <a:tc>
                  <a:txBody>
                    <a:bodyPr/>
                    <a:lstStyle/>
                    <a:p>
                      <a:pPr algn="r"/>
                      <a:r>
                        <a:rPr lang="en-AU" sz="1050" dirty="0"/>
                        <a:t>177</a:t>
                      </a:r>
                    </a:p>
                  </a:txBody>
                  <a:tcPr marL="0" marR="0" marT="0" marB="0"/>
                </a:tc>
                <a:extLst>
                  <a:ext uri="{0D108BD9-81ED-4DB2-BD59-A6C34878D82A}">
                    <a16:rowId xmlns:a16="http://schemas.microsoft.com/office/drawing/2014/main" val="3208861334"/>
                  </a:ext>
                </a:extLst>
              </a:tr>
            </a:tbl>
          </a:graphicData>
        </a:graphic>
      </p:graphicFrame>
      <p:sp>
        <p:nvSpPr>
          <p:cNvPr id="3" name="Slide Number Placeholder 2">
            <a:extLst>
              <a:ext uri="{FF2B5EF4-FFF2-40B4-BE49-F238E27FC236}">
                <a16:creationId xmlns:a16="http://schemas.microsoft.com/office/drawing/2014/main" id="{98B3428F-19B3-EE0B-F639-D44C946FD86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23</a:t>
            </a:fld>
            <a:endParaRPr lang="en-AU" spc="-27" dirty="0"/>
          </a:p>
        </p:txBody>
      </p:sp>
    </p:spTree>
    <p:extLst>
      <p:ext uri="{BB962C8B-B14F-4D97-AF65-F5344CB8AC3E}">
        <p14:creationId xmlns:p14="http://schemas.microsoft.com/office/powerpoint/2010/main" val="133600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7CD6F0-7F2B-58B8-6145-ED7267F32138}"/>
                  </a:ext>
                </a:extLst>
              </p:cNvPr>
              <p:cNvSpPr txBox="1"/>
              <p:nvPr/>
            </p:nvSpPr>
            <p:spPr>
              <a:xfrm>
                <a:off x="1163882" y="1532564"/>
                <a:ext cx="3825385" cy="3956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1" i="1" smtClean="0">
                          <a:solidFill>
                            <a:srgbClr val="E5117E"/>
                          </a:solidFill>
                          <a:latin typeface="Cambria Math" panose="02040503050406030204" pitchFamily="18" charset="0"/>
                        </a:rPr>
                        <m:t>𝒚</m:t>
                      </m:r>
                      <m:r>
                        <a:rPr lang="en-AU" b="1" i="1" smtClean="0">
                          <a:solidFill>
                            <a:srgbClr val="E5117E"/>
                          </a:solidFill>
                          <a:latin typeface="Cambria Math" panose="02040503050406030204" pitchFamily="18" charset="0"/>
                        </a:rPr>
                        <m:t>=</m:t>
                      </m:r>
                      <m:r>
                        <a:rPr lang="en-AU" b="1" i="1" smtClean="0">
                          <a:solidFill>
                            <a:srgbClr val="E5117E"/>
                          </a:solidFill>
                          <a:latin typeface="Cambria Math" panose="02040503050406030204" pitchFamily="18" charset="0"/>
                        </a:rPr>
                        <m:t>𝑿</m:t>
                      </m:r>
                      <m:r>
                        <a:rPr lang="en-AU" b="1" i="1" smtClean="0">
                          <a:solidFill>
                            <a:srgbClr val="E5117E"/>
                          </a:solidFill>
                          <a:latin typeface="Cambria Math" panose="02040503050406030204" pitchFamily="18" charset="0"/>
                          <a:ea typeface="Cambria Math" panose="02040503050406030204" pitchFamily="18" charset="0"/>
                        </a:rPr>
                        <m:t>𝝉</m:t>
                      </m:r>
                      <m:r>
                        <a:rPr lang="en-AU" b="1" i="1" smtClean="0">
                          <a:solidFill>
                            <a:srgbClr val="E5117E"/>
                          </a:solidFill>
                          <a:latin typeface="Cambria Math" panose="02040503050406030204" pitchFamily="18" charset="0"/>
                          <a:ea typeface="Cambria Math" panose="02040503050406030204" pitchFamily="18" charset="0"/>
                        </a:rPr>
                        <m:t>+ </m:t>
                      </m:r>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𝒁</m:t>
                          </m:r>
                        </m:e>
                        <m:sub>
                          <m:r>
                            <a:rPr lang="en-AU" b="1" i="1" smtClean="0">
                              <a:solidFill>
                                <a:srgbClr val="E5117E"/>
                              </a:solidFill>
                              <a:latin typeface="Cambria Math" panose="02040503050406030204" pitchFamily="18" charset="0"/>
                              <a:ea typeface="Cambria Math" panose="02040503050406030204" pitchFamily="18" charset="0"/>
                            </a:rPr>
                            <m:t>𝒈</m:t>
                          </m:r>
                        </m:sub>
                      </m:sSub>
                      <m:sSub>
                        <m:sSubPr>
                          <m:ctrlPr>
                            <a:rPr lang="en-AU" b="1" i="1">
                              <a:solidFill>
                                <a:srgbClr val="E5117E"/>
                              </a:solidFill>
                              <a:latin typeface="Cambria Math" panose="02040503050406030204" pitchFamily="18" charset="0"/>
                              <a:ea typeface="Cambria Math" panose="02040503050406030204" pitchFamily="18" charset="0"/>
                            </a:rPr>
                          </m:ctrlPr>
                        </m:sSubPr>
                        <m:e>
                          <m:r>
                            <a:rPr lang="en-AU" b="1" i="1">
                              <a:solidFill>
                                <a:srgbClr val="E5117E"/>
                              </a:solidFill>
                              <a:latin typeface="Cambria Math" panose="02040503050406030204" pitchFamily="18" charset="0"/>
                              <a:ea typeface="Cambria Math" panose="02040503050406030204" pitchFamily="18" charset="0"/>
                            </a:rPr>
                            <m:t>𝒖</m:t>
                          </m:r>
                        </m:e>
                        <m:sub>
                          <m:r>
                            <a:rPr lang="en-AU" b="1" i="1" smtClean="0">
                              <a:solidFill>
                                <a:srgbClr val="E5117E"/>
                              </a:solidFill>
                              <a:latin typeface="Cambria Math" panose="02040503050406030204" pitchFamily="18" charset="0"/>
                              <a:ea typeface="Cambria Math" panose="02040503050406030204" pitchFamily="18" charset="0"/>
                            </a:rPr>
                            <m:t>𝒈</m:t>
                          </m:r>
                        </m:sub>
                      </m:sSub>
                      <m:r>
                        <a:rPr lang="en-AU" b="1" i="1" smtClean="0">
                          <a:solidFill>
                            <a:srgbClr val="E5117E"/>
                          </a:solidFill>
                          <a:latin typeface="Cambria Math" panose="02040503050406030204" pitchFamily="18" charset="0"/>
                          <a:ea typeface="Cambria Math" panose="02040503050406030204" pitchFamily="18" charset="0"/>
                        </a:rPr>
                        <m:t>+ </m:t>
                      </m:r>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𝒁</m:t>
                          </m:r>
                        </m:e>
                        <m:sub>
                          <m:r>
                            <a:rPr lang="en-AU" b="1" i="1" smtClean="0">
                              <a:solidFill>
                                <a:srgbClr val="E5117E"/>
                              </a:solidFill>
                              <a:latin typeface="Cambria Math" panose="02040503050406030204" pitchFamily="18" charset="0"/>
                              <a:ea typeface="Cambria Math" panose="02040503050406030204" pitchFamily="18" charset="0"/>
                            </a:rPr>
                            <m:t>𝟏</m:t>
                          </m:r>
                        </m:sub>
                      </m:sSub>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𝒖</m:t>
                          </m:r>
                        </m:e>
                        <m:sub>
                          <m:r>
                            <a:rPr lang="en-AU" b="1" i="1" smtClean="0">
                              <a:solidFill>
                                <a:srgbClr val="E5117E"/>
                              </a:solidFill>
                              <a:latin typeface="Cambria Math" panose="02040503050406030204" pitchFamily="18" charset="0"/>
                              <a:ea typeface="Cambria Math" panose="02040503050406030204" pitchFamily="18" charset="0"/>
                            </a:rPr>
                            <m:t>𝟏</m:t>
                          </m:r>
                        </m:sub>
                      </m:sSub>
                      <m:r>
                        <a:rPr lang="en-AU" b="1" i="1" smtClean="0">
                          <a:solidFill>
                            <a:srgbClr val="E5117E"/>
                          </a:solidFill>
                          <a:latin typeface="Cambria Math" panose="02040503050406030204" pitchFamily="18" charset="0"/>
                          <a:ea typeface="Cambria Math" panose="02040503050406030204" pitchFamily="18" charset="0"/>
                        </a:rPr>
                        <m:t>+</m:t>
                      </m:r>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𝒁</m:t>
                          </m:r>
                        </m:e>
                        <m:sub>
                          <m:r>
                            <a:rPr lang="en-AU" b="1" i="1" smtClean="0">
                              <a:solidFill>
                                <a:srgbClr val="E5117E"/>
                              </a:solidFill>
                              <a:latin typeface="Cambria Math" panose="02040503050406030204" pitchFamily="18" charset="0"/>
                              <a:ea typeface="Cambria Math" panose="02040503050406030204" pitchFamily="18" charset="0"/>
                            </a:rPr>
                            <m:t>𝟐</m:t>
                          </m:r>
                        </m:sub>
                      </m:sSub>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𝒖</m:t>
                          </m:r>
                        </m:e>
                        <m:sub>
                          <m:r>
                            <a:rPr lang="en-AU" b="1" i="1" smtClean="0">
                              <a:solidFill>
                                <a:srgbClr val="E5117E"/>
                              </a:solidFill>
                              <a:latin typeface="Cambria Math" panose="02040503050406030204" pitchFamily="18" charset="0"/>
                              <a:ea typeface="Cambria Math" panose="02040503050406030204" pitchFamily="18" charset="0"/>
                            </a:rPr>
                            <m:t>𝟐</m:t>
                          </m:r>
                        </m:sub>
                      </m:sSub>
                      <m:r>
                        <a:rPr lang="en-AU" b="1" i="1" smtClean="0">
                          <a:solidFill>
                            <a:srgbClr val="E5117E"/>
                          </a:solidFill>
                          <a:latin typeface="Cambria Math" panose="02040503050406030204" pitchFamily="18" charset="0"/>
                          <a:ea typeface="Cambria Math" panose="02040503050406030204" pitchFamily="18" charset="0"/>
                        </a:rPr>
                        <m:t>+</m:t>
                      </m:r>
                      <m:r>
                        <a:rPr lang="en-AU" b="1" i="1" smtClean="0">
                          <a:solidFill>
                            <a:srgbClr val="E5117E"/>
                          </a:solidFill>
                          <a:latin typeface="Cambria Math" panose="02040503050406030204" pitchFamily="18" charset="0"/>
                          <a:ea typeface="Cambria Math" panose="02040503050406030204" pitchFamily="18" charset="0"/>
                        </a:rPr>
                        <m:t>𝒆</m:t>
                      </m:r>
                      <m:r>
                        <a:rPr lang="en-AU" b="1" i="1" smtClean="0">
                          <a:solidFill>
                            <a:srgbClr val="E5117E"/>
                          </a:solidFill>
                          <a:latin typeface="Cambria Math" panose="02040503050406030204" pitchFamily="18" charset="0"/>
                          <a:ea typeface="Cambria Math" panose="02040503050406030204" pitchFamily="18" charset="0"/>
                        </a:rPr>
                        <m:t> </m:t>
                      </m:r>
                    </m:oMath>
                  </m:oMathPara>
                </a14:m>
                <a:endParaRPr lang="en-AU" dirty="0">
                  <a:solidFill>
                    <a:srgbClr val="E5117E"/>
                  </a:solidFill>
                </a:endParaRPr>
              </a:p>
            </p:txBody>
          </p:sp>
        </mc:Choice>
        <mc:Fallback xmlns="">
          <p:sp>
            <p:nvSpPr>
              <p:cNvPr id="3" name="TextBox 2">
                <a:extLst>
                  <a:ext uri="{FF2B5EF4-FFF2-40B4-BE49-F238E27FC236}">
                    <a16:creationId xmlns:a16="http://schemas.microsoft.com/office/drawing/2014/main" id="{E77CD6F0-7F2B-58B8-6145-ED7267F32138}"/>
                  </a:ext>
                </a:extLst>
              </p:cNvPr>
              <p:cNvSpPr txBox="1">
                <a:spLocks noRot="1" noChangeAspect="1" noMove="1" noResize="1" noEditPoints="1" noAdjustHandles="1" noChangeArrowheads="1" noChangeShapeType="1" noTextEdit="1"/>
              </p:cNvSpPr>
              <p:nvPr/>
            </p:nvSpPr>
            <p:spPr>
              <a:xfrm>
                <a:off x="1163882" y="1532564"/>
                <a:ext cx="3825385" cy="395621"/>
              </a:xfrm>
              <a:prstGeom prst="rect">
                <a:avLst/>
              </a:prstGeom>
              <a:blipFill>
                <a:blip r:embed="rId3"/>
                <a:stretch>
                  <a:fillRect r="-662" b="-9375"/>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B1BC5821-6937-352B-60BD-98EDF83E0B8D}"/>
              </a:ext>
            </a:extLst>
          </p:cNvPr>
          <p:cNvGrpSpPr/>
          <p:nvPr/>
        </p:nvGrpSpPr>
        <p:grpSpPr>
          <a:xfrm>
            <a:off x="1628775" y="1928185"/>
            <a:ext cx="1981200" cy="1411320"/>
            <a:chOff x="790575" y="531761"/>
            <a:chExt cx="1981200" cy="1411320"/>
          </a:xfrm>
        </p:grpSpPr>
        <p:sp>
          <p:nvSpPr>
            <p:cNvPr id="4" name="TextBox 3">
              <a:extLst>
                <a:ext uri="{FF2B5EF4-FFF2-40B4-BE49-F238E27FC236}">
                  <a16:creationId xmlns:a16="http://schemas.microsoft.com/office/drawing/2014/main" id="{43E8BF84-6E10-D766-21F6-9D17EFD66DB3}"/>
                </a:ext>
              </a:extLst>
            </p:cNvPr>
            <p:cNvSpPr txBox="1"/>
            <p:nvPr/>
          </p:nvSpPr>
          <p:spPr>
            <a:xfrm>
              <a:off x="790575" y="1019751"/>
              <a:ext cx="1981200" cy="923330"/>
            </a:xfrm>
            <a:prstGeom prst="rect">
              <a:avLst/>
            </a:prstGeom>
            <a:noFill/>
          </p:spPr>
          <p:txBody>
            <a:bodyPr wrap="square" rtlCol="0">
              <a:spAutoFit/>
            </a:bodyPr>
            <a:lstStyle/>
            <a:p>
              <a:pPr algn="ctr"/>
              <a:r>
                <a:rPr lang="en-AU" i="1" dirty="0"/>
                <a:t>Random </a:t>
              </a:r>
              <a:r>
                <a:rPr lang="en-AU" b="1" i="1" dirty="0"/>
                <a:t>genetic</a:t>
              </a:r>
              <a:r>
                <a:rPr lang="en-AU" i="1" dirty="0"/>
                <a:t> effects:</a:t>
              </a:r>
              <a:br>
                <a:rPr lang="en-AU" i="1" dirty="0"/>
              </a:br>
              <a:r>
                <a:rPr lang="en-AU" i="1" dirty="0"/>
                <a:t>(Variety)</a:t>
              </a:r>
            </a:p>
          </p:txBody>
        </p:sp>
        <p:cxnSp>
          <p:nvCxnSpPr>
            <p:cNvPr id="6" name="Straight Arrow Connector 5">
              <a:extLst>
                <a:ext uri="{FF2B5EF4-FFF2-40B4-BE49-F238E27FC236}">
                  <a16:creationId xmlns:a16="http://schemas.microsoft.com/office/drawing/2014/main" id="{896ED873-BE02-02A8-E32B-0CD861BFFE3E}"/>
                </a:ext>
              </a:extLst>
            </p:cNvPr>
            <p:cNvCxnSpPr>
              <a:cxnSpLocks/>
              <a:stCxn id="4" idx="0"/>
            </p:cNvCxnSpPr>
            <p:nvPr/>
          </p:nvCxnSpPr>
          <p:spPr>
            <a:xfrm flipH="1" flipV="1">
              <a:off x="1704975" y="531761"/>
              <a:ext cx="76200" cy="487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9" name="Group 8">
            <a:extLst>
              <a:ext uri="{FF2B5EF4-FFF2-40B4-BE49-F238E27FC236}">
                <a16:creationId xmlns:a16="http://schemas.microsoft.com/office/drawing/2014/main" id="{91F3DBB8-47AE-AEC3-E559-0B964B522A70}"/>
              </a:ext>
            </a:extLst>
          </p:cNvPr>
          <p:cNvGrpSpPr/>
          <p:nvPr/>
        </p:nvGrpSpPr>
        <p:grpSpPr>
          <a:xfrm>
            <a:off x="866775" y="587375"/>
            <a:ext cx="1981200" cy="945189"/>
            <a:chOff x="714375" y="434975"/>
            <a:chExt cx="1981200" cy="945189"/>
          </a:xfrm>
        </p:grpSpPr>
        <p:sp>
          <p:nvSpPr>
            <p:cNvPr id="10" name="TextBox 9">
              <a:extLst>
                <a:ext uri="{FF2B5EF4-FFF2-40B4-BE49-F238E27FC236}">
                  <a16:creationId xmlns:a16="http://schemas.microsoft.com/office/drawing/2014/main" id="{4C1A45D4-C186-99B7-12BE-5ED59D599B0A}"/>
                </a:ext>
              </a:extLst>
            </p:cNvPr>
            <p:cNvSpPr txBox="1"/>
            <p:nvPr/>
          </p:nvSpPr>
          <p:spPr>
            <a:xfrm>
              <a:off x="714375" y="434975"/>
              <a:ext cx="1981200" cy="584775"/>
            </a:xfrm>
            <a:prstGeom prst="rect">
              <a:avLst/>
            </a:prstGeom>
            <a:noFill/>
          </p:spPr>
          <p:txBody>
            <a:bodyPr wrap="square" rtlCol="0">
              <a:spAutoFit/>
            </a:bodyPr>
            <a:lstStyle/>
            <a:p>
              <a:pPr algn="ctr"/>
              <a:r>
                <a:rPr lang="en-AU" i="1" dirty="0"/>
                <a:t>Fixed effects:</a:t>
              </a:r>
              <a:r>
                <a:rPr lang="en-AU" dirty="0"/>
                <a:t> </a:t>
              </a:r>
              <a:br>
                <a:rPr lang="en-AU" dirty="0"/>
              </a:br>
              <a:r>
                <a:rPr lang="en-AU" sz="1400" dirty="0"/>
                <a:t>Overall Mean</a:t>
              </a:r>
              <a:endParaRPr lang="en-AU" dirty="0"/>
            </a:p>
          </p:txBody>
        </p:sp>
        <p:cxnSp>
          <p:nvCxnSpPr>
            <p:cNvPr id="11" name="Straight Arrow Connector 10">
              <a:extLst>
                <a:ext uri="{FF2B5EF4-FFF2-40B4-BE49-F238E27FC236}">
                  <a16:creationId xmlns:a16="http://schemas.microsoft.com/office/drawing/2014/main" id="{D8AC25C4-535D-A985-7BE5-AFA43779D150}"/>
                </a:ext>
              </a:extLst>
            </p:cNvPr>
            <p:cNvCxnSpPr>
              <a:cxnSpLocks/>
              <a:stCxn id="10" idx="2"/>
            </p:cNvCxnSpPr>
            <p:nvPr/>
          </p:nvCxnSpPr>
          <p:spPr>
            <a:xfrm>
              <a:off x="1704975" y="1019750"/>
              <a:ext cx="0" cy="360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8" name="Group 27">
            <a:extLst>
              <a:ext uri="{FF2B5EF4-FFF2-40B4-BE49-F238E27FC236}">
                <a16:creationId xmlns:a16="http://schemas.microsoft.com/office/drawing/2014/main" id="{F6B5AF55-519B-63D5-C8C6-12DEF5C4D8DB}"/>
              </a:ext>
            </a:extLst>
          </p:cNvPr>
          <p:cNvGrpSpPr/>
          <p:nvPr/>
        </p:nvGrpSpPr>
        <p:grpSpPr>
          <a:xfrm>
            <a:off x="2675375" y="48766"/>
            <a:ext cx="2215827" cy="1532190"/>
            <a:chOff x="2675375" y="48766"/>
            <a:chExt cx="2215827" cy="1532190"/>
          </a:xfrm>
        </p:grpSpPr>
        <p:sp>
          <p:nvSpPr>
            <p:cNvPr id="19" name="TextBox 18">
              <a:extLst>
                <a:ext uri="{FF2B5EF4-FFF2-40B4-BE49-F238E27FC236}">
                  <a16:creationId xmlns:a16="http://schemas.microsoft.com/office/drawing/2014/main" id="{C745F4C0-2304-8071-A4E0-96B585D9CB1D}"/>
                </a:ext>
              </a:extLst>
            </p:cNvPr>
            <p:cNvSpPr txBox="1"/>
            <p:nvPr/>
          </p:nvSpPr>
          <p:spPr>
            <a:xfrm>
              <a:off x="2675375" y="48766"/>
              <a:ext cx="2215827" cy="1077218"/>
            </a:xfrm>
            <a:prstGeom prst="rect">
              <a:avLst/>
            </a:prstGeom>
            <a:noFill/>
          </p:spPr>
          <p:txBody>
            <a:bodyPr wrap="square" rtlCol="0">
              <a:spAutoFit/>
            </a:bodyPr>
            <a:lstStyle/>
            <a:p>
              <a:pPr algn="ctr"/>
              <a:r>
                <a:rPr lang="en-AU" i="1" dirty="0"/>
                <a:t>Random </a:t>
              </a:r>
              <a:r>
                <a:rPr lang="en-AU" b="1" i="1" dirty="0"/>
                <a:t>non-genetic </a:t>
              </a:r>
              <a:br>
                <a:rPr lang="en-AU" b="1" i="1" dirty="0"/>
              </a:br>
              <a:r>
                <a:rPr lang="en-AU" i="1" dirty="0"/>
                <a:t>effects:</a:t>
              </a:r>
            </a:p>
            <a:p>
              <a:pPr algn="ctr"/>
              <a:r>
                <a:rPr lang="en-AU" sz="1400" dirty="0"/>
                <a:t>Peripheral effects from each phase</a:t>
              </a:r>
            </a:p>
          </p:txBody>
        </p:sp>
        <p:sp>
          <p:nvSpPr>
            <p:cNvPr id="23" name="Right Brace 22">
              <a:extLst>
                <a:ext uri="{FF2B5EF4-FFF2-40B4-BE49-F238E27FC236}">
                  <a16:creationId xmlns:a16="http://schemas.microsoft.com/office/drawing/2014/main" id="{5D9C6CD3-190F-DF74-325C-440422750CD4}"/>
                </a:ext>
              </a:extLst>
            </p:cNvPr>
            <p:cNvSpPr/>
            <p:nvPr/>
          </p:nvSpPr>
          <p:spPr>
            <a:xfrm rot="16200000">
              <a:off x="3535429" y="1032549"/>
              <a:ext cx="457199" cy="639616"/>
            </a:xfrm>
            <a:prstGeom prst="rightBrace">
              <a:avLst>
                <a:gd name="adj1" fmla="val 8333"/>
                <a:gd name="adj2" fmla="val 50286"/>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AU"/>
            </a:p>
          </p:txBody>
        </p:sp>
      </p:grpSp>
      <p:grpSp>
        <p:nvGrpSpPr>
          <p:cNvPr id="54" name="Group 53">
            <a:extLst>
              <a:ext uri="{FF2B5EF4-FFF2-40B4-BE49-F238E27FC236}">
                <a16:creationId xmlns:a16="http://schemas.microsoft.com/office/drawing/2014/main" id="{E3D025A8-D581-9D03-C294-67E5BCCD624E}"/>
              </a:ext>
            </a:extLst>
          </p:cNvPr>
          <p:cNvGrpSpPr/>
          <p:nvPr/>
        </p:nvGrpSpPr>
        <p:grpSpPr>
          <a:xfrm>
            <a:off x="3783289" y="1882775"/>
            <a:ext cx="1981200" cy="922547"/>
            <a:chOff x="790575" y="466536"/>
            <a:chExt cx="1981200" cy="922547"/>
          </a:xfrm>
        </p:grpSpPr>
        <p:sp>
          <p:nvSpPr>
            <p:cNvPr id="55" name="TextBox 54">
              <a:extLst>
                <a:ext uri="{FF2B5EF4-FFF2-40B4-BE49-F238E27FC236}">
                  <a16:creationId xmlns:a16="http://schemas.microsoft.com/office/drawing/2014/main" id="{E1FEE577-9F19-2A1D-3C73-D8106D01C7CC}"/>
                </a:ext>
              </a:extLst>
            </p:cNvPr>
            <p:cNvSpPr txBox="1"/>
            <p:nvPr/>
          </p:nvSpPr>
          <p:spPr>
            <a:xfrm>
              <a:off x="790575" y="1019751"/>
              <a:ext cx="1981200" cy="369332"/>
            </a:xfrm>
            <a:prstGeom prst="rect">
              <a:avLst/>
            </a:prstGeom>
            <a:noFill/>
          </p:spPr>
          <p:txBody>
            <a:bodyPr wrap="square" rtlCol="0">
              <a:spAutoFit/>
            </a:bodyPr>
            <a:lstStyle/>
            <a:p>
              <a:pPr algn="ctr"/>
              <a:r>
                <a:rPr lang="en-AU" i="1" dirty="0"/>
                <a:t>Residuals</a:t>
              </a:r>
            </a:p>
          </p:txBody>
        </p:sp>
        <p:cxnSp>
          <p:nvCxnSpPr>
            <p:cNvPr id="56" name="Straight Arrow Connector 55">
              <a:extLst>
                <a:ext uri="{FF2B5EF4-FFF2-40B4-BE49-F238E27FC236}">
                  <a16:creationId xmlns:a16="http://schemas.microsoft.com/office/drawing/2014/main" id="{875D7F7A-16C2-3DE7-6E7D-9897060B946F}"/>
                </a:ext>
              </a:extLst>
            </p:cNvPr>
            <p:cNvCxnSpPr>
              <a:cxnSpLocks/>
              <a:stCxn id="55" idx="0"/>
            </p:cNvCxnSpPr>
            <p:nvPr/>
          </p:nvCxnSpPr>
          <p:spPr>
            <a:xfrm flipV="1">
              <a:off x="1781175" y="466536"/>
              <a:ext cx="0" cy="5532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pic>
        <p:nvPicPr>
          <p:cNvPr id="2" name="Picture 1" descr="A blue text on a black background&#10;&#10;Description automatically generated">
            <a:extLst>
              <a:ext uri="{FF2B5EF4-FFF2-40B4-BE49-F238E27FC236}">
                <a16:creationId xmlns:a16="http://schemas.microsoft.com/office/drawing/2014/main" id="{5C5D6A6C-5973-EB3A-92FD-A8B6A6373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5" name="Slide Number Placeholder 4">
            <a:extLst>
              <a:ext uri="{FF2B5EF4-FFF2-40B4-BE49-F238E27FC236}">
                <a16:creationId xmlns:a16="http://schemas.microsoft.com/office/drawing/2014/main" id="{1B6CB14A-48C2-892D-39BF-4477A2EB155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24</a:t>
            </a:fld>
            <a:endParaRPr lang="en-AU" spc="-27" dirty="0"/>
          </a:p>
        </p:txBody>
      </p:sp>
    </p:spTree>
    <p:extLst>
      <p:ext uri="{BB962C8B-B14F-4D97-AF65-F5344CB8AC3E}">
        <p14:creationId xmlns:p14="http://schemas.microsoft.com/office/powerpoint/2010/main" val="222568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0332-B85C-40C5-EE03-24C395A76E21}"/>
              </a:ext>
            </a:extLst>
          </p:cNvPr>
          <p:cNvSpPr>
            <a:spLocks noGrp="1"/>
          </p:cNvSpPr>
          <p:nvPr>
            <p:ph type="title"/>
          </p:nvPr>
        </p:nvSpPr>
        <p:spPr/>
        <p:txBody>
          <a:bodyPr/>
          <a:lstStyle/>
          <a:p>
            <a:r>
              <a:rPr lang="en-AU" dirty="0"/>
              <a:t>Analysis – Results</a:t>
            </a:r>
          </a:p>
        </p:txBody>
      </p:sp>
      <p:pic>
        <p:nvPicPr>
          <p:cNvPr id="7" name="Picture 6">
            <a:extLst>
              <a:ext uri="{FF2B5EF4-FFF2-40B4-BE49-F238E27FC236}">
                <a16:creationId xmlns:a16="http://schemas.microsoft.com/office/drawing/2014/main" id="{33DDEF5B-D5D0-0CEE-BA10-CDAFD5854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512" y="504118"/>
            <a:ext cx="3794125" cy="2710089"/>
          </a:xfrm>
          <a:prstGeom prst="rect">
            <a:avLst/>
          </a:prstGeom>
        </p:spPr>
      </p:pic>
      <p:cxnSp>
        <p:nvCxnSpPr>
          <p:cNvPr id="3" name="Straight Connector 2">
            <a:extLst>
              <a:ext uri="{FF2B5EF4-FFF2-40B4-BE49-F238E27FC236}">
                <a16:creationId xmlns:a16="http://schemas.microsoft.com/office/drawing/2014/main" id="{0BC4ADEB-B84E-4EC3-9A46-5ED83CD541F7}"/>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A0D2D80-19AD-6051-D097-960022254AA9}"/>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25</a:t>
            </a:fld>
            <a:endParaRPr lang="en-AU" spc="-27" dirty="0"/>
          </a:p>
        </p:txBody>
      </p:sp>
    </p:spTree>
    <p:extLst>
      <p:ext uri="{BB962C8B-B14F-4D97-AF65-F5344CB8AC3E}">
        <p14:creationId xmlns:p14="http://schemas.microsoft.com/office/powerpoint/2010/main" val="147882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C5E4E-1A28-BC2E-A06A-EDCD34D940B8}"/>
              </a:ext>
            </a:extLst>
          </p:cNvPr>
          <p:cNvPicPr>
            <a:picLocks noChangeAspect="1"/>
          </p:cNvPicPr>
          <p:nvPr/>
        </p:nvPicPr>
        <p:blipFill rotWithShape="1">
          <a:blip r:embed="rId3">
            <a:extLst>
              <a:ext uri="{28A0092B-C50C-407E-A947-70E740481C1C}">
                <a14:useLocalDpi xmlns:a14="http://schemas.microsoft.com/office/drawing/2010/main" val="0"/>
              </a:ext>
            </a:extLst>
          </a:blip>
          <a:srcRect r="9899"/>
          <a:stretch/>
        </p:blipFill>
        <p:spPr>
          <a:xfrm>
            <a:off x="-2771" y="284427"/>
            <a:ext cx="2774546" cy="2720975"/>
          </a:xfrm>
          <a:prstGeom prst="rect">
            <a:avLst/>
          </a:prstGeom>
        </p:spPr>
      </p:pic>
      <p:pic>
        <p:nvPicPr>
          <p:cNvPr id="2" name="Picture 1">
            <a:extLst>
              <a:ext uri="{FF2B5EF4-FFF2-40B4-BE49-F238E27FC236}">
                <a16:creationId xmlns:a16="http://schemas.microsoft.com/office/drawing/2014/main" id="{75638A57-42B0-B6F1-D599-E0CE4786E74F}"/>
              </a:ext>
            </a:extLst>
          </p:cNvPr>
          <p:cNvPicPr>
            <a:picLocks noChangeAspect="1"/>
          </p:cNvPicPr>
          <p:nvPr/>
        </p:nvPicPr>
        <p:blipFill rotWithShape="1">
          <a:blip r:embed="rId4">
            <a:extLst>
              <a:ext uri="{28A0092B-C50C-407E-A947-70E740481C1C}">
                <a14:useLocalDpi xmlns:a14="http://schemas.microsoft.com/office/drawing/2010/main" val="0"/>
              </a:ext>
            </a:extLst>
          </a:blip>
          <a:srcRect r="9859"/>
          <a:stretch/>
        </p:blipFill>
        <p:spPr>
          <a:xfrm>
            <a:off x="2997747" y="284427"/>
            <a:ext cx="3048001" cy="2987853"/>
          </a:xfrm>
          <a:prstGeom prst="rect">
            <a:avLst/>
          </a:prstGeom>
        </p:spPr>
      </p:pic>
      <p:sp>
        <p:nvSpPr>
          <p:cNvPr id="4" name="Rectangle 3">
            <a:extLst>
              <a:ext uri="{FF2B5EF4-FFF2-40B4-BE49-F238E27FC236}">
                <a16:creationId xmlns:a16="http://schemas.microsoft.com/office/drawing/2014/main" id="{598D0878-4CB2-111D-9508-73BD560CF773}"/>
              </a:ext>
            </a:extLst>
          </p:cNvPr>
          <p:cNvSpPr/>
          <p:nvPr/>
        </p:nvSpPr>
        <p:spPr>
          <a:xfrm>
            <a:off x="3228975" y="1273175"/>
            <a:ext cx="2743486" cy="2093828"/>
          </a:xfrm>
          <a:prstGeom prst="rect">
            <a:avLst/>
          </a:prstGeom>
          <a:noFill/>
          <a:ln w="28575">
            <a:solidFill>
              <a:srgbClr val="E511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a:extLst>
              <a:ext uri="{FF2B5EF4-FFF2-40B4-BE49-F238E27FC236}">
                <a16:creationId xmlns:a16="http://schemas.microsoft.com/office/drawing/2014/main" id="{0A7DA891-8728-9929-7158-355346B7E831}"/>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26</a:t>
            </a:fld>
            <a:endParaRPr lang="en-AU" spc="-27" dirty="0"/>
          </a:p>
        </p:txBody>
      </p:sp>
    </p:spTree>
    <p:extLst>
      <p:ext uri="{BB962C8B-B14F-4D97-AF65-F5344CB8AC3E}">
        <p14:creationId xmlns:p14="http://schemas.microsoft.com/office/powerpoint/2010/main" val="14997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8342-BE25-E4F5-299B-8C42BEB9139D}"/>
              </a:ext>
            </a:extLst>
          </p:cNvPr>
          <p:cNvSpPr>
            <a:spLocks noGrp="1"/>
          </p:cNvSpPr>
          <p:nvPr>
            <p:ph type="title"/>
          </p:nvPr>
        </p:nvSpPr>
        <p:spPr/>
        <p:txBody>
          <a:bodyPr/>
          <a:lstStyle/>
          <a:p>
            <a:r>
              <a:rPr lang="en-AU" dirty="0"/>
              <a:t>K-means Clustering</a:t>
            </a:r>
          </a:p>
        </p:txBody>
      </p:sp>
      <p:pic>
        <p:nvPicPr>
          <p:cNvPr id="4" name="Picture 3" descr="A blue text on a black background&#10;&#10;Description automatically generated">
            <a:extLst>
              <a:ext uri="{FF2B5EF4-FFF2-40B4-BE49-F238E27FC236}">
                <a16:creationId xmlns:a16="http://schemas.microsoft.com/office/drawing/2014/main" id="{709A63A6-2559-BC06-D4A5-1D0AD8A33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grpSp>
        <p:nvGrpSpPr>
          <p:cNvPr id="7" name="Group 6">
            <a:extLst>
              <a:ext uri="{FF2B5EF4-FFF2-40B4-BE49-F238E27FC236}">
                <a16:creationId xmlns:a16="http://schemas.microsoft.com/office/drawing/2014/main" id="{683D4805-BABA-F870-3582-CFE3F3B8C7F2}"/>
              </a:ext>
            </a:extLst>
          </p:cNvPr>
          <p:cNvGrpSpPr/>
          <p:nvPr/>
        </p:nvGrpSpPr>
        <p:grpSpPr>
          <a:xfrm>
            <a:off x="130649" y="462782"/>
            <a:ext cx="2531712" cy="1806243"/>
            <a:chOff x="163863" y="1067132"/>
            <a:chExt cx="2847458" cy="1974850"/>
          </a:xfrm>
        </p:grpSpPr>
        <p:pic>
          <p:nvPicPr>
            <p:cNvPr id="5" name="Picture 4">
              <a:extLst>
                <a:ext uri="{FF2B5EF4-FFF2-40B4-BE49-F238E27FC236}">
                  <a16:creationId xmlns:a16="http://schemas.microsoft.com/office/drawing/2014/main" id="{91DC05CE-22A8-490E-7C0F-E7662B40233F}"/>
                </a:ext>
              </a:extLst>
            </p:cNvPr>
            <p:cNvPicPr>
              <a:picLocks noChangeAspect="1"/>
            </p:cNvPicPr>
            <p:nvPr/>
          </p:nvPicPr>
          <p:blipFill>
            <a:blip r:embed="rId4"/>
            <a:stretch>
              <a:fillRect/>
            </a:stretch>
          </p:blipFill>
          <p:spPr>
            <a:xfrm>
              <a:off x="163863" y="1067132"/>
              <a:ext cx="2847458" cy="1974850"/>
            </a:xfrm>
            <a:prstGeom prst="rect">
              <a:avLst/>
            </a:prstGeom>
          </p:spPr>
        </p:pic>
        <p:sp>
          <p:nvSpPr>
            <p:cNvPr id="6" name="Oval 5">
              <a:extLst>
                <a:ext uri="{FF2B5EF4-FFF2-40B4-BE49-F238E27FC236}">
                  <a16:creationId xmlns:a16="http://schemas.microsoft.com/office/drawing/2014/main" id="{8D2A1423-8447-88A5-02C0-186B939511BB}"/>
                </a:ext>
              </a:extLst>
            </p:cNvPr>
            <p:cNvSpPr/>
            <p:nvPr/>
          </p:nvSpPr>
          <p:spPr>
            <a:xfrm>
              <a:off x="738000" y="2332800"/>
              <a:ext cx="228600"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9" name="Table 8">
            <a:extLst>
              <a:ext uri="{FF2B5EF4-FFF2-40B4-BE49-F238E27FC236}">
                <a16:creationId xmlns:a16="http://schemas.microsoft.com/office/drawing/2014/main" id="{D58DB835-3A37-80D5-80CB-078A5A7AFD80}"/>
              </a:ext>
            </a:extLst>
          </p:cNvPr>
          <p:cNvGraphicFramePr>
            <a:graphicFrameLocks noGrp="1"/>
          </p:cNvGraphicFramePr>
          <p:nvPr>
            <p:extLst>
              <p:ext uri="{D42A27DB-BD31-4B8C-83A1-F6EECF244321}">
                <p14:modId xmlns:p14="http://schemas.microsoft.com/office/powerpoint/2010/main" val="1540888737"/>
              </p:ext>
            </p:extLst>
          </p:nvPr>
        </p:nvGraphicFramePr>
        <p:xfrm>
          <a:off x="2764433" y="777221"/>
          <a:ext cx="3217511" cy="650868"/>
        </p:xfrm>
        <a:graphic>
          <a:graphicData uri="http://schemas.openxmlformats.org/drawingml/2006/table">
            <a:tbl>
              <a:tblPr firstRow="1" bandRow="1">
                <a:tableStyleId>{5C22544A-7EE6-4342-B048-85BDC9FD1C3A}</a:tableStyleId>
              </a:tblPr>
              <a:tblGrid>
                <a:gridCol w="235942">
                  <a:extLst>
                    <a:ext uri="{9D8B030D-6E8A-4147-A177-3AD203B41FA5}">
                      <a16:colId xmlns:a16="http://schemas.microsoft.com/office/drawing/2014/main" val="2838859994"/>
                    </a:ext>
                  </a:extLst>
                </a:gridCol>
                <a:gridCol w="450354">
                  <a:extLst>
                    <a:ext uri="{9D8B030D-6E8A-4147-A177-3AD203B41FA5}">
                      <a16:colId xmlns:a16="http://schemas.microsoft.com/office/drawing/2014/main" val="99649219"/>
                    </a:ext>
                  </a:extLst>
                </a:gridCol>
                <a:gridCol w="520982">
                  <a:extLst>
                    <a:ext uri="{9D8B030D-6E8A-4147-A177-3AD203B41FA5}">
                      <a16:colId xmlns:a16="http://schemas.microsoft.com/office/drawing/2014/main" val="1729640713"/>
                    </a:ext>
                  </a:extLst>
                </a:gridCol>
                <a:gridCol w="377025">
                  <a:extLst>
                    <a:ext uri="{9D8B030D-6E8A-4147-A177-3AD203B41FA5}">
                      <a16:colId xmlns:a16="http://schemas.microsoft.com/office/drawing/2014/main" val="2562297842"/>
                    </a:ext>
                  </a:extLst>
                </a:gridCol>
                <a:gridCol w="500417">
                  <a:extLst>
                    <a:ext uri="{9D8B030D-6E8A-4147-A177-3AD203B41FA5}">
                      <a16:colId xmlns:a16="http://schemas.microsoft.com/office/drawing/2014/main" val="3079482910"/>
                    </a:ext>
                  </a:extLst>
                </a:gridCol>
                <a:gridCol w="652940">
                  <a:extLst>
                    <a:ext uri="{9D8B030D-6E8A-4147-A177-3AD203B41FA5}">
                      <a16:colId xmlns:a16="http://schemas.microsoft.com/office/drawing/2014/main" val="1964003611"/>
                    </a:ext>
                  </a:extLst>
                </a:gridCol>
                <a:gridCol w="479851">
                  <a:extLst>
                    <a:ext uri="{9D8B030D-6E8A-4147-A177-3AD203B41FA5}">
                      <a16:colId xmlns:a16="http://schemas.microsoft.com/office/drawing/2014/main" val="1879919245"/>
                    </a:ext>
                  </a:extLst>
                </a:gridCol>
              </a:tblGrid>
              <a:tr h="162717">
                <a:tc>
                  <a:txBody>
                    <a:bodyPr/>
                    <a:lstStyle/>
                    <a:p>
                      <a:pPr algn="r" fontAlgn="b"/>
                      <a:r>
                        <a:rPr lang="en-AU" sz="700" u="none" strike="noStrike" dirty="0" err="1">
                          <a:effectLst/>
                        </a:rPr>
                        <a:t>nExpt</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Variety</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CBlock</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err="1">
                          <a:effectLst/>
                        </a:rPr>
                        <a:t>RBlock</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Range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Row</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b="1" u="none" strike="noStrike" dirty="0" err="1">
                          <a:effectLst/>
                        </a:rPr>
                        <a:t>FPlot</a:t>
                      </a:r>
                      <a:endParaRPr lang="en-AU" sz="700" b="1" i="0" u="none" strike="noStrike" dirty="0">
                        <a:solidFill>
                          <a:srgbClr val="000000"/>
                        </a:solidFill>
                        <a:effectLst/>
                        <a:latin typeface="Calibri" panose="020F0502020204030204" pitchFamily="34" charset="0"/>
                      </a:endParaRPr>
                    </a:p>
                  </a:txBody>
                  <a:tcPr marL="1991" marR="1991" marT="1991" marB="0" anchor="b">
                    <a:solidFill>
                      <a:srgbClr val="0B2036"/>
                    </a:solidFill>
                  </a:tcPr>
                </a:tc>
                <a:extLst>
                  <a:ext uri="{0D108BD9-81ED-4DB2-BD59-A6C34878D82A}">
                    <a16:rowId xmlns:a16="http://schemas.microsoft.com/office/drawing/2014/main" val="3360529890"/>
                  </a:ext>
                </a:extLst>
              </a:tr>
              <a:tr h="162717">
                <a:tc>
                  <a:txBody>
                    <a:bodyPr/>
                    <a:lstStyle/>
                    <a:p>
                      <a:pPr algn="r" fontAlgn="b"/>
                      <a:r>
                        <a:rPr lang="en-AU" sz="700" u="none" strike="noStrike" dirty="0">
                          <a:effectLst/>
                        </a:rPr>
                        <a:t>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b="1" u="none" strike="noStrike" dirty="0">
                          <a:effectLst/>
                        </a:rPr>
                        <a:t>5359.758</a:t>
                      </a:r>
                      <a:endParaRPr lang="en-AU" sz="700" b="1"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71.970</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2.613</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92.839</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168.441</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0.000</a:t>
                      </a:r>
                      <a:endParaRPr lang="en-AU" sz="700" b="0" i="0" u="none" strike="noStrike">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4220618792"/>
                  </a:ext>
                </a:extLst>
              </a:tr>
              <a:tr h="162717">
                <a:tc>
                  <a:txBody>
                    <a:bodyPr/>
                    <a:lstStyle/>
                    <a:p>
                      <a:pPr algn="r" fontAlgn="b"/>
                      <a:r>
                        <a:rPr lang="en-AU" sz="700" u="none" strike="noStrike">
                          <a:effectLst/>
                        </a:rPr>
                        <a:t>33</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b="1" u="none" strike="noStrike" dirty="0">
                          <a:effectLst/>
                        </a:rPr>
                        <a:t>1079.771</a:t>
                      </a:r>
                      <a:endParaRPr lang="en-AU" sz="700" b="1"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55.352</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3.966</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71.842</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19.233</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141.494</a:t>
                      </a:r>
                      <a:endParaRPr lang="en-AU" sz="700" b="0" i="0" u="none" strike="noStrike">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384725669"/>
                  </a:ext>
                </a:extLst>
              </a:tr>
              <a:tr h="162717">
                <a:tc>
                  <a:txBody>
                    <a:bodyPr/>
                    <a:lstStyle/>
                    <a:p>
                      <a:pPr algn="r" fontAlgn="b"/>
                      <a:r>
                        <a:rPr lang="en-AU" sz="700" u="none" strike="noStrike">
                          <a:effectLst/>
                        </a:rPr>
                        <a:t>12</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b="1" u="none" strike="noStrike" dirty="0">
                          <a:effectLst/>
                        </a:rPr>
                        <a:t>2853.993</a:t>
                      </a:r>
                      <a:endParaRPr lang="en-AU" sz="700" b="1"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95.190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4.119</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78.298</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66.720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180.623</a:t>
                      </a:r>
                      <a:endParaRPr lang="en-AU" sz="700" b="0" i="0" u="none" strike="noStrike" dirty="0">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1166770516"/>
                  </a:ext>
                </a:extLst>
              </a:tr>
            </a:tbl>
          </a:graphicData>
        </a:graphic>
      </p:graphicFrame>
      <p:graphicFrame>
        <p:nvGraphicFramePr>
          <p:cNvPr id="11" name="Table 10">
            <a:extLst>
              <a:ext uri="{FF2B5EF4-FFF2-40B4-BE49-F238E27FC236}">
                <a16:creationId xmlns:a16="http://schemas.microsoft.com/office/drawing/2014/main" id="{3A3A77D0-0CB4-ADC3-7F0A-F7CDF6FA0FEF}"/>
              </a:ext>
            </a:extLst>
          </p:cNvPr>
          <p:cNvGraphicFramePr>
            <a:graphicFrameLocks noGrp="1"/>
          </p:cNvGraphicFramePr>
          <p:nvPr>
            <p:extLst>
              <p:ext uri="{D42A27DB-BD31-4B8C-83A1-F6EECF244321}">
                <p14:modId xmlns:p14="http://schemas.microsoft.com/office/powerpoint/2010/main" val="3787052523"/>
              </p:ext>
            </p:extLst>
          </p:nvPr>
        </p:nvGraphicFramePr>
        <p:xfrm>
          <a:off x="2764433" y="1536094"/>
          <a:ext cx="3204705" cy="609600"/>
        </p:xfrm>
        <a:graphic>
          <a:graphicData uri="http://schemas.openxmlformats.org/drawingml/2006/table">
            <a:tbl>
              <a:tblPr firstRow="1" bandRow="1">
                <a:tableStyleId>{5C22544A-7EE6-4342-B048-85BDC9FD1C3A}</a:tableStyleId>
              </a:tblPr>
              <a:tblGrid>
                <a:gridCol w="237773">
                  <a:extLst>
                    <a:ext uri="{9D8B030D-6E8A-4147-A177-3AD203B41FA5}">
                      <a16:colId xmlns:a16="http://schemas.microsoft.com/office/drawing/2014/main" val="1208451814"/>
                    </a:ext>
                  </a:extLst>
                </a:gridCol>
                <a:gridCol w="384637">
                  <a:extLst>
                    <a:ext uri="{9D8B030D-6E8A-4147-A177-3AD203B41FA5}">
                      <a16:colId xmlns:a16="http://schemas.microsoft.com/office/drawing/2014/main" val="4290903756"/>
                    </a:ext>
                  </a:extLst>
                </a:gridCol>
                <a:gridCol w="531496">
                  <a:extLst>
                    <a:ext uri="{9D8B030D-6E8A-4147-A177-3AD203B41FA5}">
                      <a16:colId xmlns:a16="http://schemas.microsoft.com/office/drawing/2014/main" val="3528259146"/>
                    </a:ext>
                  </a:extLst>
                </a:gridCol>
                <a:gridCol w="384637">
                  <a:extLst>
                    <a:ext uri="{9D8B030D-6E8A-4147-A177-3AD203B41FA5}">
                      <a16:colId xmlns:a16="http://schemas.microsoft.com/office/drawing/2014/main" val="918576405"/>
                    </a:ext>
                  </a:extLst>
                </a:gridCol>
                <a:gridCol w="510514">
                  <a:extLst>
                    <a:ext uri="{9D8B030D-6E8A-4147-A177-3AD203B41FA5}">
                      <a16:colId xmlns:a16="http://schemas.microsoft.com/office/drawing/2014/main" val="3441413842"/>
                    </a:ext>
                  </a:extLst>
                </a:gridCol>
                <a:gridCol w="666115">
                  <a:extLst>
                    <a:ext uri="{9D8B030D-6E8A-4147-A177-3AD203B41FA5}">
                      <a16:colId xmlns:a16="http://schemas.microsoft.com/office/drawing/2014/main" val="1845275866"/>
                    </a:ext>
                  </a:extLst>
                </a:gridCol>
                <a:gridCol w="489533">
                  <a:extLst>
                    <a:ext uri="{9D8B030D-6E8A-4147-A177-3AD203B41FA5}">
                      <a16:colId xmlns:a16="http://schemas.microsoft.com/office/drawing/2014/main" val="3193060460"/>
                    </a:ext>
                  </a:extLst>
                </a:gridCol>
              </a:tblGrid>
              <a:tr h="240762">
                <a:tc>
                  <a:txBody>
                    <a:bodyPr/>
                    <a:lstStyle/>
                    <a:p>
                      <a:pPr algn="r" fontAlgn="b"/>
                      <a:r>
                        <a:rPr lang="en-AU" sz="700" u="none" strike="noStrike" dirty="0" err="1">
                          <a:effectLst/>
                        </a:rPr>
                        <a:t>nExpt</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Machine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Machine:</a:t>
                      </a:r>
                      <a:br>
                        <a:rPr lang="en-AU" sz="700" u="none" strike="noStrike" dirty="0">
                          <a:effectLst/>
                        </a:rPr>
                      </a:br>
                      <a:r>
                        <a:rPr lang="en-AU" sz="700" u="none" strike="noStrike" dirty="0">
                          <a:effectLst/>
                        </a:rPr>
                        <a:t>Tube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Day</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Day:</a:t>
                      </a:r>
                      <a:br>
                        <a:rPr lang="en-AU" sz="700" u="none" strike="noStrike" dirty="0">
                          <a:effectLst/>
                        </a:rPr>
                      </a:br>
                      <a:r>
                        <a:rPr lang="en-AU" sz="700" u="none" strike="noStrike" dirty="0">
                          <a:effectLst/>
                        </a:rPr>
                        <a:t>RunBlock</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Day:</a:t>
                      </a:r>
                      <a:br>
                        <a:rPr lang="en-AU" sz="700" u="none" strike="noStrike" dirty="0">
                          <a:effectLst/>
                        </a:rPr>
                      </a:br>
                      <a:r>
                        <a:rPr lang="en-AU" sz="700" u="none" strike="noStrike" dirty="0" err="1">
                          <a:effectLst/>
                        </a:rPr>
                        <a:t>RunBlock:Run</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a:effectLst/>
                        </a:rPr>
                        <a:t>Day:</a:t>
                      </a:r>
                      <a:br>
                        <a:rPr lang="en-AU" sz="700" u="none" strike="noStrike" dirty="0">
                          <a:effectLst/>
                        </a:rPr>
                      </a:br>
                      <a:r>
                        <a:rPr lang="en-AU" sz="700" u="none" strike="noStrike" dirty="0">
                          <a:effectLst/>
                        </a:rPr>
                        <a:t>Machine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extLst>
                  <a:ext uri="{0D108BD9-81ED-4DB2-BD59-A6C34878D82A}">
                    <a16:rowId xmlns:a16="http://schemas.microsoft.com/office/drawing/2014/main" val="2535065045"/>
                  </a:ext>
                </a:extLst>
              </a:tr>
              <a:tr h="122946">
                <a:tc>
                  <a:txBody>
                    <a:bodyPr/>
                    <a:lstStyle/>
                    <a:p>
                      <a:pPr algn="r" fontAlgn="b"/>
                      <a:r>
                        <a:rPr lang="en-AU" sz="700" u="none" strike="noStrike" dirty="0">
                          <a:effectLst/>
                        </a:rPr>
                        <a:t>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0.000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2.665</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40.406</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14.255</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0.000</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0.000</a:t>
                      </a:r>
                      <a:endParaRPr lang="en-AU" sz="700" b="0" i="0" u="none" strike="noStrike">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1133015049"/>
                  </a:ext>
                </a:extLst>
              </a:tr>
              <a:tr h="122946">
                <a:tc>
                  <a:txBody>
                    <a:bodyPr/>
                    <a:lstStyle/>
                    <a:p>
                      <a:pPr algn="r" fontAlgn="b"/>
                      <a:r>
                        <a:rPr lang="en-AU" sz="700" u="none" strike="noStrike" dirty="0">
                          <a:effectLst/>
                        </a:rPr>
                        <a:t>33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14.610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46.767</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14.630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14.626</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38.256</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4.213</a:t>
                      </a:r>
                      <a:endParaRPr lang="en-AU" sz="700" b="0" i="0" u="none" strike="noStrike">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3310158338"/>
                  </a:ext>
                </a:extLst>
              </a:tr>
              <a:tr h="122946">
                <a:tc>
                  <a:txBody>
                    <a:bodyPr/>
                    <a:lstStyle/>
                    <a:p>
                      <a:pPr algn="r" fontAlgn="b"/>
                      <a:r>
                        <a:rPr lang="en-AU" sz="700" u="none" strike="noStrike" dirty="0">
                          <a:effectLst/>
                        </a:rPr>
                        <a:t>12</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50.271</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66.322</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44.311</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44.440</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60.024</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19.136</a:t>
                      </a:r>
                      <a:endParaRPr lang="en-AU" sz="700" b="0" i="0" u="none" strike="noStrike" dirty="0">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59598654"/>
                  </a:ext>
                </a:extLst>
              </a:tr>
            </a:tbl>
          </a:graphicData>
        </a:graphic>
      </p:graphicFrame>
      <p:graphicFrame>
        <p:nvGraphicFramePr>
          <p:cNvPr id="12" name="Table 11">
            <a:extLst>
              <a:ext uri="{FF2B5EF4-FFF2-40B4-BE49-F238E27FC236}">
                <a16:creationId xmlns:a16="http://schemas.microsoft.com/office/drawing/2014/main" id="{2100871C-739C-785A-B052-F729F33EBC72}"/>
              </a:ext>
            </a:extLst>
          </p:cNvPr>
          <p:cNvGraphicFramePr>
            <a:graphicFrameLocks noGrp="1"/>
          </p:cNvGraphicFramePr>
          <p:nvPr>
            <p:extLst>
              <p:ext uri="{D42A27DB-BD31-4B8C-83A1-F6EECF244321}">
                <p14:modId xmlns:p14="http://schemas.microsoft.com/office/powerpoint/2010/main" val="220516054"/>
              </p:ext>
            </p:extLst>
          </p:nvPr>
        </p:nvGraphicFramePr>
        <p:xfrm>
          <a:off x="2764433" y="2263775"/>
          <a:ext cx="3217509" cy="60960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1353562988"/>
                    </a:ext>
                  </a:extLst>
                </a:gridCol>
                <a:gridCol w="533400">
                  <a:extLst>
                    <a:ext uri="{9D8B030D-6E8A-4147-A177-3AD203B41FA5}">
                      <a16:colId xmlns:a16="http://schemas.microsoft.com/office/drawing/2014/main" val="1000879524"/>
                    </a:ext>
                  </a:extLst>
                </a:gridCol>
                <a:gridCol w="701666">
                  <a:extLst>
                    <a:ext uri="{9D8B030D-6E8A-4147-A177-3AD203B41FA5}">
                      <a16:colId xmlns:a16="http://schemas.microsoft.com/office/drawing/2014/main" val="1921850548"/>
                    </a:ext>
                  </a:extLst>
                </a:gridCol>
                <a:gridCol w="669934">
                  <a:extLst>
                    <a:ext uri="{9D8B030D-6E8A-4147-A177-3AD203B41FA5}">
                      <a16:colId xmlns:a16="http://schemas.microsoft.com/office/drawing/2014/main" val="2035509356"/>
                    </a:ext>
                  </a:extLst>
                </a:gridCol>
                <a:gridCol w="685800">
                  <a:extLst>
                    <a:ext uri="{9D8B030D-6E8A-4147-A177-3AD203B41FA5}">
                      <a16:colId xmlns:a16="http://schemas.microsoft.com/office/drawing/2014/main" val="4061800769"/>
                    </a:ext>
                  </a:extLst>
                </a:gridCol>
                <a:gridCol w="321909">
                  <a:extLst>
                    <a:ext uri="{9D8B030D-6E8A-4147-A177-3AD203B41FA5}">
                      <a16:colId xmlns:a16="http://schemas.microsoft.com/office/drawing/2014/main" val="1502695659"/>
                    </a:ext>
                  </a:extLst>
                </a:gridCol>
              </a:tblGrid>
              <a:tr h="240762">
                <a:tc>
                  <a:txBody>
                    <a:bodyPr/>
                    <a:lstStyle/>
                    <a:p>
                      <a:pPr algn="r" fontAlgn="b"/>
                      <a:r>
                        <a:rPr lang="en-AU" sz="700" u="none" strike="noStrike" dirty="0" err="1">
                          <a:effectLst/>
                        </a:rPr>
                        <a:t>nExpt</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err="1">
                          <a:effectLst/>
                        </a:rPr>
                        <a:t>Day:Machine</a:t>
                      </a:r>
                      <a:r>
                        <a:rPr lang="en-AU" sz="700" u="none" strike="noStrike" dirty="0">
                          <a:effectLst/>
                        </a:rPr>
                        <a:t>:</a:t>
                      </a:r>
                      <a:br>
                        <a:rPr lang="en-AU" sz="700" u="none" strike="noStrike" dirty="0">
                          <a:effectLst/>
                        </a:rPr>
                      </a:br>
                      <a:r>
                        <a:rPr lang="en-AU" sz="700" u="none" strike="noStrike" dirty="0">
                          <a:effectLst/>
                        </a:rPr>
                        <a:t>Tube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err="1">
                          <a:effectLst/>
                        </a:rPr>
                        <a:t>Day:RunBlock</a:t>
                      </a:r>
                      <a:r>
                        <a:rPr lang="en-AU" sz="700" u="none" strike="noStrike" dirty="0">
                          <a:effectLst/>
                        </a:rPr>
                        <a:t>:</a:t>
                      </a:r>
                      <a:br>
                        <a:rPr lang="en-AU" sz="700" u="none" strike="noStrike" dirty="0">
                          <a:effectLst/>
                        </a:rPr>
                      </a:br>
                      <a:r>
                        <a:rPr lang="en-AU" sz="700" u="none" strike="noStrike" dirty="0">
                          <a:effectLst/>
                        </a:rPr>
                        <a:t>Machine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err="1">
                          <a:effectLst/>
                        </a:rPr>
                        <a:t>Day:RunBlock</a:t>
                      </a:r>
                      <a:r>
                        <a:rPr lang="en-AU" sz="700" u="none" strike="noStrike" dirty="0">
                          <a:effectLst/>
                        </a:rPr>
                        <a:t>:</a:t>
                      </a:r>
                      <a:br>
                        <a:rPr lang="en-AU" sz="700" u="none" strike="noStrike" dirty="0">
                          <a:effectLst/>
                        </a:rPr>
                      </a:br>
                      <a:r>
                        <a:rPr lang="en-AU" sz="700" u="none" strike="noStrike" dirty="0" err="1">
                          <a:effectLst/>
                        </a:rPr>
                        <a:t>Machine:Tube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u="none" strike="noStrike" dirty="0" err="1">
                          <a:effectLst/>
                        </a:rPr>
                        <a:t>Day:RunBlock</a:t>
                      </a:r>
                      <a:r>
                        <a:rPr lang="en-AU" sz="700" u="none" strike="noStrike" dirty="0">
                          <a:effectLst/>
                        </a:rPr>
                        <a:t>:</a:t>
                      </a:r>
                      <a:br>
                        <a:rPr lang="en-AU" sz="700" u="none" strike="noStrike" dirty="0">
                          <a:effectLst/>
                        </a:rPr>
                      </a:br>
                      <a:r>
                        <a:rPr lang="en-AU" sz="700" u="none" strike="noStrike" dirty="0" err="1">
                          <a:effectLst/>
                        </a:rPr>
                        <a:t>Run:Machine</a:t>
                      </a:r>
                      <a:endParaRPr lang="en-AU" sz="700" b="0" i="0" u="none" strike="noStrike" dirty="0">
                        <a:solidFill>
                          <a:srgbClr val="000000"/>
                        </a:solidFill>
                        <a:effectLst/>
                        <a:latin typeface="Calibri" panose="020F0502020204030204" pitchFamily="34" charset="0"/>
                      </a:endParaRPr>
                    </a:p>
                  </a:txBody>
                  <a:tcPr marL="1991" marR="1991" marT="1991" marB="0" anchor="b">
                    <a:solidFill>
                      <a:srgbClr val="0B2036"/>
                    </a:solidFill>
                  </a:tcPr>
                </a:tc>
                <a:tc>
                  <a:txBody>
                    <a:bodyPr/>
                    <a:lstStyle/>
                    <a:p>
                      <a:pPr algn="r" fontAlgn="b"/>
                      <a:r>
                        <a:rPr lang="en-AU" sz="700" b="1" u="none" strike="noStrike" dirty="0" err="1">
                          <a:effectLst/>
                        </a:rPr>
                        <a:t>units!R</a:t>
                      </a:r>
                      <a:endParaRPr lang="en-AU" sz="700" b="1" i="0" u="none" strike="noStrike" dirty="0">
                        <a:solidFill>
                          <a:srgbClr val="000000"/>
                        </a:solidFill>
                        <a:effectLst/>
                        <a:latin typeface="Calibri" panose="020F0502020204030204" pitchFamily="34" charset="0"/>
                      </a:endParaRPr>
                    </a:p>
                  </a:txBody>
                  <a:tcPr marL="1991" marR="1991" marT="1991" marB="0" anchor="b">
                    <a:solidFill>
                      <a:srgbClr val="0B2036"/>
                    </a:solidFill>
                  </a:tcPr>
                </a:tc>
                <a:extLst>
                  <a:ext uri="{0D108BD9-81ED-4DB2-BD59-A6C34878D82A}">
                    <a16:rowId xmlns:a16="http://schemas.microsoft.com/office/drawing/2014/main" val="2785994467"/>
                  </a:ext>
                </a:extLst>
              </a:tr>
              <a:tr h="122946">
                <a:tc>
                  <a:txBody>
                    <a:bodyPr/>
                    <a:lstStyle/>
                    <a:p>
                      <a:pPr algn="r" fontAlgn="b"/>
                      <a:r>
                        <a:rPr lang="en-AU" sz="700" u="none" strike="noStrike" dirty="0">
                          <a:effectLst/>
                        </a:rPr>
                        <a:t>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77.698</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0.000</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0.000</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169.363</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484.021</a:t>
                      </a:r>
                      <a:endParaRPr lang="en-AU" sz="700" b="0" i="0" u="none" strike="noStrike">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53010554"/>
                  </a:ext>
                </a:extLst>
              </a:tr>
              <a:tr h="122946">
                <a:tc>
                  <a:txBody>
                    <a:bodyPr/>
                    <a:lstStyle/>
                    <a:p>
                      <a:pPr algn="r" fontAlgn="b"/>
                      <a:r>
                        <a:rPr lang="en-AU" sz="700" u="none" strike="noStrike" dirty="0">
                          <a:effectLst/>
                        </a:rPr>
                        <a:t>33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5.016</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23.579</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6.751</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52.833</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193.353</a:t>
                      </a:r>
                      <a:endParaRPr lang="en-AU" sz="700" b="0" i="0" u="none" strike="noStrike" dirty="0">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783613392"/>
                  </a:ext>
                </a:extLst>
              </a:tr>
              <a:tr h="122946">
                <a:tc>
                  <a:txBody>
                    <a:bodyPr/>
                    <a:lstStyle/>
                    <a:p>
                      <a:pPr algn="r" fontAlgn="b"/>
                      <a:r>
                        <a:rPr lang="en-AU" sz="700" u="none" strike="noStrike" dirty="0">
                          <a:effectLst/>
                        </a:rPr>
                        <a:t>12</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5.439</a:t>
                      </a:r>
                      <a:endParaRPr lang="en-AU" sz="700" b="0" i="0" u="none" strike="noStrike" dirty="0">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30.275</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11.781</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a:effectLst/>
                        </a:rPr>
                        <a:t>48.889</a:t>
                      </a:r>
                      <a:endParaRPr lang="en-AU" sz="700" b="0" i="0" u="none" strike="noStrike">
                        <a:solidFill>
                          <a:srgbClr val="000000"/>
                        </a:solidFill>
                        <a:effectLst/>
                        <a:latin typeface="Calibri" panose="020F0502020204030204" pitchFamily="34" charset="0"/>
                      </a:endParaRPr>
                    </a:p>
                  </a:txBody>
                  <a:tcPr marL="1991" marR="1991" marT="1991" marB="0" anchor="b"/>
                </a:tc>
                <a:tc>
                  <a:txBody>
                    <a:bodyPr/>
                    <a:lstStyle/>
                    <a:p>
                      <a:pPr algn="r" fontAlgn="b"/>
                      <a:r>
                        <a:rPr lang="en-AU" sz="700" u="none" strike="noStrike" dirty="0">
                          <a:effectLst/>
                        </a:rPr>
                        <a:t>305.370</a:t>
                      </a:r>
                      <a:endParaRPr lang="en-AU" sz="700" b="0" i="0" u="none" strike="noStrike" dirty="0">
                        <a:solidFill>
                          <a:srgbClr val="000000"/>
                        </a:solidFill>
                        <a:effectLst/>
                        <a:latin typeface="Calibri" panose="020F0502020204030204" pitchFamily="34" charset="0"/>
                      </a:endParaRPr>
                    </a:p>
                  </a:txBody>
                  <a:tcPr marL="1991" marR="1991" marT="1991" marB="0" anchor="b"/>
                </a:tc>
                <a:extLst>
                  <a:ext uri="{0D108BD9-81ED-4DB2-BD59-A6C34878D82A}">
                    <a16:rowId xmlns:a16="http://schemas.microsoft.com/office/drawing/2014/main" val="357281583"/>
                  </a:ext>
                </a:extLst>
              </a:tr>
            </a:tbl>
          </a:graphicData>
        </a:graphic>
      </p:graphicFrame>
      <p:graphicFrame>
        <p:nvGraphicFramePr>
          <p:cNvPr id="3" name="Table 2">
            <a:extLst>
              <a:ext uri="{FF2B5EF4-FFF2-40B4-BE49-F238E27FC236}">
                <a16:creationId xmlns:a16="http://schemas.microsoft.com/office/drawing/2014/main" id="{6F14BE5B-3A74-7581-AA50-6B8D51659C19}"/>
              </a:ext>
            </a:extLst>
          </p:cNvPr>
          <p:cNvGraphicFramePr>
            <a:graphicFrameLocks noGrp="1"/>
          </p:cNvGraphicFramePr>
          <p:nvPr>
            <p:extLst>
              <p:ext uri="{D42A27DB-BD31-4B8C-83A1-F6EECF244321}">
                <p14:modId xmlns:p14="http://schemas.microsoft.com/office/powerpoint/2010/main" val="2762961297"/>
              </p:ext>
            </p:extLst>
          </p:nvPr>
        </p:nvGraphicFramePr>
        <p:xfrm>
          <a:off x="171207" y="2294377"/>
          <a:ext cx="2531710" cy="1051560"/>
        </p:xfrm>
        <a:graphic>
          <a:graphicData uri="http://schemas.openxmlformats.org/drawingml/2006/table">
            <a:tbl>
              <a:tblPr>
                <a:tableStyleId>{5C22544A-7EE6-4342-B048-85BDC9FD1C3A}</a:tableStyleId>
              </a:tblPr>
              <a:tblGrid>
                <a:gridCol w="667278">
                  <a:extLst>
                    <a:ext uri="{9D8B030D-6E8A-4147-A177-3AD203B41FA5}">
                      <a16:colId xmlns:a16="http://schemas.microsoft.com/office/drawing/2014/main" val="3260857326"/>
                    </a:ext>
                  </a:extLst>
                </a:gridCol>
                <a:gridCol w="466108">
                  <a:extLst>
                    <a:ext uri="{9D8B030D-6E8A-4147-A177-3AD203B41FA5}">
                      <a16:colId xmlns:a16="http://schemas.microsoft.com/office/drawing/2014/main" val="2044747451"/>
                    </a:ext>
                  </a:extLst>
                </a:gridCol>
                <a:gridCol w="466108">
                  <a:extLst>
                    <a:ext uri="{9D8B030D-6E8A-4147-A177-3AD203B41FA5}">
                      <a16:colId xmlns:a16="http://schemas.microsoft.com/office/drawing/2014/main" val="742914168"/>
                    </a:ext>
                  </a:extLst>
                </a:gridCol>
                <a:gridCol w="466108">
                  <a:extLst>
                    <a:ext uri="{9D8B030D-6E8A-4147-A177-3AD203B41FA5}">
                      <a16:colId xmlns:a16="http://schemas.microsoft.com/office/drawing/2014/main" val="4221100851"/>
                    </a:ext>
                  </a:extLst>
                </a:gridCol>
                <a:gridCol w="466108">
                  <a:extLst>
                    <a:ext uri="{9D8B030D-6E8A-4147-A177-3AD203B41FA5}">
                      <a16:colId xmlns:a16="http://schemas.microsoft.com/office/drawing/2014/main" val="615728088"/>
                    </a:ext>
                  </a:extLst>
                </a:gridCol>
              </a:tblGrid>
              <a:tr h="190624">
                <a:tc rowSpan="2">
                  <a:txBody>
                    <a:bodyPr/>
                    <a:lstStyle/>
                    <a:p>
                      <a:pPr algn="ctr"/>
                      <a:r>
                        <a:rPr lang="en-AU" sz="900" b="1" dirty="0">
                          <a:solidFill>
                            <a:schemeClr val="bg1"/>
                          </a:solidFill>
                        </a:rPr>
                        <a:t>Set</a:t>
                      </a:r>
                    </a:p>
                  </a:txBody>
                  <a:tcPr>
                    <a:solidFill>
                      <a:srgbClr val="0B2036"/>
                    </a:solidFill>
                  </a:tcPr>
                </a:tc>
                <a:tc gridSpan="3">
                  <a:txBody>
                    <a:bodyPr/>
                    <a:lstStyle/>
                    <a:p>
                      <a:pPr algn="ctr"/>
                      <a:r>
                        <a:rPr lang="en-AU" sz="900" b="1" dirty="0">
                          <a:solidFill>
                            <a:schemeClr val="bg1"/>
                          </a:solidFill>
                        </a:rPr>
                        <a:t>Cluster ID</a:t>
                      </a:r>
                    </a:p>
                  </a:txBody>
                  <a:tcPr>
                    <a:solidFill>
                      <a:srgbClr val="0B2036"/>
                    </a:solidFill>
                  </a:tcPr>
                </a:tc>
                <a:tc hMerge="1">
                  <a:txBody>
                    <a:bodyPr/>
                    <a:lstStyle/>
                    <a:p>
                      <a:endParaRPr lang="en-AU" sz="1100" dirty="0"/>
                    </a:p>
                  </a:txBody>
                  <a:tcPr>
                    <a:solidFill>
                      <a:srgbClr val="0B2036"/>
                    </a:solidFill>
                  </a:tcPr>
                </a:tc>
                <a:tc hMerge="1">
                  <a:txBody>
                    <a:bodyPr/>
                    <a:lstStyle/>
                    <a:p>
                      <a:endParaRPr lang="en-AU" sz="1100" dirty="0"/>
                    </a:p>
                  </a:txBody>
                  <a:tcPr>
                    <a:solidFill>
                      <a:srgbClr val="0B2036"/>
                    </a:solidFill>
                  </a:tcPr>
                </a:tc>
                <a:tc rowSpan="2">
                  <a:txBody>
                    <a:bodyPr/>
                    <a:lstStyle/>
                    <a:p>
                      <a:pPr algn="ctr"/>
                      <a:r>
                        <a:rPr lang="en-AU" sz="900" b="1" dirty="0" err="1">
                          <a:solidFill>
                            <a:schemeClr val="bg1"/>
                          </a:solidFill>
                        </a:rPr>
                        <a:t>nExpt</a:t>
                      </a:r>
                      <a:endParaRPr lang="en-AU" sz="900" b="1" dirty="0">
                        <a:solidFill>
                          <a:schemeClr val="bg1"/>
                        </a:solidFill>
                      </a:endParaRPr>
                    </a:p>
                  </a:txBody>
                  <a:tcPr>
                    <a:solidFill>
                      <a:srgbClr val="0B2036"/>
                    </a:solidFill>
                  </a:tcPr>
                </a:tc>
                <a:extLst>
                  <a:ext uri="{0D108BD9-81ED-4DB2-BD59-A6C34878D82A}">
                    <a16:rowId xmlns:a16="http://schemas.microsoft.com/office/drawing/2014/main" val="2519842867"/>
                  </a:ext>
                </a:extLst>
              </a:tr>
              <a:tr h="190624">
                <a:tc vMerge="1">
                  <a:txBody>
                    <a:bodyPr/>
                    <a:lstStyle/>
                    <a:p>
                      <a:pPr algn="ctr"/>
                      <a:endParaRPr lang="en-AU" sz="900" dirty="0">
                        <a:solidFill>
                          <a:schemeClr val="bg1"/>
                        </a:solidFill>
                      </a:endParaRPr>
                    </a:p>
                  </a:txBody>
                  <a:tcPr>
                    <a:solidFill>
                      <a:srgbClr val="0B2036"/>
                    </a:solidFill>
                  </a:tcPr>
                </a:tc>
                <a:tc>
                  <a:txBody>
                    <a:bodyPr/>
                    <a:lstStyle/>
                    <a:p>
                      <a:pPr algn="ctr"/>
                      <a:r>
                        <a:rPr lang="en-AU" sz="900" b="1" strike="sngStrike" dirty="0">
                          <a:solidFill>
                            <a:schemeClr val="bg1"/>
                          </a:solidFill>
                        </a:rPr>
                        <a:t>1</a:t>
                      </a:r>
                    </a:p>
                  </a:txBody>
                  <a:tcPr>
                    <a:solidFill>
                      <a:srgbClr val="0B2036"/>
                    </a:solidFill>
                  </a:tcPr>
                </a:tc>
                <a:tc>
                  <a:txBody>
                    <a:bodyPr/>
                    <a:lstStyle/>
                    <a:p>
                      <a:pPr algn="ctr"/>
                      <a:r>
                        <a:rPr lang="en-AU" sz="900" b="1" dirty="0">
                          <a:solidFill>
                            <a:schemeClr val="bg1"/>
                          </a:solidFill>
                        </a:rPr>
                        <a:t>1 (2)</a:t>
                      </a:r>
                    </a:p>
                  </a:txBody>
                  <a:tcPr>
                    <a:solidFill>
                      <a:srgbClr val="0B2036"/>
                    </a:solidFill>
                  </a:tcPr>
                </a:tc>
                <a:tc>
                  <a:txBody>
                    <a:bodyPr/>
                    <a:lstStyle/>
                    <a:p>
                      <a:pPr algn="ctr"/>
                      <a:r>
                        <a:rPr lang="en-AU" sz="900" b="1" dirty="0">
                          <a:solidFill>
                            <a:schemeClr val="bg1"/>
                          </a:solidFill>
                        </a:rPr>
                        <a:t>2 (3)</a:t>
                      </a:r>
                    </a:p>
                  </a:txBody>
                  <a:tcPr>
                    <a:solidFill>
                      <a:srgbClr val="0B2036"/>
                    </a:solidFill>
                  </a:tcPr>
                </a:tc>
                <a:tc vMerge="1">
                  <a:txBody>
                    <a:bodyPr/>
                    <a:lstStyle/>
                    <a:p>
                      <a:pPr algn="ctr"/>
                      <a:endParaRPr lang="en-AU" sz="900" b="1" dirty="0">
                        <a:solidFill>
                          <a:schemeClr val="bg1"/>
                        </a:solidFill>
                      </a:endParaRPr>
                    </a:p>
                  </a:txBody>
                  <a:tcPr>
                    <a:solidFill>
                      <a:srgbClr val="0B2036"/>
                    </a:solidFill>
                  </a:tcPr>
                </a:tc>
                <a:extLst>
                  <a:ext uri="{0D108BD9-81ED-4DB2-BD59-A6C34878D82A}">
                    <a16:rowId xmlns:a16="http://schemas.microsoft.com/office/drawing/2014/main" val="1377159456"/>
                  </a:ext>
                </a:extLst>
              </a:tr>
              <a:tr h="190624">
                <a:tc>
                  <a:txBody>
                    <a:bodyPr/>
                    <a:lstStyle/>
                    <a:p>
                      <a:pPr algn="ctr"/>
                      <a:r>
                        <a:rPr lang="en-AU" sz="900" b="1" dirty="0"/>
                        <a:t>D (GRDC)</a:t>
                      </a:r>
                    </a:p>
                  </a:txBody>
                  <a:tcPr/>
                </a:tc>
                <a:tc>
                  <a:txBody>
                    <a:bodyPr/>
                    <a:lstStyle/>
                    <a:p>
                      <a:pPr algn="r"/>
                      <a:r>
                        <a:rPr lang="en-AU" sz="900" dirty="0"/>
                        <a:t>2</a:t>
                      </a:r>
                    </a:p>
                  </a:txBody>
                  <a:tcPr>
                    <a:solidFill>
                      <a:srgbClr val="CCCCCC"/>
                    </a:solidFill>
                  </a:tcPr>
                </a:tc>
                <a:tc>
                  <a:txBody>
                    <a:bodyPr/>
                    <a:lstStyle/>
                    <a:p>
                      <a:pPr algn="r"/>
                      <a:r>
                        <a:rPr lang="en-AU" sz="900" dirty="0"/>
                        <a:t>16</a:t>
                      </a:r>
                    </a:p>
                  </a:txBody>
                  <a:tcPr/>
                </a:tc>
                <a:tc>
                  <a:txBody>
                    <a:bodyPr/>
                    <a:lstStyle/>
                    <a:p>
                      <a:pPr algn="r"/>
                      <a:r>
                        <a:rPr lang="en-AU" sz="900" dirty="0"/>
                        <a:t>9</a:t>
                      </a:r>
                    </a:p>
                  </a:txBody>
                  <a:tcPr/>
                </a:tc>
                <a:tc>
                  <a:txBody>
                    <a:bodyPr/>
                    <a:lstStyle/>
                    <a:p>
                      <a:pPr algn="r"/>
                      <a:r>
                        <a:rPr lang="en-AU" sz="900" dirty="0"/>
                        <a:t>27</a:t>
                      </a:r>
                    </a:p>
                  </a:txBody>
                  <a:tcPr/>
                </a:tc>
                <a:extLst>
                  <a:ext uri="{0D108BD9-81ED-4DB2-BD59-A6C34878D82A}">
                    <a16:rowId xmlns:a16="http://schemas.microsoft.com/office/drawing/2014/main" val="2423288700"/>
                  </a:ext>
                </a:extLst>
              </a:tr>
              <a:tr h="190624">
                <a:tc>
                  <a:txBody>
                    <a:bodyPr/>
                    <a:lstStyle/>
                    <a:p>
                      <a:pPr algn="ctr"/>
                      <a:r>
                        <a:rPr lang="en-AU" sz="900" b="1" dirty="0"/>
                        <a:t>E (Breeder)</a:t>
                      </a:r>
                    </a:p>
                  </a:txBody>
                  <a:tcPr/>
                </a:tc>
                <a:tc>
                  <a:txBody>
                    <a:bodyPr/>
                    <a:lstStyle/>
                    <a:p>
                      <a:pPr algn="r"/>
                      <a:r>
                        <a:rPr lang="en-AU" sz="900" dirty="0"/>
                        <a:t>1</a:t>
                      </a:r>
                    </a:p>
                  </a:txBody>
                  <a:tcPr>
                    <a:solidFill>
                      <a:srgbClr val="CCCCCC"/>
                    </a:solidFill>
                  </a:tcPr>
                </a:tc>
                <a:tc>
                  <a:txBody>
                    <a:bodyPr/>
                    <a:lstStyle/>
                    <a:p>
                      <a:pPr algn="r"/>
                      <a:r>
                        <a:rPr lang="en-AU" sz="900" dirty="0"/>
                        <a:t>17</a:t>
                      </a:r>
                    </a:p>
                  </a:txBody>
                  <a:tcPr/>
                </a:tc>
                <a:tc>
                  <a:txBody>
                    <a:bodyPr/>
                    <a:lstStyle/>
                    <a:p>
                      <a:pPr algn="r"/>
                      <a:r>
                        <a:rPr lang="en-AU" sz="900" dirty="0"/>
                        <a:t>3</a:t>
                      </a:r>
                    </a:p>
                  </a:txBody>
                  <a:tcPr/>
                </a:tc>
                <a:tc>
                  <a:txBody>
                    <a:bodyPr/>
                    <a:lstStyle/>
                    <a:p>
                      <a:pPr algn="r"/>
                      <a:r>
                        <a:rPr lang="en-AU" sz="900" dirty="0"/>
                        <a:t>21</a:t>
                      </a:r>
                    </a:p>
                  </a:txBody>
                  <a:tcPr/>
                </a:tc>
                <a:extLst>
                  <a:ext uri="{0D108BD9-81ED-4DB2-BD59-A6C34878D82A}">
                    <a16:rowId xmlns:a16="http://schemas.microsoft.com/office/drawing/2014/main" val="3980141924"/>
                  </a:ext>
                </a:extLst>
              </a:tr>
            </a:tbl>
          </a:graphicData>
        </a:graphic>
      </p:graphicFrame>
      <p:cxnSp>
        <p:nvCxnSpPr>
          <p:cNvPr id="8" name="Straight Connector 7">
            <a:extLst>
              <a:ext uri="{FF2B5EF4-FFF2-40B4-BE49-F238E27FC236}">
                <a16:creationId xmlns:a16="http://schemas.microsoft.com/office/drawing/2014/main" id="{1BC1990C-9277-6864-A16F-19F107D30DA9}"/>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3F9D6BD0-2230-508F-4EAF-F7DCEF67691E}"/>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27</a:t>
            </a:fld>
            <a:endParaRPr lang="en-AU" spc="-27" dirty="0"/>
          </a:p>
        </p:txBody>
      </p:sp>
    </p:spTree>
    <p:extLst>
      <p:ext uri="{BB962C8B-B14F-4D97-AF65-F5344CB8AC3E}">
        <p14:creationId xmlns:p14="http://schemas.microsoft.com/office/powerpoint/2010/main" val="386832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7C9A-7D30-0A6B-0A74-F3816BA8419F}"/>
              </a:ext>
            </a:extLst>
          </p:cNvPr>
          <p:cNvSpPr>
            <a:spLocks noGrp="1"/>
          </p:cNvSpPr>
          <p:nvPr>
            <p:ph type="title"/>
          </p:nvPr>
        </p:nvSpPr>
        <p:spPr/>
        <p:txBody>
          <a:bodyPr/>
          <a:lstStyle/>
          <a:p>
            <a:r>
              <a:rPr lang="en-AU" dirty="0">
                <a:latin typeface="+mj-lt"/>
              </a:rPr>
              <a:t>Simulation Experiment - Aim</a:t>
            </a:r>
          </a:p>
        </p:txBody>
      </p:sp>
      <p:sp>
        <p:nvSpPr>
          <p:cNvPr id="3" name="Text Placeholder 2">
            <a:extLst>
              <a:ext uri="{FF2B5EF4-FFF2-40B4-BE49-F238E27FC236}">
                <a16:creationId xmlns:a16="http://schemas.microsoft.com/office/drawing/2014/main" id="{B57C9047-AB22-F0E0-1D77-434C138902A7}"/>
              </a:ext>
            </a:extLst>
          </p:cNvPr>
          <p:cNvSpPr>
            <a:spLocks noGrp="1"/>
          </p:cNvSpPr>
          <p:nvPr>
            <p:ph type="body" idx="1"/>
          </p:nvPr>
        </p:nvSpPr>
        <p:spPr>
          <a:xfrm>
            <a:off x="429279" y="691629"/>
            <a:ext cx="5294589" cy="2077492"/>
          </a:xfrm>
        </p:spPr>
        <p:txBody>
          <a:bodyPr/>
          <a:lstStyle/>
          <a:p>
            <a:pPr marL="171450" indent="-171450">
              <a:buFont typeface="Arial" panose="020B0604020202020204" pitchFamily="34" charset="0"/>
              <a:buChar char="•"/>
            </a:pPr>
            <a:r>
              <a:rPr lang="en-AU" sz="1100" dirty="0">
                <a:latin typeface="+mn-lt"/>
              </a:rPr>
              <a:t>Good estimates of the sources of variation </a:t>
            </a:r>
          </a:p>
          <a:p>
            <a:pPr marL="171450" indent="-171450">
              <a:buFont typeface="Arial" panose="020B0604020202020204" pitchFamily="34" charset="0"/>
              <a:buChar char="•"/>
            </a:pPr>
            <a:r>
              <a:rPr lang="en-AU" sz="1100" dirty="0">
                <a:latin typeface="+mn-lt"/>
              </a:rPr>
              <a:t>We can investigate the sources of variation from different phenotyping procedures.</a:t>
            </a:r>
          </a:p>
          <a:p>
            <a:endParaRPr lang="en-AU" sz="1100" dirty="0">
              <a:latin typeface="+mn-lt"/>
            </a:endParaRPr>
          </a:p>
          <a:p>
            <a:r>
              <a:rPr lang="en-AU" sz="1200" b="1" dirty="0">
                <a:latin typeface="+mn-lt"/>
              </a:rPr>
              <a:t>Aim:</a:t>
            </a:r>
            <a:r>
              <a:rPr lang="en-AU" sz="1200" dirty="0">
                <a:latin typeface="+mn-lt"/>
              </a:rPr>
              <a:t> To compare the accuracies of these 3 forms of phenotyping:</a:t>
            </a:r>
          </a:p>
          <a:p>
            <a:endParaRPr lang="en-AU" sz="1100" dirty="0">
              <a:latin typeface="+mn-lt"/>
            </a:endParaRPr>
          </a:p>
          <a:p>
            <a:pPr marL="228600" indent="-228600">
              <a:buClr>
                <a:srgbClr val="E5117E"/>
              </a:buClr>
              <a:buFont typeface="+mj-lt"/>
              <a:buAutoNum type="arabicParenR"/>
            </a:pPr>
            <a:r>
              <a:rPr lang="en-AU" sz="1100" b="1" dirty="0">
                <a:solidFill>
                  <a:srgbClr val="E5117E"/>
                </a:solidFill>
                <a:latin typeface="+mn-lt"/>
              </a:rPr>
              <a:t>“Gold Standard” </a:t>
            </a:r>
            <a:r>
              <a:rPr lang="en-AU" sz="1100" dirty="0">
                <a:latin typeface="+mn-lt"/>
              </a:rPr>
              <a:t>– An efficient model-based design in field and laboratory. All field plots will be sampled for the lab. Designs are either fully or partially replicated (</a:t>
            </a:r>
            <a:r>
              <a:rPr lang="en-AU" sz="1100" i="1" dirty="0">
                <a:latin typeface="+mn-lt"/>
              </a:rPr>
              <a:t>p/q</a:t>
            </a:r>
            <a:r>
              <a:rPr lang="en-AU" sz="1100" dirty="0">
                <a:latin typeface="+mn-lt"/>
              </a:rPr>
              <a:t>-rep). </a:t>
            </a:r>
          </a:p>
          <a:p>
            <a:pPr marL="228600" indent="-228600">
              <a:buClr>
                <a:srgbClr val="E5117E"/>
              </a:buClr>
              <a:buFont typeface="+mj-lt"/>
              <a:buAutoNum type="arabicParenR"/>
            </a:pPr>
            <a:endParaRPr lang="en-AU" sz="1100" dirty="0">
              <a:latin typeface="+mn-lt"/>
            </a:endParaRPr>
          </a:p>
          <a:p>
            <a:pPr marL="228600" indent="-228600">
              <a:buClr>
                <a:srgbClr val="E5117E"/>
              </a:buClr>
              <a:buFont typeface="+mj-lt"/>
              <a:buAutoNum type="arabicParenR"/>
            </a:pPr>
            <a:r>
              <a:rPr lang="en-AU" sz="1100" b="1" dirty="0">
                <a:solidFill>
                  <a:srgbClr val="E5117E"/>
                </a:solidFill>
                <a:latin typeface="+mn-lt"/>
              </a:rPr>
              <a:t>Composite</a:t>
            </a:r>
            <a:r>
              <a:rPr lang="en-AU" sz="1100" dirty="0">
                <a:latin typeface="+mn-lt"/>
              </a:rPr>
              <a:t> – Using a basic field design (RCBD or </a:t>
            </a:r>
            <a:r>
              <a:rPr lang="en-AU" sz="1100" i="1" dirty="0">
                <a:latin typeface="+mn-lt"/>
              </a:rPr>
              <a:t>p</a:t>
            </a:r>
            <a:r>
              <a:rPr lang="en-AU" sz="1100" dirty="0">
                <a:latin typeface="+mn-lt"/>
              </a:rPr>
              <a:t>-rep), each variety field plot is composited and processed in systematic order</a:t>
            </a:r>
          </a:p>
          <a:p>
            <a:pPr marL="228600" indent="-228600">
              <a:buClr>
                <a:srgbClr val="E5117E"/>
              </a:buClr>
              <a:buFont typeface="+mj-lt"/>
              <a:buAutoNum type="arabicParenR"/>
            </a:pPr>
            <a:endParaRPr lang="en-AU" sz="1100" dirty="0">
              <a:latin typeface="+mn-lt"/>
            </a:endParaRPr>
          </a:p>
          <a:p>
            <a:pPr marL="228600" indent="-228600">
              <a:buClr>
                <a:srgbClr val="E5117E"/>
              </a:buClr>
              <a:buFont typeface="+mj-lt"/>
              <a:buAutoNum type="arabicParenR"/>
            </a:pPr>
            <a:r>
              <a:rPr lang="en-AU" sz="1100" b="1" dirty="0">
                <a:solidFill>
                  <a:srgbClr val="E5117E"/>
                </a:solidFill>
                <a:latin typeface="+mn-lt"/>
              </a:rPr>
              <a:t>Single Field Plot per Variety </a:t>
            </a:r>
            <a:r>
              <a:rPr lang="en-AU" sz="1100" dirty="0">
                <a:latin typeface="+mn-lt"/>
              </a:rPr>
              <a:t>– processed in systematic order. </a:t>
            </a:r>
          </a:p>
        </p:txBody>
      </p:sp>
      <p:sp>
        <p:nvSpPr>
          <p:cNvPr id="4" name="Slide Number Placeholder 3">
            <a:extLst>
              <a:ext uri="{FF2B5EF4-FFF2-40B4-BE49-F238E27FC236}">
                <a16:creationId xmlns:a16="http://schemas.microsoft.com/office/drawing/2014/main" id="{E2F8C66A-960B-6D57-7457-2B0A19EF323C}"/>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28</a:t>
            </a:fld>
            <a:endParaRPr lang="en-AU" spc="-27" dirty="0"/>
          </a:p>
        </p:txBody>
      </p:sp>
      <p:pic>
        <p:nvPicPr>
          <p:cNvPr id="5" name="Picture 4" descr="A blue text on a black background&#10;&#10;Description automatically generated">
            <a:extLst>
              <a:ext uri="{FF2B5EF4-FFF2-40B4-BE49-F238E27FC236}">
                <a16:creationId xmlns:a16="http://schemas.microsoft.com/office/drawing/2014/main" id="{AFE411F5-3F5D-F2C5-3F09-5BEFD753B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6" name="Straight Connector 5">
            <a:extLst>
              <a:ext uri="{FF2B5EF4-FFF2-40B4-BE49-F238E27FC236}">
                <a16:creationId xmlns:a16="http://schemas.microsoft.com/office/drawing/2014/main" id="{834B72E1-DE65-EF3E-FC2C-D7FA55FB9888}"/>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1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CF3B-B12D-177B-41C6-16A44EA07B09}"/>
              </a:ext>
            </a:extLst>
          </p:cNvPr>
          <p:cNvSpPr>
            <a:spLocks noGrp="1"/>
          </p:cNvSpPr>
          <p:nvPr>
            <p:ph type="title"/>
          </p:nvPr>
        </p:nvSpPr>
        <p:spPr/>
        <p:txBody>
          <a:bodyPr/>
          <a:lstStyle/>
          <a:p>
            <a:r>
              <a:rPr lang="en-AU" dirty="0"/>
              <a:t>Simulation Study – Gold Standard	</a:t>
            </a:r>
          </a:p>
        </p:txBody>
      </p:sp>
      <p:pic>
        <p:nvPicPr>
          <p:cNvPr id="4" name="Picture 3" descr="A blue text on a black background&#10;&#10;Description automatically generated">
            <a:extLst>
              <a:ext uri="{FF2B5EF4-FFF2-40B4-BE49-F238E27FC236}">
                <a16:creationId xmlns:a16="http://schemas.microsoft.com/office/drawing/2014/main" id="{4C44EF47-2293-0A86-C054-C72C4FC95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6" name="Straight Connector 5">
            <a:extLst>
              <a:ext uri="{FF2B5EF4-FFF2-40B4-BE49-F238E27FC236}">
                <a16:creationId xmlns:a16="http://schemas.microsoft.com/office/drawing/2014/main" id="{9D764751-1051-4F73-FFE8-A0DD75812471}"/>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7F9C51A-D84F-75A4-041B-349C6027F5DF}"/>
              </a:ext>
            </a:extLst>
          </p:cNvPr>
          <p:cNvPicPr>
            <a:picLocks noChangeAspect="1"/>
          </p:cNvPicPr>
          <p:nvPr/>
        </p:nvPicPr>
        <p:blipFill rotWithShape="1">
          <a:blip r:embed="rId4">
            <a:extLst>
              <a:ext uri="{28A0092B-C50C-407E-A947-70E740481C1C}">
                <a14:useLocalDpi xmlns:a14="http://schemas.microsoft.com/office/drawing/2010/main" val="0"/>
              </a:ext>
            </a:extLst>
          </a:blip>
          <a:srcRect r="11501"/>
          <a:stretch/>
        </p:blipFill>
        <p:spPr>
          <a:xfrm>
            <a:off x="155574" y="530311"/>
            <a:ext cx="2816066" cy="2704913"/>
          </a:xfrm>
          <a:prstGeom prst="rect">
            <a:avLst/>
          </a:prstGeom>
        </p:spPr>
      </p:pic>
      <p:sp>
        <p:nvSpPr>
          <p:cNvPr id="3" name="Slide Number Placeholder 2">
            <a:extLst>
              <a:ext uri="{FF2B5EF4-FFF2-40B4-BE49-F238E27FC236}">
                <a16:creationId xmlns:a16="http://schemas.microsoft.com/office/drawing/2014/main" id="{BC130CD2-AB70-0C31-0BAF-2CBF0B4B2A12}"/>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29</a:t>
            </a:fld>
            <a:endParaRPr lang="en-AU" spc="-27" dirty="0"/>
          </a:p>
        </p:txBody>
      </p:sp>
      <p:pic>
        <p:nvPicPr>
          <p:cNvPr id="9" name="Picture 8">
            <a:extLst>
              <a:ext uri="{FF2B5EF4-FFF2-40B4-BE49-F238E27FC236}">
                <a16:creationId xmlns:a16="http://schemas.microsoft.com/office/drawing/2014/main" id="{470EB8A1-D15E-1325-4809-C0A7296F36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970" y="584420"/>
            <a:ext cx="2984500" cy="2603500"/>
          </a:xfrm>
          <a:prstGeom prst="rect">
            <a:avLst/>
          </a:prstGeom>
        </p:spPr>
      </p:pic>
    </p:spTree>
    <p:extLst>
      <p:ext uri="{BB962C8B-B14F-4D97-AF65-F5344CB8AC3E}">
        <p14:creationId xmlns:p14="http://schemas.microsoft.com/office/powerpoint/2010/main" val="117927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34B4-7B02-817C-9C99-D4F4E690ACB2}"/>
              </a:ext>
            </a:extLst>
          </p:cNvPr>
          <p:cNvSpPr>
            <a:spLocks noGrp="1"/>
          </p:cNvSpPr>
          <p:nvPr>
            <p:ph type="title"/>
          </p:nvPr>
        </p:nvSpPr>
        <p:spPr/>
        <p:txBody>
          <a:bodyPr/>
          <a:lstStyle/>
          <a:p>
            <a:r>
              <a:rPr lang="en-AU" dirty="0"/>
              <a:t>Content</a:t>
            </a:r>
          </a:p>
        </p:txBody>
      </p:sp>
      <p:cxnSp>
        <p:nvCxnSpPr>
          <p:cNvPr id="4" name="Straight Connector 3">
            <a:extLst>
              <a:ext uri="{FF2B5EF4-FFF2-40B4-BE49-F238E27FC236}">
                <a16:creationId xmlns:a16="http://schemas.microsoft.com/office/drawing/2014/main" id="{2907594B-D0EB-9ACE-CEDC-B7698BE8598B}"/>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EC6E29B3-544B-9459-33F4-51B3538F6022}"/>
              </a:ext>
            </a:extLst>
          </p:cNvPr>
          <p:cNvGraphicFramePr/>
          <p:nvPr>
            <p:extLst>
              <p:ext uri="{D42A27DB-BD31-4B8C-83A1-F6EECF244321}">
                <p14:modId xmlns:p14="http://schemas.microsoft.com/office/powerpoint/2010/main" val="1379200370"/>
              </p:ext>
            </p:extLst>
          </p:nvPr>
        </p:nvGraphicFramePr>
        <p:xfrm>
          <a:off x="163863" y="363008"/>
          <a:ext cx="5884512" cy="273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6F5C2774-FCFA-CBE6-FB2E-EFD6B9DEBA30}"/>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a:t>
            </a:fld>
            <a:endParaRPr lang="en-AU" spc="-27" dirty="0"/>
          </a:p>
        </p:txBody>
      </p:sp>
    </p:spTree>
    <p:extLst>
      <p:ext uri="{BB962C8B-B14F-4D97-AF65-F5344CB8AC3E}">
        <p14:creationId xmlns:p14="http://schemas.microsoft.com/office/powerpoint/2010/main" val="347872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4075D-EC3F-1F48-3CFD-15A2E0F7EB6B}"/>
              </a:ext>
            </a:extLst>
          </p:cNvPr>
          <p:cNvPicPr>
            <a:picLocks noChangeAspect="1"/>
          </p:cNvPicPr>
          <p:nvPr/>
        </p:nvPicPr>
        <p:blipFill rotWithShape="1">
          <a:blip r:embed="rId3">
            <a:extLst>
              <a:ext uri="{28A0092B-C50C-407E-A947-70E740481C1C}">
                <a14:useLocalDpi xmlns:a14="http://schemas.microsoft.com/office/drawing/2010/main" val="0"/>
              </a:ext>
            </a:extLst>
          </a:blip>
          <a:srcRect r="11501"/>
          <a:stretch/>
        </p:blipFill>
        <p:spPr>
          <a:xfrm>
            <a:off x="155574" y="530311"/>
            <a:ext cx="2816066" cy="2704913"/>
          </a:xfrm>
          <a:prstGeom prst="rect">
            <a:avLst/>
          </a:prstGeom>
        </p:spPr>
      </p:pic>
      <p:sp>
        <p:nvSpPr>
          <p:cNvPr id="2" name="Title 1">
            <a:extLst>
              <a:ext uri="{FF2B5EF4-FFF2-40B4-BE49-F238E27FC236}">
                <a16:creationId xmlns:a16="http://schemas.microsoft.com/office/drawing/2014/main" id="{ADBDCF3B-B12D-177B-41C6-16A44EA07B09}"/>
              </a:ext>
            </a:extLst>
          </p:cNvPr>
          <p:cNvSpPr>
            <a:spLocks noGrp="1"/>
          </p:cNvSpPr>
          <p:nvPr>
            <p:ph type="title"/>
          </p:nvPr>
        </p:nvSpPr>
        <p:spPr/>
        <p:txBody>
          <a:bodyPr/>
          <a:lstStyle/>
          <a:p>
            <a:r>
              <a:rPr lang="en-AU" dirty="0"/>
              <a:t>Simulation Study – Composite </a:t>
            </a:r>
          </a:p>
        </p:txBody>
      </p:sp>
      <p:pic>
        <p:nvPicPr>
          <p:cNvPr id="4" name="Picture 3" descr="A blue text on a black background&#10;&#10;Description automatically generated">
            <a:extLst>
              <a:ext uri="{FF2B5EF4-FFF2-40B4-BE49-F238E27FC236}">
                <a16:creationId xmlns:a16="http://schemas.microsoft.com/office/drawing/2014/main" id="{4C44EF47-2293-0A86-C054-C72C4FC95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3" name="Straight Connector 2">
            <a:extLst>
              <a:ext uri="{FF2B5EF4-FFF2-40B4-BE49-F238E27FC236}">
                <a16:creationId xmlns:a16="http://schemas.microsoft.com/office/drawing/2014/main" id="{5BFA05BD-CB19-3558-DB97-CD6A4CCD7816}"/>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05024BC-ECDD-8FA4-BB3F-2B86242683C1}"/>
              </a:ext>
            </a:extLst>
          </p:cNvPr>
          <p:cNvSpPr/>
          <p:nvPr/>
        </p:nvSpPr>
        <p:spPr>
          <a:xfrm>
            <a:off x="399517" y="892175"/>
            <a:ext cx="457200" cy="3048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76C8AA9-021A-ED34-C66A-8382454FDEE7}"/>
              </a:ext>
            </a:extLst>
          </p:cNvPr>
          <p:cNvSpPr/>
          <p:nvPr/>
        </p:nvSpPr>
        <p:spPr>
          <a:xfrm>
            <a:off x="1610854" y="2111375"/>
            <a:ext cx="457200" cy="3048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7D208899-4753-795F-DB3B-4A07742474E8}"/>
              </a:ext>
            </a:extLst>
          </p:cNvPr>
          <p:cNvSpPr/>
          <p:nvPr/>
        </p:nvSpPr>
        <p:spPr>
          <a:xfrm>
            <a:off x="2009775" y="5873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C75896A4-344C-B782-69B6-2FA24D4099BB}"/>
              </a:ext>
            </a:extLst>
          </p:cNvPr>
          <p:cNvSpPr/>
          <p:nvPr/>
        </p:nvSpPr>
        <p:spPr>
          <a:xfrm>
            <a:off x="1162970" y="2596502"/>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lide Number Placeholder 12">
            <a:extLst>
              <a:ext uri="{FF2B5EF4-FFF2-40B4-BE49-F238E27FC236}">
                <a16:creationId xmlns:a16="http://schemas.microsoft.com/office/drawing/2014/main" id="{6BC162F8-5174-FFF8-63C3-1863C636308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30</a:t>
            </a:fld>
            <a:endParaRPr lang="en-AU" spc="-27" dirty="0"/>
          </a:p>
        </p:txBody>
      </p:sp>
      <p:grpSp>
        <p:nvGrpSpPr>
          <p:cNvPr id="14" name="Group 13">
            <a:extLst>
              <a:ext uri="{FF2B5EF4-FFF2-40B4-BE49-F238E27FC236}">
                <a16:creationId xmlns:a16="http://schemas.microsoft.com/office/drawing/2014/main" id="{D7080807-3586-47F3-2320-2EA5E3390EF8}"/>
              </a:ext>
            </a:extLst>
          </p:cNvPr>
          <p:cNvGrpSpPr/>
          <p:nvPr/>
        </p:nvGrpSpPr>
        <p:grpSpPr>
          <a:xfrm>
            <a:off x="3003970" y="584420"/>
            <a:ext cx="2984500" cy="2603500"/>
            <a:chOff x="3003970" y="584420"/>
            <a:chExt cx="2984500" cy="2603500"/>
          </a:xfrm>
        </p:grpSpPr>
        <p:pic>
          <p:nvPicPr>
            <p:cNvPr id="15" name="Picture 14">
              <a:extLst>
                <a:ext uri="{FF2B5EF4-FFF2-40B4-BE49-F238E27FC236}">
                  <a16:creationId xmlns:a16="http://schemas.microsoft.com/office/drawing/2014/main" id="{A589E601-620F-C097-B14E-0B10871B38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970" y="584420"/>
              <a:ext cx="2984500" cy="2603500"/>
            </a:xfrm>
            <a:prstGeom prst="rect">
              <a:avLst/>
            </a:prstGeom>
          </p:spPr>
        </p:pic>
        <p:sp>
          <p:nvSpPr>
            <p:cNvPr id="16" name="Rectangle 11">
              <a:extLst>
                <a:ext uri="{FF2B5EF4-FFF2-40B4-BE49-F238E27FC236}">
                  <a16:creationId xmlns:a16="http://schemas.microsoft.com/office/drawing/2014/main" id="{250696C9-4746-56FE-E068-1DA40DD5AD3F}"/>
                </a:ext>
              </a:extLst>
            </p:cNvPr>
            <p:cNvSpPr/>
            <p:nvPr/>
          </p:nvSpPr>
          <p:spPr>
            <a:xfrm>
              <a:off x="3434605" y="2430184"/>
              <a:ext cx="2474843" cy="490038"/>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221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47820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674B72-6DD3-8FBE-9618-05E1C4EFFD40}"/>
              </a:ext>
            </a:extLst>
          </p:cNvPr>
          <p:cNvPicPr>
            <a:picLocks noChangeAspect="1"/>
          </p:cNvPicPr>
          <p:nvPr/>
        </p:nvPicPr>
        <p:blipFill rotWithShape="1">
          <a:blip r:embed="rId3">
            <a:extLst>
              <a:ext uri="{28A0092B-C50C-407E-A947-70E740481C1C}">
                <a14:useLocalDpi xmlns:a14="http://schemas.microsoft.com/office/drawing/2010/main" val="0"/>
              </a:ext>
            </a:extLst>
          </a:blip>
          <a:srcRect r="11501"/>
          <a:stretch/>
        </p:blipFill>
        <p:spPr>
          <a:xfrm>
            <a:off x="155574" y="530311"/>
            <a:ext cx="2816066" cy="2704913"/>
          </a:xfrm>
          <a:prstGeom prst="rect">
            <a:avLst/>
          </a:prstGeom>
        </p:spPr>
      </p:pic>
      <p:sp>
        <p:nvSpPr>
          <p:cNvPr id="2" name="Title 1">
            <a:extLst>
              <a:ext uri="{FF2B5EF4-FFF2-40B4-BE49-F238E27FC236}">
                <a16:creationId xmlns:a16="http://schemas.microsoft.com/office/drawing/2014/main" id="{ADBDCF3B-B12D-177B-41C6-16A44EA07B09}"/>
              </a:ext>
            </a:extLst>
          </p:cNvPr>
          <p:cNvSpPr>
            <a:spLocks noGrp="1"/>
          </p:cNvSpPr>
          <p:nvPr>
            <p:ph type="title"/>
          </p:nvPr>
        </p:nvSpPr>
        <p:spPr/>
        <p:txBody>
          <a:bodyPr/>
          <a:lstStyle/>
          <a:p>
            <a:r>
              <a:rPr lang="en-AU" dirty="0"/>
              <a:t>Simulation Study – Single Field Plot</a:t>
            </a:r>
          </a:p>
        </p:txBody>
      </p:sp>
      <p:pic>
        <p:nvPicPr>
          <p:cNvPr id="4" name="Picture 3" descr="A blue text on a black background&#10;&#10;Description automatically generated">
            <a:extLst>
              <a:ext uri="{FF2B5EF4-FFF2-40B4-BE49-F238E27FC236}">
                <a16:creationId xmlns:a16="http://schemas.microsoft.com/office/drawing/2014/main" id="{4C44EF47-2293-0A86-C054-C72C4FC95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3" name="Straight Connector 2">
            <a:extLst>
              <a:ext uri="{FF2B5EF4-FFF2-40B4-BE49-F238E27FC236}">
                <a16:creationId xmlns:a16="http://schemas.microsoft.com/office/drawing/2014/main" id="{FA1BAC71-7AB7-E2C5-61AB-2B1929DC4698}"/>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809071E-79C1-7301-B387-7272F7E6E5CE}"/>
              </a:ext>
            </a:extLst>
          </p:cNvPr>
          <p:cNvGrpSpPr/>
          <p:nvPr/>
        </p:nvGrpSpPr>
        <p:grpSpPr>
          <a:xfrm>
            <a:off x="3003970" y="584420"/>
            <a:ext cx="2984500" cy="2603500"/>
            <a:chOff x="3003970" y="584420"/>
            <a:chExt cx="2984500" cy="2603500"/>
          </a:xfrm>
        </p:grpSpPr>
        <p:pic>
          <p:nvPicPr>
            <p:cNvPr id="12" name="Picture 11">
              <a:extLst>
                <a:ext uri="{FF2B5EF4-FFF2-40B4-BE49-F238E27FC236}">
                  <a16:creationId xmlns:a16="http://schemas.microsoft.com/office/drawing/2014/main" id="{18030803-4A20-7179-B110-C539E15106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970" y="584420"/>
              <a:ext cx="2984500" cy="2603500"/>
            </a:xfrm>
            <a:prstGeom prst="rect">
              <a:avLst/>
            </a:prstGeom>
          </p:spPr>
        </p:pic>
        <p:sp>
          <p:nvSpPr>
            <p:cNvPr id="8" name="Rectangle 11">
              <a:extLst>
                <a:ext uri="{FF2B5EF4-FFF2-40B4-BE49-F238E27FC236}">
                  <a16:creationId xmlns:a16="http://schemas.microsoft.com/office/drawing/2014/main" id="{CEA3D166-05B8-944D-8F60-03DF4D244DD4}"/>
                </a:ext>
              </a:extLst>
            </p:cNvPr>
            <p:cNvSpPr/>
            <p:nvPr/>
          </p:nvSpPr>
          <p:spPr>
            <a:xfrm>
              <a:off x="3434605" y="2430184"/>
              <a:ext cx="2474843" cy="490038"/>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221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11">
            <a:extLst>
              <a:ext uri="{FF2B5EF4-FFF2-40B4-BE49-F238E27FC236}">
                <a16:creationId xmlns:a16="http://schemas.microsoft.com/office/drawing/2014/main" id="{D7901496-797D-289D-CCF7-1F3784B68D76}"/>
              </a:ext>
            </a:extLst>
          </p:cNvPr>
          <p:cNvSpPr/>
          <p:nvPr/>
        </p:nvSpPr>
        <p:spPr>
          <a:xfrm>
            <a:off x="291279" y="551625"/>
            <a:ext cx="1277457" cy="2438400"/>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 name="connsiteX0" fmla="*/ 0 w 2474843"/>
              <a:gd name="connsiteY0" fmla="*/ 0 h 478891"/>
              <a:gd name="connsiteX1" fmla="*/ 2474843 w 2474843"/>
              <a:gd name="connsiteY1" fmla="*/ 0 h 478891"/>
              <a:gd name="connsiteX2" fmla="*/ 2474843 w 2474843"/>
              <a:gd name="connsiteY2" fmla="*/ 477892 h 478891"/>
              <a:gd name="connsiteX3" fmla="*/ 11359 w 2474843"/>
              <a:gd name="connsiteY3" fmla="*/ 478891 h 478891"/>
              <a:gd name="connsiteX4" fmla="*/ 0 w 2474843"/>
              <a:gd name="connsiteY4" fmla="*/ 0 h 478891"/>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555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555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BFB4BDA7-C711-E465-1BD4-E9F7682DBBD5}"/>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31</a:t>
            </a:fld>
            <a:endParaRPr lang="en-AU" spc="-27" dirty="0"/>
          </a:p>
        </p:txBody>
      </p:sp>
    </p:spTree>
    <p:extLst>
      <p:ext uri="{BB962C8B-B14F-4D97-AF65-F5344CB8AC3E}">
        <p14:creationId xmlns:p14="http://schemas.microsoft.com/office/powerpoint/2010/main" val="288155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5138-CC7A-47BD-72D7-C22152293D3D}"/>
              </a:ext>
            </a:extLst>
          </p:cNvPr>
          <p:cNvSpPr>
            <a:spLocks noGrp="1"/>
          </p:cNvSpPr>
          <p:nvPr>
            <p:ph type="title"/>
          </p:nvPr>
        </p:nvSpPr>
        <p:spPr/>
        <p:txBody>
          <a:bodyPr/>
          <a:lstStyle/>
          <a:p>
            <a:r>
              <a:rPr lang="en-AU" dirty="0">
                <a:latin typeface="+mj-lt"/>
              </a:rPr>
              <a:t>Simulation Experiment – Methods</a:t>
            </a:r>
          </a:p>
        </p:txBody>
      </p:sp>
      <p:graphicFrame>
        <p:nvGraphicFramePr>
          <p:cNvPr id="6" name="Diagram 5">
            <a:extLst>
              <a:ext uri="{FF2B5EF4-FFF2-40B4-BE49-F238E27FC236}">
                <a16:creationId xmlns:a16="http://schemas.microsoft.com/office/drawing/2014/main" id="{65055FA3-320A-4195-F76B-597674732848}"/>
              </a:ext>
            </a:extLst>
          </p:cNvPr>
          <p:cNvGraphicFramePr/>
          <p:nvPr>
            <p:extLst>
              <p:ext uri="{D42A27DB-BD31-4B8C-83A1-F6EECF244321}">
                <p14:modId xmlns:p14="http://schemas.microsoft.com/office/powerpoint/2010/main" val="1263428549"/>
              </p:ext>
            </p:extLst>
          </p:nvPr>
        </p:nvGraphicFramePr>
        <p:xfrm>
          <a:off x="163863" y="511175"/>
          <a:ext cx="5825422" cy="281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5FEB5DF-D88E-ECC5-7DFE-7AF013318DA4}"/>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32</a:t>
            </a:fld>
            <a:endParaRPr lang="en-AU" spc="-27" dirty="0"/>
          </a:p>
        </p:txBody>
      </p:sp>
      <p:pic>
        <p:nvPicPr>
          <p:cNvPr id="3" name="Picture 2" descr="A blue text on a black background&#10;&#10;Description automatically generated">
            <a:extLst>
              <a:ext uri="{FF2B5EF4-FFF2-40B4-BE49-F238E27FC236}">
                <a16:creationId xmlns:a16="http://schemas.microsoft.com/office/drawing/2014/main" id="{2B523233-3923-731C-932C-41DAE9375E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5" name="Straight Connector 4">
            <a:extLst>
              <a:ext uri="{FF2B5EF4-FFF2-40B4-BE49-F238E27FC236}">
                <a16:creationId xmlns:a16="http://schemas.microsoft.com/office/drawing/2014/main" id="{156EDF17-9D73-3F98-93C9-71300E79E17F}"/>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781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7CD6F0-7F2B-58B8-6145-ED7267F32138}"/>
                  </a:ext>
                </a:extLst>
              </p:cNvPr>
              <p:cNvSpPr txBox="1"/>
              <p:nvPr/>
            </p:nvSpPr>
            <p:spPr>
              <a:xfrm>
                <a:off x="1163882" y="1532564"/>
                <a:ext cx="3825385" cy="3956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1" i="1" smtClean="0">
                          <a:solidFill>
                            <a:srgbClr val="E5117E"/>
                          </a:solidFill>
                          <a:latin typeface="Cambria Math" panose="02040503050406030204" pitchFamily="18" charset="0"/>
                        </a:rPr>
                        <m:t>𝒚</m:t>
                      </m:r>
                      <m:r>
                        <a:rPr lang="en-AU" b="1" i="1" smtClean="0">
                          <a:solidFill>
                            <a:srgbClr val="E5117E"/>
                          </a:solidFill>
                          <a:latin typeface="Cambria Math" panose="02040503050406030204" pitchFamily="18" charset="0"/>
                        </a:rPr>
                        <m:t>=</m:t>
                      </m:r>
                      <m:r>
                        <a:rPr lang="en-AU" b="1" i="1" smtClean="0">
                          <a:solidFill>
                            <a:srgbClr val="E5117E"/>
                          </a:solidFill>
                          <a:latin typeface="Cambria Math" panose="02040503050406030204" pitchFamily="18" charset="0"/>
                        </a:rPr>
                        <m:t>𝑿</m:t>
                      </m:r>
                      <m:r>
                        <a:rPr lang="en-AU" b="1" i="1" smtClean="0">
                          <a:solidFill>
                            <a:srgbClr val="E5117E"/>
                          </a:solidFill>
                          <a:latin typeface="Cambria Math" panose="02040503050406030204" pitchFamily="18" charset="0"/>
                          <a:ea typeface="Cambria Math" panose="02040503050406030204" pitchFamily="18" charset="0"/>
                        </a:rPr>
                        <m:t>𝝉</m:t>
                      </m:r>
                      <m:r>
                        <a:rPr lang="en-AU" b="1" i="1" smtClean="0">
                          <a:solidFill>
                            <a:srgbClr val="E5117E"/>
                          </a:solidFill>
                          <a:latin typeface="Cambria Math" panose="02040503050406030204" pitchFamily="18" charset="0"/>
                          <a:ea typeface="Cambria Math" panose="02040503050406030204" pitchFamily="18" charset="0"/>
                        </a:rPr>
                        <m:t>+ </m:t>
                      </m:r>
                      <m:sSub>
                        <m:sSubPr>
                          <m:ctrlPr>
                            <a:rPr lang="en-AU" b="1" i="1" smtClean="0">
                              <a:solidFill>
                                <a:srgbClr val="E5117E"/>
                              </a:solidFill>
                              <a:latin typeface="Cambria Math" panose="02040503050406030204" pitchFamily="18" charset="0"/>
                              <a:ea typeface="Cambria Math" panose="02040503050406030204" pitchFamily="18" charset="0"/>
                            </a:rPr>
                          </m:ctrlPr>
                        </m:sSubPr>
                        <m:e>
                          <m:r>
                            <a:rPr lang="en-AU" b="1" i="1" smtClean="0">
                              <a:solidFill>
                                <a:srgbClr val="E5117E"/>
                              </a:solidFill>
                              <a:latin typeface="Cambria Math" panose="02040503050406030204" pitchFamily="18" charset="0"/>
                              <a:ea typeface="Cambria Math" panose="02040503050406030204" pitchFamily="18" charset="0"/>
                            </a:rPr>
                            <m:t>𝒁</m:t>
                          </m:r>
                        </m:e>
                        <m:sub>
                          <m:r>
                            <a:rPr lang="en-AU" b="1" i="1" smtClean="0">
                              <a:solidFill>
                                <a:srgbClr val="E5117E"/>
                              </a:solidFill>
                              <a:latin typeface="Cambria Math" panose="02040503050406030204" pitchFamily="18" charset="0"/>
                              <a:ea typeface="Cambria Math" panose="02040503050406030204" pitchFamily="18" charset="0"/>
                            </a:rPr>
                            <m:t>𝒈</m:t>
                          </m:r>
                        </m:sub>
                      </m:sSub>
                      <m:sSub>
                        <m:sSubPr>
                          <m:ctrlPr>
                            <a:rPr lang="en-AU" b="1" i="1">
                              <a:solidFill>
                                <a:srgbClr val="E5117E"/>
                              </a:solidFill>
                              <a:latin typeface="Cambria Math" panose="02040503050406030204" pitchFamily="18" charset="0"/>
                              <a:ea typeface="Cambria Math" panose="02040503050406030204" pitchFamily="18" charset="0"/>
                            </a:rPr>
                          </m:ctrlPr>
                        </m:sSubPr>
                        <m:e>
                          <m:r>
                            <a:rPr lang="en-AU" b="1" i="1">
                              <a:solidFill>
                                <a:srgbClr val="E5117E"/>
                              </a:solidFill>
                              <a:latin typeface="Cambria Math" panose="02040503050406030204" pitchFamily="18" charset="0"/>
                              <a:ea typeface="Cambria Math" panose="02040503050406030204" pitchFamily="18" charset="0"/>
                            </a:rPr>
                            <m:t>𝒖</m:t>
                          </m:r>
                        </m:e>
                        <m:sub>
                          <m:r>
                            <a:rPr lang="en-AU" b="1" i="1" smtClean="0">
                              <a:solidFill>
                                <a:srgbClr val="E5117E"/>
                              </a:solidFill>
                              <a:latin typeface="Cambria Math" panose="02040503050406030204" pitchFamily="18" charset="0"/>
                              <a:ea typeface="Cambria Math" panose="02040503050406030204" pitchFamily="18" charset="0"/>
                            </a:rPr>
                            <m:t>𝒈</m:t>
                          </m:r>
                        </m:sub>
                      </m:sSub>
                      <m:r>
                        <a:rPr lang="en-AU" b="1" i="1" smtClean="0">
                          <a:solidFill>
                            <a:srgbClr val="E5117E"/>
                          </a:solidFill>
                          <a:latin typeface="Cambria Math" panose="02040503050406030204" pitchFamily="18" charset="0"/>
                          <a:ea typeface="Cambria Math" panose="02040503050406030204" pitchFamily="18" charset="0"/>
                        </a:rPr>
                        <m:t>+ </m:t>
                      </m:r>
                      <m:r>
                        <a:rPr lang="en-AU" b="1" i="1" smtClean="0">
                          <a:solidFill>
                            <a:srgbClr val="E5117E"/>
                          </a:solidFill>
                          <a:latin typeface="Cambria Math" panose="02040503050406030204" pitchFamily="18" charset="0"/>
                          <a:ea typeface="Cambria Math" panose="02040503050406030204" pitchFamily="18" charset="0"/>
                        </a:rPr>
                        <m:t>𝜼</m:t>
                      </m:r>
                    </m:oMath>
                  </m:oMathPara>
                </a14:m>
                <a:endParaRPr lang="en-AU" dirty="0">
                  <a:solidFill>
                    <a:srgbClr val="E5117E"/>
                  </a:solidFill>
                </a:endParaRPr>
              </a:p>
            </p:txBody>
          </p:sp>
        </mc:Choice>
        <mc:Fallback xmlns="">
          <p:sp>
            <p:nvSpPr>
              <p:cNvPr id="3" name="TextBox 2">
                <a:extLst>
                  <a:ext uri="{FF2B5EF4-FFF2-40B4-BE49-F238E27FC236}">
                    <a16:creationId xmlns:a16="http://schemas.microsoft.com/office/drawing/2014/main" id="{E77CD6F0-7F2B-58B8-6145-ED7267F32138}"/>
                  </a:ext>
                </a:extLst>
              </p:cNvPr>
              <p:cNvSpPr txBox="1">
                <a:spLocks noRot="1" noChangeAspect="1" noMove="1" noResize="1" noEditPoints="1" noAdjustHandles="1" noChangeArrowheads="1" noChangeShapeType="1" noTextEdit="1"/>
              </p:cNvSpPr>
              <p:nvPr/>
            </p:nvSpPr>
            <p:spPr>
              <a:xfrm>
                <a:off x="1163882" y="1532564"/>
                <a:ext cx="3825385" cy="395621"/>
              </a:xfrm>
              <a:prstGeom prst="rect">
                <a:avLst/>
              </a:prstGeom>
              <a:blipFill>
                <a:blip r:embed="rId3"/>
                <a:stretch>
                  <a:fillRect b="-9375"/>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B1BC5821-6937-352B-60BD-98EDF83E0B8D}"/>
              </a:ext>
            </a:extLst>
          </p:cNvPr>
          <p:cNvGrpSpPr/>
          <p:nvPr/>
        </p:nvGrpSpPr>
        <p:grpSpPr>
          <a:xfrm>
            <a:off x="1628775" y="1928185"/>
            <a:ext cx="1981200" cy="1134321"/>
            <a:chOff x="790575" y="531761"/>
            <a:chExt cx="1981200" cy="1134321"/>
          </a:xfrm>
        </p:grpSpPr>
        <p:sp>
          <p:nvSpPr>
            <p:cNvPr id="4" name="TextBox 3">
              <a:extLst>
                <a:ext uri="{FF2B5EF4-FFF2-40B4-BE49-F238E27FC236}">
                  <a16:creationId xmlns:a16="http://schemas.microsoft.com/office/drawing/2014/main" id="{43E8BF84-6E10-D766-21F6-9D17EFD66DB3}"/>
                </a:ext>
              </a:extLst>
            </p:cNvPr>
            <p:cNvSpPr txBox="1"/>
            <p:nvPr/>
          </p:nvSpPr>
          <p:spPr>
            <a:xfrm>
              <a:off x="790575" y="1019751"/>
              <a:ext cx="1981200" cy="646331"/>
            </a:xfrm>
            <a:prstGeom prst="rect">
              <a:avLst/>
            </a:prstGeom>
            <a:noFill/>
          </p:spPr>
          <p:txBody>
            <a:bodyPr wrap="square" rtlCol="0">
              <a:spAutoFit/>
            </a:bodyPr>
            <a:lstStyle/>
            <a:p>
              <a:pPr algn="ctr"/>
              <a:r>
                <a:rPr lang="en-AU" i="1" dirty="0"/>
                <a:t>Random effects:</a:t>
              </a:r>
              <a:br>
                <a:rPr lang="en-AU" i="1" dirty="0"/>
              </a:br>
              <a:r>
                <a:rPr lang="en-AU" i="1" dirty="0"/>
                <a:t>(Variety)</a:t>
              </a:r>
            </a:p>
          </p:txBody>
        </p:sp>
        <p:cxnSp>
          <p:nvCxnSpPr>
            <p:cNvPr id="6" name="Straight Arrow Connector 5">
              <a:extLst>
                <a:ext uri="{FF2B5EF4-FFF2-40B4-BE49-F238E27FC236}">
                  <a16:creationId xmlns:a16="http://schemas.microsoft.com/office/drawing/2014/main" id="{896ED873-BE02-02A8-E32B-0CD861BFFE3E}"/>
                </a:ext>
              </a:extLst>
            </p:cNvPr>
            <p:cNvCxnSpPr>
              <a:cxnSpLocks/>
              <a:stCxn id="4" idx="0"/>
            </p:cNvCxnSpPr>
            <p:nvPr/>
          </p:nvCxnSpPr>
          <p:spPr>
            <a:xfrm flipH="1" flipV="1">
              <a:off x="1704975" y="531761"/>
              <a:ext cx="76200" cy="487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9" name="Group 8">
            <a:extLst>
              <a:ext uri="{FF2B5EF4-FFF2-40B4-BE49-F238E27FC236}">
                <a16:creationId xmlns:a16="http://schemas.microsoft.com/office/drawing/2014/main" id="{91F3DBB8-47AE-AEC3-E559-0B964B522A70}"/>
              </a:ext>
            </a:extLst>
          </p:cNvPr>
          <p:cNvGrpSpPr/>
          <p:nvPr/>
        </p:nvGrpSpPr>
        <p:grpSpPr>
          <a:xfrm>
            <a:off x="866775" y="587375"/>
            <a:ext cx="1981200" cy="945189"/>
            <a:chOff x="714375" y="434975"/>
            <a:chExt cx="1981200" cy="945189"/>
          </a:xfrm>
        </p:grpSpPr>
        <p:sp>
          <p:nvSpPr>
            <p:cNvPr id="10" name="TextBox 9">
              <a:extLst>
                <a:ext uri="{FF2B5EF4-FFF2-40B4-BE49-F238E27FC236}">
                  <a16:creationId xmlns:a16="http://schemas.microsoft.com/office/drawing/2014/main" id="{4C1A45D4-C186-99B7-12BE-5ED59D599B0A}"/>
                </a:ext>
              </a:extLst>
            </p:cNvPr>
            <p:cNvSpPr txBox="1"/>
            <p:nvPr/>
          </p:nvSpPr>
          <p:spPr>
            <a:xfrm>
              <a:off x="714375" y="434975"/>
              <a:ext cx="1981200" cy="584775"/>
            </a:xfrm>
            <a:prstGeom prst="rect">
              <a:avLst/>
            </a:prstGeom>
            <a:noFill/>
          </p:spPr>
          <p:txBody>
            <a:bodyPr wrap="square" rtlCol="0">
              <a:spAutoFit/>
            </a:bodyPr>
            <a:lstStyle/>
            <a:p>
              <a:pPr algn="ctr"/>
              <a:r>
                <a:rPr lang="en-AU" i="1" dirty="0"/>
                <a:t>Fixed effects:</a:t>
              </a:r>
              <a:r>
                <a:rPr lang="en-AU" dirty="0"/>
                <a:t> </a:t>
              </a:r>
              <a:br>
                <a:rPr lang="en-AU" dirty="0"/>
              </a:br>
              <a:r>
                <a:rPr lang="en-AU" sz="1400" dirty="0"/>
                <a:t>Overall Mean</a:t>
              </a:r>
              <a:endParaRPr lang="en-AU" dirty="0"/>
            </a:p>
          </p:txBody>
        </p:sp>
        <p:cxnSp>
          <p:nvCxnSpPr>
            <p:cNvPr id="11" name="Straight Arrow Connector 10">
              <a:extLst>
                <a:ext uri="{FF2B5EF4-FFF2-40B4-BE49-F238E27FC236}">
                  <a16:creationId xmlns:a16="http://schemas.microsoft.com/office/drawing/2014/main" id="{D8AC25C4-535D-A985-7BE5-AFA43779D150}"/>
                </a:ext>
              </a:extLst>
            </p:cNvPr>
            <p:cNvCxnSpPr>
              <a:cxnSpLocks/>
              <a:stCxn id="10" idx="2"/>
            </p:cNvCxnSpPr>
            <p:nvPr/>
          </p:nvCxnSpPr>
          <p:spPr>
            <a:xfrm>
              <a:off x="1704975" y="1019750"/>
              <a:ext cx="762000" cy="360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9" name="TextBox 18">
            <a:extLst>
              <a:ext uri="{FF2B5EF4-FFF2-40B4-BE49-F238E27FC236}">
                <a16:creationId xmlns:a16="http://schemas.microsoft.com/office/drawing/2014/main" id="{C745F4C0-2304-8071-A4E0-96B585D9CB1D}"/>
              </a:ext>
            </a:extLst>
          </p:cNvPr>
          <p:cNvSpPr txBox="1"/>
          <p:nvPr/>
        </p:nvSpPr>
        <p:spPr>
          <a:xfrm>
            <a:off x="2773428" y="312238"/>
            <a:ext cx="1981200" cy="861774"/>
          </a:xfrm>
          <a:prstGeom prst="rect">
            <a:avLst/>
          </a:prstGeom>
          <a:noFill/>
        </p:spPr>
        <p:txBody>
          <a:bodyPr wrap="square" rtlCol="0">
            <a:spAutoFit/>
          </a:bodyPr>
          <a:lstStyle/>
          <a:p>
            <a:pPr algn="ctr"/>
            <a:r>
              <a:rPr lang="en-AU" i="1" dirty="0"/>
              <a:t>Random effects + Residuals:</a:t>
            </a:r>
          </a:p>
          <a:p>
            <a:pPr algn="ctr"/>
            <a:r>
              <a:rPr lang="en-AU" sz="1400" dirty="0"/>
              <a:t>From each phase</a:t>
            </a:r>
          </a:p>
        </p:txBody>
      </p:sp>
      <p:pic>
        <p:nvPicPr>
          <p:cNvPr id="2" name="Picture 1" descr="A blue text on a black background&#10;&#10;Description automatically generated">
            <a:extLst>
              <a:ext uri="{FF2B5EF4-FFF2-40B4-BE49-F238E27FC236}">
                <a16:creationId xmlns:a16="http://schemas.microsoft.com/office/drawing/2014/main" id="{5C5D6A6C-5973-EB3A-92FD-A8B6A6373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cxnSp>
        <p:nvCxnSpPr>
          <p:cNvPr id="5" name="Straight Arrow Connector 4">
            <a:extLst>
              <a:ext uri="{FF2B5EF4-FFF2-40B4-BE49-F238E27FC236}">
                <a16:creationId xmlns:a16="http://schemas.microsoft.com/office/drawing/2014/main" id="{CE397393-D490-971D-560D-F052C369E1F0}"/>
              </a:ext>
            </a:extLst>
          </p:cNvPr>
          <p:cNvCxnSpPr>
            <a:cxnSpLocks/>
            <a:stCxn id="19" idx="2"/>
          </p:cNvCxnSpPr>
          <p:nvPr/>
        </p:nvCxnSpPr>
        <p:spPr>
          <a:xfrm>
            <a:off x="3764028" y="1174012"/>
            <a:ext cx="226946" cy="4462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Slide Number Placeholder 6">
            <a:extLst>
              <a:ext uri="{FF2B5EF4-FFF2-40B4-BE49-F238E27FC236}">
                <a16:creationId xmlns:a16="http://schemas.microsoft.com/office/drawing/2014/main" id="{346CFA9E-4AAF-7DEF-2827-E8A231CFCDFD}"/>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33</a:t>
            </a:fld>
            <a:endParaRPr lang="en-AU" spc="-27" dirty="0"/>
          </a:p>
        </p:txBody>
      </p:sp>
    </p:spTree>
    <p:extLst>
      <p:ext uri="{BB962C8B-B14F-4D97-AF65-F5344CB8AC3E}">
        <p14:creationId xmlns:p14="http://schemas.microsoft.com/office/powerpoint/2010/main" val="1303628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A67C-F794-E7D8-A585-DB6D7B02F5D5}"/>
              </a:ext>
            </a:extLst>
          </p:cNvPr>
          <p:cNvSpPr>
            <a:spLocks noGrp="1"/>
          </p:cNvSpPr>
          <p:nvPr>
            <p:ph type="title"/>
          </p:nvPr>
        </p:nvSpPr>
        <p:spPr/>
        <p:txBody>
          <a:bodyPr/>
          <a:lstStyle/>
          <a:p>
            <a:r>
              <a:rPr lang="en-AU" dirty="0"/>
              <a:t>Simulation Study – Set Up </a:t>
            </a:r>
          </a:p>
        </p:txBody>
      </p:sp>
      <p:pic>
        <p:nvPicPr>
          <p:cNvPr id="4" name="Picture 3" descr="A blue text on a black background&#10;&#10;Description automatically generated">
            <a:extLst>
              <a:ext uri="{FF2B5EF4-FFF2-40B4-BE49-F238E27FC236}">
                <a16:creationId xmlns:a16="http://schemas.microsoft.com/office/drawing/2014/main" id="{C86AE82F-9169-BBAB-0862-9981388A2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6" name="Picture 5">
            <a:extLst>
              <a:ext uri="{FF2B5EF4-FFF2-40B4-BE49-F238E27FC236}">
                <a16:creationId xmlns:a16="http://schemas.microsoft.com/office/drawing/2014/main" id="{A390B7E7-9CD2-0992-F879-CF583DAC3C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9474"/>
          <a:stretch/>
        </p:blipFill>
        <p:spPr>
          <a:xfrm>
            <a:off x="0" y="735826"/>
            <a:ext cx="2912712" cy="2430314"/>
          </a:xfrm>
          <a:prstGeom prst="rect">
            <a:avLst/>
          </a:prstGeom>
        </p:spPr>
      </p:pic>
      <p:cxnSp>
        <p:nvCxnSpPr>
          <p:cNvPr id="3" name="Straight Connector 2">
            <a:extLst>
              <a:ext uri="{FF2B5EF4-FFF2-40B4-BE49-F238E27FC236}">
                <a16:creationId xmlns:a16="http://schemas.microsoft.com/office/drawing/2014/main" id="{DED48059-A0AD-720C-5609-FC003E220795}"/>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8" name="Picture 7" descr="A graph of a person standing next to a machine tube&#10;&#10;Description automatically generated">
            <a:extLst>
              <a:ext uri="{FF2B5EF4-FFF2-40B4-BE49-F238E27FC236}">
                <a16:creationId xmlns:a16="http://schemas.microsoft.com/office/drawing/2014/main" id="{126EBFD5-0DDF-E06B-CC8E-62B9F01D4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260" y="606011"/>
            <a:ext cx="3164404" cy="2689944"/>
          </a:xfrm>
          <a:prstGeom prst="rect">
            <a:avLst/>
          </a:prstGeom>
        </p:spPr>
      </p:pic>
      <p:sp>
        <p:nvSpPr>
          <p:cNvPr id="5" name="Slide Number Placeholder 4">
            <a:extLst>
              <a:ext uri="{FF2B5EF4-FFF2-40B4-BE49-F238E27FC236}">
                <a16:creationId xmlns:a16="http://schemas.microsoft.com/office/drawing/2014/main" id="{F30C70CB-4194-46FA-911A-BCCF4F18438D}"/>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34</a:t>
            </a:fld>
            <a:endParaRPr lang="en-AU" spc="-27" dirty="0"/>
          </a:p>
        </p:txBody>
      </p:sp>
      <p:pic>
        <p:nvPicPr>
          <p:cNvPr id="10" name="Picture 9">
            <a:extLst>
              <a:ext uri="{FF2B5EF4-FFF2-40B4-BE49-F238E27FC236}">
                <a16:creationId xmlns:a16="http://schemas.microsoft.com/office/drawing/2014/main" id="{7973B9C9-483A-40B6-AD81-D61D4E44B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233" y="968375"/>
            <a:ext cx="2490546" cy="1904999"/>
          </a:xfrm>
          <a:prstGeom prst="rect">
            <a:avLst/>
          </a:prstGeom>
        </p:spPr>
      </p:pic>
      <p:pic>
        <p:nvPicPr>
          <p:cNvPr id="9" name="Picture 8">
            <a:extLst>
              <a:ext uri="{FF2B5EF4-FFF2-40B4-BE49-F238E27FC236}">
                <a16:creationId xmlns:a16="http://schemas.microsoft.com/office/drawing/2014/main" id="{7BC4BB43-7083-F1D4-1F89-C9B4251580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89283" y="804114"/>
            <a:ext cx="2790525" cy="2371945"/>
          </a:xfrm>
          <a:prstGeom prst="rect">
            <a:avLst/>
          </a:prstGeom>
        </p:spPr>
      </p:pic>
    </p:spTree>
    <p:extLst>
      <p:ext uri="{BB962C8B-B14F-4D97-AF65-F5344CB8AC3E}">
        <p14:creationId xmlns:p14="http://schemas.microsoft.com/office/powerpoint/2010/main" val="32682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35EC0-3B38-DCFA-2054-720DF3F0E45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35</a:t>
            </a:fld>
            <a:endParaRPr lang="en-AU" spc="-27" dirty="0"/>
          </a:p>
        </p:txBody>
      </p:sp>
      <p:pic>
        <p:nvPicPr>
          <p:cNvPr id="9" name="Picture 8">
            <a:extLst>
              <a:ext uri="{FF2B5EF4-FFF2-40B4-BE49-F238E27FC236}">
                <a16:creationId xmlns:a16="http://schemas.microsoft.com/office/drawing/2014/main" id="{22B25E18-EA81-1461-BF46-AD22A4E8F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92" y="133359"/>
            <a:ext cx="4034366" cy="3025775"/>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CE270AFC-1DD2-BF61-4C97-D7AEA22A0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8175"/>
            <a:ext cx="1475117" cy="280754"/>
          </a:xfrm>
          <a:prstGeom prst="rect">
            <a:avLst/>
          </a:prstGeom>
        </p:spPr>
      </p:pic>
      <p:sp>
        <p:nvSpPr>
          <p:cNvPr id="4" name="TextBox 3">
            <a:extLst>
              <a:ext uri="{FF2B5EF4-FFF2-40B4-BE49-F238E27FC236}">
                <a16:creationId xmlns:a16="http://schemas.microsoft.com/office/drawing/2014/main" id="{00ECDFC2-5E03-C22F-605A-77A1F1269B01}"/>
              </a:ext>
            </a:extLst>
          </p:cNvPr>
          <p:cNvSpPr txBox="1"/>
          <p:nvPr/>
        </p:nvSpPr>
        <p:spPr>
          <a:xfrm>
            <a:off x="1878799" y="3140471"/>
            <a:ext cx="2395552" cy="369332"/>
          </a:xfrm>
          <a:prstGeom prst="rect">
            <a:avLst/>
          </a:prstGeom>
          <a:noFill/>
        </p:spPr>
        <p:txBody>
          <a:bodyPr wrap="square" rtlCol="0">
            <a:spAutoFit/>
          </a:bodyPr>
          <a:lstStyle/>
          <a:p>
            <a:r>
              <a:rPr lang="en-AU" b="1" dirty="0"/>
              <a:t>Set D (GRDC) Cluster 1</a:t>
            </a:r>
          </a:p>
        </p:txBody>
      </p:sp>
    </p:spTree>
    <p:extLst>
      <p:ext uri="{BB962C8B-B14F-4D97-AF65-F5344CB8AC3E}">
        <p14:creationId xmlns:p14="http://schemas.microsoft.com/office/powerpoint/2010/main" val="410443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35EC0-3B38-DCFA-2054-720DF3F0E45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36</a:t>
            </a:fld>
            <a:endParaRPr lang="en-AU" spc="-27" dirty="0"/>
          </a:p>
        </p:txBody>
      </p:sp>
      <p:sp>
        <p:nvSpPr>
          <p:cNvPr id="2" name="TextBox 1">
            <a:extLst>
              <a:ext uri="{FF2B5EF4-FFF2-40B4-BE49-F238E27FC236}">
                <a16:creationId xmlns:a16="http://schemas.microsoft.com/office/drawing/2014/main" id="{AA83804C-AE83-3E1A-F4E1-D315EEBE9280}"/>
              </a:ext>
            </a:extLst>
          </p:cNvPr>
          <p:cNvSpPr txBox="1"/>
          <p:nvPr/>
        </p:nvSpPr>
        <p:spPr>
          <a:xfrm>
            <a:off x="1878799" y="3140471"/>
            <a:ext cx="2395552" cy="369332"/>
          </a:xfrm>
          <a:prstGeom prst="rect">
            <a:avLst/>
          </a:prstGeom>
          <a:noFill/>
        </p:spPr>
        <p:txBody>
          <a:bodyPr wrap="square" rtlCol="0">
            <a:spAutoFit/>
          </a:bodyPr>
          <a:lstStyle/>
          <a:p>
            <a:r>
              <a:rPr lang="en-AU" b="1" dirty="0"/>
              <a:t>Set D (GRDC) Cluster 2</a:t>
            </a:r>
          </a:p>
        </p:txBody>
      </p:sp>
      <p:pic>
        <p:nvPicPr>
          <p:cNvPr id="4" name="Picture 3">
            <a:extLst>
              <a:ext uri="{FF2B5EF4-FFF2-40B4-BE49-F238E27FC236}">
                <a16:creationId xmlns:a16="http://schemas.microsoft.com/office/drawing/2014/main" id="{48A00F16-E961-A1D2-4C77-28D6CD465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5" y="112871"/>
            <a:ext cx="4036800" cy="3027600"/>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0223A7C1-D710-E7CE-D715-8B4FB353E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Tree>
    <p:extLst>
      <p:ext uri="{BB962C8B-B14F-4D97-AF65-F5344CB8AC3E}">
        <p14:creationId xmlns:p14="http://schemas.microsoft.com/office/powerpoint/2010/main" val="1501493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35EC0-3B38-DCFA-2054-720DF3F0E45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37</a:t>
            </a:fld>
            <a:endParaRPr lang="en-AU" spc="-27" dirty="0"/>
          </a:p>
        </p:txBody>
      </p:sp>
      <p:sp>
        <p:nvSpPr>
          <p:cNvPr id="2" name="TextBox 1">
            <a:extLst>
              <a:ext uri="{FF2B5EF4-FFF2-40B4-BE49-F238E27FC236}">
                <a16:creationId xmlns:a16="http://schemas.microsoft.com/office/drawing/2014/main" id="{AA83804C-AE83-3E1A-F4E1-D315EEBE9280}"/>
              </a:ext>
            </a:extLst>
          </p:cNvPr>
          <p:cNvSpPr txBox="1"/>
          <p:nvPr/>
        </p:nvSpPr>
        <p:spPr>
          <a:xfrm>
            <a:off x="1838325" y="3113643"/>
            <a:ext cx="2476500" cy="369332"/>
          </a:xfrm>
          <a:prstGeom prst="rect">
            <a:avLst/>
          </a:prstGeom>
          <a:noFill/>
        </p:spPr>
        <p:txBody>
          <a:bodyPr wrap="square" rtlCol="0">
            <a:spAutoFit/>
          </a:bodyPr>
          <a:lstStyle/>
          <a:p>
            <a:r>
              <a:rPr lang="en-AU" b="1" dirty="0"/>
              <a:t>Set E (Breeder) Cluster 1</a:t>
            </a:r>
          </a:p>
        </p:txBody>
      </p:sp>
      <p:pic>
        <p:nvPicPr>
          <p:cNvPr id="4" name="Picture 3">
            <a:extLst>
              <a:ext uri="{FF2B5EF4-FFF2-40B4-BE49-F238E27FC236}">
                <a16:creationId xmlns:a16="http://schemas.microsoft.com/office/drawing/2014/main" id="{D9574C50-C115-5F59-CFC5-584A5D265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5" y="112871"/>
            <a:ext cx="4036800" cy="3027600"/>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F9A8E2B0-BFDE-921E-7678-336B6693D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Tree>
    <p:extLst>
      <p:ext uri="{BB962C8B-B14F-4D97-AF65-F5344CB8AC3E}">
        <p14:creationId xmlns:p14="http://schemas.microsoft.com/office/powerpoint/2010/main" val="335722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35EC0-3B38-DCFA-2054-720DF3F0E457}"/>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38</a:t>
            </a:fld>
            <a:endParaRPr lang="en-AU" spc="-27" dirty="0"/>
          </a:p>
        </p:txBody>
      </p:sp>
      <p:pic>
        <p:nvPicPr>
          <p:cNvPr id="4" name="Picture 3">
            <a:extLst>
              <a:ext uri="{FF2B5EF4-FFF2-40B4-BE49-F238E27FC236}">
                <a16:creationId xmlns:a16="http://schemas.microsoft.com/office/drawing/2014/main" id="{7D822B5A-AB8C-5197-769F-4ABFE30CE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5" y="107373"/>
            <a:ext cx="4036800" cy="3027600"/>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F702C362-79AD-B6E4-0A76-BE2D0058A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5" name="TextBox 4">
            <a:extLst>
              <a:ext uri="{FF2B5EF4-FFF2-40B4-BE49-F238E27FC236}">
                <a16:creationId xmlns:a16="http://schemas.microsoft.com/office/drawing/2014/main" id="{DCD663E7-02AB-02CA-FFE2-53EFA32DC7EB}"/>
              </a:ext>
            </a:extLst>
          </p:cNvPr>
          <p:cNvSpPr txBox="1"/>
          <p:nvPr/>
        </p:nvSpPr>
        <p:spPr>
          <a:xfrm>
            <a:off x="1838325" y="3140471"/>
            <a:ext cx="2476500" cy="369332"/>
          </a:xfrm>
          <a:prstGeom prst="rect">
            <a:avLst/>
          </a:prstGeom>
          <a:noFill/>
        </p:spPr>
        <p:txBody>
          <a:bodyPr wrap="square" rtlCol="0">
            <a:spAutoFit/>
          </a:bodyPr>
          <a:lstStyle/>
          <a:p>
            <a:r>
              <a:rPr lang="en-AU" b="1" dirty="0"/>
              <a:t>Set E (Breeder) Cluster 2</a:t>
            </a:r>
          </a:p>
        </p:txBody>
      </p:sp>
    </p:spTree>
    <p:extLst>
      <p:ext uri="{BB962C8B-B14F-4D97-AF65-F5344CB8AC3E}">
        <p14:creationId xmlns:p14="http://schemas.microsoft.com/office/powerpoint/2010/main" val="3735892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8EC147-2B3E-7FC8-C423-C72D86CE6C50}"/>
              </a:ext>
            </a:extLst>
          </p:cNvPr>
          <p:cNvGraphicFramePr>
            <a:graphicFrameLocks noGrp="1"/>
          </p:cNvGraphicFramePr>
          <p:nvPr>
            <p:extLst>
              <p:ext uri="{D42A27DB-BD31-4B8C-83A1-F6EECF244321}">
                <p14:modId xmlns:p14="http://schemas.microsoft.com/office/powerpoint/2010/main" val="229277418"/>
              </p:ext>
            </p:extLst>
          </p:nvPr>
        </p:nvGraphicFramePr>
        <p:xfrm>
          <a:off x="104775" y="358775"/>
          <a:ext cx="5943602" cy="2833734"/>
        </p:xfrm>
        <a:graphic>
          <a:graphicData uri="http://schemas.openxmlformats.org/drawingml/2006/table">
            <a:tbl>
              <a:tblPr firstRow="1" bandRow="1">
                <a:tableStyleId>{5C22544A-7EE6-4342-B048-85BDC9FD1C3A}</a:tableStyleId>
              </a:tblPr>
              <a:tblGrid>
                <a:gridCol w="781412">
                  <a:extLst>
                    <a:ext uri="{9D8B030D-6E8A-4147-A177-3AD203B41FA5}">
                      <a16:colId xmlns:a16="http://schemas.microsoft.com/office/drawing/2014/main" val="1183077428"/>
                    </a:ext>
                  </a:extLst>
                </a:gridCol>
                <a:gridCol w="516219">
                  <a:extLst>
                    <a:ext uri="{9D8B030D-6E8A-4147-A177-3AD203B41FA5}">
                      <a16:colId xmlns:a16="http://schemas.microsoft.com/office/drawing/2014/main" val="171540748"/>
                    </a:ext>
                  </a:extLst>
                </a:gridCol>
                <a:gridCol w="516219">
                  <a:extLst>
                    <a:ext uri="{9D8B030D-6E8A-4147-A177-3AD203B41FA5}">
                      <a16:colId xmlns:a16="http://schemas.microsoft.com/office/drawing/2014/main" val="2326117908"/>
                    </a:ext>
                  </a:extLst>
                </a:gridCol>
                <a:gridCol w="516219">
                  <a:extLst>
                    <a:ext uri="{9D8B030D-6E8A-4147-A177-3AD203B41FA5}">
                      <a16:colId xmlns:a16="http://schemas.microsoft.com/office/drawing/2014/main" val="1596744264"/>
                    </a:ext>
                  </a:extLst>
                </a:gridCol>
                <a:gridCol w="516219">
                  <a:extLst>
                    <a:ext uri="{9D8B030D-6E8A-4147-A177-3AD203B41FA5}">
                      <a16:colId xmlns:a16="http://schemas.microsoft.com/office/drawing/2014/main" val="3462176890"/>
                    </a:ext>
                  </a:extLst>
                </a:gridCol>
                <a:gridCol w="516219">
                  <a:extLst>
                    <a:ext uri="{9D8B030D-6E8A-4147-A177-3AD203B41FA5}">
                      <a16:colId xmlns:a16="http://schemas.microsoft.com/office/drawing/2014/main" val="3185403293"/>
                    </a:ext>
                  </a:extLst>
                </a:gridCol>
                <a:gridCol w="516219">
                  <a:extLst>
                    <a:ext uri="{9D8B030D-6E8A-4147-A177-3AD203B41FA5}">
                      <a16:colId xmlns:a16="http://schemas.microsoft.com/office/drawing/2014/main" val="1984463239"/>
                    </a:ext>
                  </a:extLst>
                </a:gridCol>
                <a:gridCol w="516219">
                  <a:extLst>
                    <a:ext uri="{9D8B030D-6E8A-4147-A177-3AD203B41FA5}">
                      <a16:colId xmlns:a16="http://schemas.microsoft.com/office/drawing/2014/main" val="4132180889"/>
                    </a:ext>
                  </a:extLst>
                </a:gridCol>
                <a:gridCol w="516219">
                  <a:extLst>
                    <a:ext uri="{9D8B030D-6E8A-4147-A177-3AD203B41FA5}">
                      <a16:colId xmlns:a16="http://schemas.microsoft.com/office/drawing/2014/main" val="1468484583"/>
                    </a:ext>
                  </a:extLst>
                </a:gridCol>
                <a:gridCol w="516219">
                  <a:extLst>
                    <a:ext uri="{9D8B030D-6E8A-4147-A177-3AD203B41FA5}">
                      <a16:colId xmlns:a16="http://schemas.microsoft.com/office/drawing/2014/main" val="3049908954"/>
                    </a:ext>
                  </a:extLst>
                </a:gridCol>
                <a:gridCol w="516219">
                  <a:extLst>
                    <a:ext uri="{9D8B030D-6E8A-4147-A177-3AD203B41FA5}">
                      <a16:colId xmlns:a16="http://schemas.microsoft.com/office/drawing/2014/main" val="3604970260"/>
                    </a:ext>
                  </a:extLst>
                </a:gridCol>
              </a:tblGrid>
              <a:tr h="450747">
                <a:tc rowSpan="3">
                  <a:txBody>
                    <a:bodyPr/>
                    <a:lstStyle/>
                    <a:p>
                      <a:pPr algn="ctr" fontAlgn="b"/>
                      <a:r>
                        <a:rPr lang="en-AU" sz="900" u="none" strike="noStrike" dirty="0">
                          <a:effectLst/>
                          <a:latin typeface="+mn-lt"/>
                        </a:rPr>
                        <a:t>Component</a:t>
                      </a:r>
                      <a:endParaRPr lang="en-AU" sz="1000" b="1" i="0" u="none" strike="noStrike" dirty="0">
                        <a:solidFill>
                          <a:srgbClr val="000000"/>
                        </a:solidFill>
                        <a:effectLst/>
                        <a:latin typeface="+mn-lt"/>
                      </a:endParaRPr>
                    </a:p>
                  </a:txBody>
                  <a:tcPr anchor="ctr">
                    <a:solidFill>
                      <a:srgbClr val="0B2036"/>
                    </a:solidFill>
                  </a:tcPr>
                </a:tc>
                <a:tc gridSpan="5">
                  <a:txBody>
                    <a:bodyPr/>
                    <a:lstStyle/>
                    <a:p>
                      <a:pPr algn="ctr" fontAlgn="b"/>
                      <a:r>
                        <a:rPr lang="en-AU" sz="1000" b="1" i="0" u="none" strike="noStrike" dirty="0">
                          <a:solidFill>
                            <a:schemeClr val="bg1"/>
                          </a:solidFill>
                          <a:effectLst/>
                          <a:latin typeface="+mn-lt"/>
                        </a:rPr>
                        <a:t>Cluster 1</a:t>
                      </a:r>
                    </a:p>
                  </a:txBody>
                  <a:tcPr anchor="ctr">
                    <a:solidFill>
                      <a:srgbClr val="0B2036"/>
                    </a:solidFill>
                  </a:tcPr>
                </a:tc>
                <a:tc h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hMerge="1">
                  <a:txBody>
                    <a:bodyPr/>
                    <a:lstStyle/>
                    <a:p>
                      <a:endParaRPr lang="en-AU"/>
                    </a:p>
                  </a:txBody>
                  <a:tcPr/>
                </a:tc>
                <a:tc h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gridSpan="5">
                  <a:txBody>
                    <a:bodyPr/>
                    <a:lstStyle/>
                    <a:p>
                      <a:pPr algn="ctr" fontAlgn="b"/>
                      <a:r>
                        <a:rPr lang="en-AU" sz="1000" b="1" i="0" u="none" strike="noStrike" dirty="0">
                          <a:solidFill>
                            <a:schemeClr val="bg1"/>
                          </a:solidFill>
                          <a:effectLst/>
                          <a:latin typeface="+mn-lt"/>
                        </a:rPr>
                        <a:t>Cluster 2</a:t>
                      </a:r>
                    </a:p>
                  </a:txBody>
                  <a:tcPr anchor="ctr">
                    <a:solidFill>
                      <a:srgbClr val="0B2036"/>
                    </a:solidFill>
                  </a:tcPr>
                </a:tc>
                <a:tc h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extLst>
                  <a:ext uri="{0D108BD9-81ED-4DB2-BD59-A6C34878D82A}">
                    <a16:rowId xmlns:a16="http://schemas.microsoft.com/office/drawing/2014/main" val="2383923948"/>
                  </a:ext>
                </a:extLst>
              </a:tr>
              <a:tr h="450747">
                <a:tc vMerge="1">
                  <a:txBody>
                    <a:bodyPr/>
                    <a:lstStyle/>
                    <a:p>
                      <a:pPr algn="ctr" fontAlgn="b"/>
                      <a:r>
                        <a:rPr lang="en-AU" sz="1000" u="none" strike="noStrike" dirty="0">
                          <a:effectLst/>
                        </a:rPr>
                        <a:t>Component</a:t>
                      </a:r>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rowSpan="2">
                  <a:txBody>
                    <a:bodyPr/>
                    <a:lstStyle/>
                    <a:p>
                      <a:pPr algn="ctr" fontAlgn="b"/>
                      <a:r>
                        <a:rPr lang="en-AU" sz="1000" b="1" u="none" strike="noStrike" dirty="0">
                          <a:solidFill>
                            <a:schemeClr val="bg1"/>
                          </a:solidFill>
                          <a:effectLst/>
                          <a:latin typeface="+mn-lt"/>
                        </a:rPr>
                        <a:t>TRUE </a:t>
                      </a:r>
                      <a:endParaRPr lang="en-AU" sz="1000" b="1" i="0" u="none" strike="noStrike" dirty="0">
                        <a:solidFill>
                          <a:schemeClr val="bg1"/>
                        </a:solidFill>
                        <a:effectLst/>
                        <a:latin typeface="+mn-lt"/>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D (GRDC) </a:t>
                      </a:r>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E (Breeder)</a:t>
                      </a: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rowSpan="2">
                  <a:txBody>
                    <a:bodyPr/>
                    <a:lstStyle/>
                    <a:p>
                      <a:pPr algn="ctr" fontAlgn="b"/>
                      <a:r>
                        <a:rPr lang="en-AU" sz="1000" b="1" u="none" strike="noStrike" dirty="0">
                          <a:solidFill>
                            <a:schemeClr val="bg1"/>
                          </a:solidFill>
                          <a:effectLst/>
                          <a:latin typeface="+mn-lt"/>
                        </a:rPr>
                        <a:t>TRUE</a:t>
                      </a:r>
                      <a:endParaRPr lang="en-AU" sz="1000" b="1" i="0" u="none" strike="noStrike" dirty="0">
                        <a:solidFill>
                          <a:schemeClr val="bg1"/>
                        </a:solidFill>
                        <a:effectLst/>
                        <a:latin typeface="+mn-lt"/>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D (GRDC) </a:t>
                      </a:r>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E (Breeder)</a:t>
                      </a: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extLst>
                  <a:ext uri="{0D108BD9-81ED-4DB2-BD59-A6C34878D82A}">
                    <a16:rowId xmlns:a16="http://schemas.microsoft.com/office/drawing/2014/main" val="2793222074"/>
                  </a:ext>
                </a:extLst>
              </a:tr>
              <a:tr h="456373">
                <a:tc v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v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AU" sz="1000" b="1" u="none" strike="noStrike" dirty="0">
                          <a:solidFill>
                            <a:schemeClr val="bg1"/>
                          </a:solidFill>
                          <a:effectLst/>
                          <a:latin typeface="+mn-lt"/>
                        </a:rPr>
                        <a:t>Bias%</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1000" b="1" i="0" u="none" strike="noStrike" dirty="0">
                          <a:solidFill>
                            <a:schemeClr val="bg1"/>
                          </a:solidFill>
                          <a:effectLst/>
                          <a:latin typeface="+mn-lt"/>
                        </a:rPr>
                        <a:t>CV%</a:t>
                      </a:r>
                    </a:p>
                  </a:txBody>
                  <a:tcPr anchor="ctr">
                    <a:solidFill>
                      <a:srgbClr val="0B2036"/>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AU" sz="1000" b="1" u="none" strike="noStrike" dirty="0">
                          <a:solidFill>
                            <a:schemeClr val="bg1"/>
                          </a:solidFill>
                          <a:effectLst/>
                          <a:latin typeface="+mn-lt"/>
                        </a:rPr>
                        <a:t>Bias%</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1000" b="1" i="0" u="none" strike="noStrike" dirty="0">
                          <a:solidFill>
                            <a:schemeClr val="bg1"/>
                          </a:solidFill>
                          <a:effectLst/>
                          <a:latin typeface="+mn-lt"/>
                        </a:rPr>
                        <a:t>CV%</a:t>
                      </a:r>
                    </a:p>
                  </a:txBody>
                  <a:tcPr anchor="ctr">
                    <a:solidFill>
                      <a:srgbClr val="0B2036"/>
                    </a:solidFill>
                  </a:tcPr>
                </a:tc>
                <a:tc v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AU" sz="1000" b="1" u="none" strike="noStrike" dirty="0">
                          <a:solidFill>
                            <a:schemeClr val="bg1"/>
                          </a:solidFill>
                          <a:effectLst/>
                          <a:latin typeface="+mn-lt"/>
                        </a:rPr>
                        <a:t>Bias%</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1000" b="1" i="0" u="none" strike="noStrike" dirty="0">
                          <a:solidFill>
                            <a:schemeClr val="bg1"/>
                          </a:solidFill>
                          <a:effectLst/>
                          <a:latin typeface="+mn-lt"/>
                        </a:rPr>
                        <a:t>CV%</a:t>
                      </a:r>
                    </a:p>
                  </a:txBody>
                  <a:tcPr anchor="ctr">
                    <a:solidFill>
                      <a:srgbClr val="0B2036"/>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AU" sz="1000" b="1" u="none" strike="noStrike" dirty="0">
                          <a:solidFill>
                            <a:schemeClr val="bg1"/>
                          </a:solidFill>
                          <a:effectLst/>
                          <a:latin typeface="+mn-lt"/>
                        </a:rPr>
                        <a:t>Bias%</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1000" b="1" i="0" u="none" strike="noStrike" dirty="0">
                          <a:solidFill>
                            <a:schemeClr val="bg1"/>
                          </a:solidFill>
                          <a:effectLst/>
                          <a:latin typeface="+mn-lt"/>
                        </a:rPr>
                        <a:t>CV%</a:t>
                      </a:r>
                    </a:p>
                  </a:txBody>
                  <a:tcPr anchor="ctr">
                    <a:solidFill>
                      <a:srgbClr val="0B2036"/>
                    </a:solidFill>
                  </a:tcPr>
                </a:tc>
                <a:extLst>
                  <a:ext uri="{0D108BD9-81ED-4DB2-BD59-A6C34878D82A}">
                    <a16:rowId xmlns:a16="http://schemas.microsoft.com/office/drawing/2014/main" val="3636959796"/>
                  </a:ext>
                </a:extLst>
              </a:tr>
              <a:tr h="362027">
                <a:tc>
                  <a:txBody>
                    <a:bodyPr/>
                    <a:lstStyle/>
                    <a:p>
                      <a:pPr algn="ctr" fontAlgn="b"/>
                      <a:r>
                        <a:rPr lang="en-AU" sz="1000" u="none" strike="noStrike" dirty="0">
                          <a:effectLst/>
                          <a:latin typeface="+mn-lt"/>
                        </a:rPr>
                        <a:t>Variety</a:t>
                      </a:r>
                      <a:endParaRPr lang="en-AU" sz="1000" b="0" i="0" u="none" strike="noStrike" dirty="0">
                        <a:solidFill>
                          <a:srgbClr val="000000"/>
                        </a:solidFill>
                        <a:effectLst/>
                        <a:latin typeface="+mn-lt"/>
                      </a:endParaRP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u="none" strike="noStrike" dirty="0">
                          <a:effectLst/>
                          <a:latin typeface="+mn-lt"/>
                        </a:rPr>
                        <a:t>1079.771</a:t>
                      </a:r>
                      <a:endParaRPr lang="en-AU" sz="1000" b="0" i="0" u="none" strike="noStrike" dirty="0">
                        <a:solidFill>
                          <a:srgbClr val="000000"/>
                        </a:solidFill>
                        <a:effectLst/>
                        <a:latin typeface="+mn-lt"/>
                      </a:endParaRP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u="none" strike="noStrike" dirty="0">
                          <a:effectLst/>
                          <a:latin typeface="+mn-lt"/>
                        </a:rPr>
                        <a:t>0.40</a:t>
                      </a:r>
                      <a:endParaRPr lang="en-AU" sz="1000" b="0" i="0" u="none" strike="noStrike" dirty="0">
                        <a:solidFill>
                          <a:srgbClr val="000000"/>
                        </a:solidFill>
                        <a:effectLst/>
                        <a:latin typeface="+mn-lt"/>
                      </a:endParaRP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33.8</a:t>
                      </a: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u="none" strike="noStrike" dirty="0">
                          <a:effectLst/>
                          <a:latin typeface="+mn-lt"/>
                        </a:rPr>
                        <a:t>-0.24</a:t>
                      </a:r>
                      <a:endParaRPr lang="en-AU" sz="1000" b="0" i="0" u="none" strike="noStrike" dirty="0">
                        <a:solidFill>
                          <a:srgbClr val="000000"/>
                        </a:solidFill>
                        <a:effectLst/>
                        <a:latin typeface="+mn-lt"/>
                      </a:endParaRP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20.7</a:t>
                      </a:r>
                    </a:p>
                  </a:txBody>
                  <a:tcPr marL="1189" marR="1189" marT="1189"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2853.993</a:t>
                      </a:r>
                    </a:p>
                  </a:txBody>
                  <a:tcPr marL="9525" marR="9525" marT="9525"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-0.21</a:t>
                      </a:r>
                    </a:p>
                  </a:txBody>
                  <a:tcPr marL="9525" marR="9525" marT="9525"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31.4</a:t>
                      </a:r>
                    </a:p>
                  </a:txBody>
                  <a:tcPr marL="9525" marR="9525" marT="9525"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-0.09</a:t>
                      </a:r>
                    </a:p>
                  </a:txBody>
                  <a:tcPr marL="9525" marR="9525" marT="9525" marB="0" anchor="b">
                    <a:lnB w="12700" cap="flat" cmpd="sng" algn="ctr">
                      <a:solidFill>
                        <a:schemeClr val="tx1"/>
                      </a:solidFill>
                      <a:prstDash val="sysDash"/>
                      <a:round/>
                      <a:headEnd type="none" w="med" len="med"/>
                      <a:tailEnd type="none" w="med" len="med"/>
                    </a:lnB>
                  </a:tcPr>
                </a:tc>
                <a:tc>
                  <a:txBody>
                    <a:bodyPr/>
                    <a:lstStyle/>
                    <a:p>
                      <a:pPr algn="r" fontAlgn="b"/>
                      <a:r>
                        <a:rPr lang="en-AU" sz="1000" b="0" i="0" u="none" strike="noStrike" dirty="0">
                          <a:solidFill>
                            <a:srgbClr val="000000"/>
                          </a:solidFill>
                          <a:effectLst/>
                          <a:latin typeface="+mn-lt"/>
                        </a:rPr>
                        <a:t>16.8</a:t>
                      </a:r>
                    </a:p>
                  </a:txBody>
                  <a:tcPr marL="9525" marR="9525" marT="9525" marB="0" anchor="b">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06050864"/>
                  </a:ext>
                </a:extLst>
              </a:tr>
              <a:tr h="278460">
                <a:tc>
                  <a:txBody>
                    <a:bodyPr/>
                    <a:lstStyle/>
                    <a:p>
                      <a:pPr algn="ctr" fontAlgn="b"/>
                      <a:r>
                        <a:rPr lang="en-AU" sz="1000" u="none" strike="noStrike" dirty="0">
                          <a:effectLst/>
                          <a:latin typeface="+mn-lt"/>
                        </a:rPr>
                        <a:t>CBlock</a:t>
                      </a:r>
                      <a:endParaRPr lang="en-AU" sz="1000" b="0" i="0" u="none" strike="noStrike" dirty="0">
                        <a:solidFill>
                          <a:srgbClr val="000000"/>
                        </a:solidFill>
                        <a:effectLst/>
                        <a:latin typeface="+mn-lt"/>
                      </a:endParaRP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u="none" strike="noStrike">
                          <a:effectLst/>
                          <a:latin typeface="+mn-lt"/>
                        </a:rPr>
                        <a:t>55.352</a:t>
                      </a:r>
                      <a:endParaRPr lang="en-AU" sz="1000" b="0" i="0" u="none" strike="noStrike">
                        <a:solidFill>
                          <a:srgbClr val="000000"/>
                        </a:solidFill>
                        <a:effectLst/>
                        <a:latin typeface="+mn-lt"/>
                      </a:endParaRP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u="none" strike="noStrike" dirty="0">
                          <a:effectLst/>
                          <a:latin typeface="+mn-lt"/>
                        </a:rPr>
                        <a:t>17.35</a:t>
                      </a:r>
                      <a:endParaRPr lang="en-AU" sz="1000" b="0" i="0" u="none" strike="noStrike" dirty="0">
                        <a:solidFill>
                          <a:srgbClr val="000000"/>
                        </a:solidFill>
                        <a:effectLst/>
                        <a:latin typeface="+mn-lt"/>
                      </a:endParaRP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177.9</a:t>
                      </a: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u="none" strike="noStrike">
                          <a:effectLst/>
                          <a:latin typeface="+mn-lt"/>
                        </a:rPr>
                        <a:t>8.47</a:t>
                      </a:r>
                      <a:endParaRPr lang="en-AU" sz="1000" b="0" i="0" u="none" strike="noStrike">
                        <a:solidFill>
                          <a:srgbClr val="000000"/>
                        </a:solidFill>
                        <a:effectLst/>
                        <a:latin typeface="+mn-lt"/>
                      </a:endParaRP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168.8</a:t>
                      </a:r>
                    </a:p>
                  </a:txBody>
                  <a:tcPr marL="1189" marR="1189" marT="1189"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a:solidFill>
                            <a:srgbClr val="000000"/>
                          </a:solidFill>
                          <a:effectLst/>
                          <a:latin typeface="+mn-lt"/>
                        </a:rPr>
                        <a:t>95.190</a:t>
                      </a:r>
                    </a:p>
                  </a:txBody>
                  <a:tcPr marL="9525" marR="9525" marT="9525"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10.78</a:t>
                      </a:r>
                    </a:p>
                  </a:txBody>
                  <a:tcPr marL="9525" marR="9525" marT="9525"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173.6</a:t>
                      </a:r>
                    </a:p>
                  </a:txBody>
                  <a:tcPr marL="9525" marR="9525" marT="9525"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3.31</a:t>
                      </a:r>
                    </a:p>
                  </a:txBody>
                  <a:tcPr marL="9525" marR="9525" marT="9525" marB="0" anchor="b">
                    <a:lnT w="12700" cap="flat" cmpd="sng" algn="ctr">
                      <a:solidFill>
                        <a:schemeClr val="tx1"/>
                      </a:solidFill>
                      <a:prstDash val="sysDash"/>
                      <a:round/>
                      <a:headEnd type="none" w="med" len="med"/>
                      <a:tailEnd type="none" w="med" len="med"/>
                    </a:lnT>
                  </a:tcPr>
                </a:tc>
                <a:tc>
                  <a:txBody>
                    <a:bodyPr/>
                    <a:lstStyle/>
                    <a:p>
                      <a:pPr algn="r" fontAlgn="b"/>
                      <a:r>
                        <a:rPr lang="en-AU" sz="1000" b="0" i="0" u="none" strike="noStrike" dirty="0">
                          <a:solidFill>
                            <a:srgbClr val="000000"/>
                          </a:solidFill>
                          <a:effectLst/>
                          <a:latin typeface="+mn-lt"/>
                        </a:rPr>
                        <a:t>161.8</a:t>
                      </a:r>
                    </a:p>
                  </a:txBody>
                  <a:tcPr marL="9525" marR="9525" marT="9525" marB="0" anchor="b">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454762828"/>
                  </a:ext>
                </a:extLst>
              </a:tr>
              <a:tr h="278460">
                <a:tc>
                  <a:txBody>
                    <a:bodyPr/>
                    <a:lstStyle/>
                    <a:p>
                      <a:pPr algn="ctr" fontAlgn="b"/>
                      <a:r>
                        <a:rPr lang="en-AU" sz="1000" u="none" strike="noStrike" dirty="0">
                          <a:effectLst/>
                          <a:latin typeface="+mn-lt"/>
                        </a:rPr>
                        <a:t>Range</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u="none" strike="noStrike">
                          <a:effectLst/>
                          <a:latin typeface="+mn-lt"/>
                        </a:rPr>
                        <a:t>71.842</a:t>
                      </a:r>
                      <a:endParaRPr lang="en-AU" sz="1000" b="0" i="0" u="none" strike="noStrike">
                        <a:solidFill>
                          <a:srgbClr val="000000"/>
                        </a:solidFill>
                        <a:effectLst/>
                        <a:latin typeface="+mn-lt"/>
                      </a:endParaRPr>
                    </a:p>
                  </a:txBody>
                  <a:tcPr marL="1189" marR="1189" marT="1189" marB="0" anchor="b"/>
                </a:tc>
                <a:tc>
                  <a:txBody>
                    <a:bodyPr/>
                    <a:lstStyle/>
                    <a:p>
                      <a:pPr algn="r" fontAlgn="b"/>
                      <a:r>
                        <a:rPr lang="en-AU" sz="1000" u="none" strike="noStrike" dirty="0">
                          <a:effectLst/>
                          <a:latin typeface="+mn-lt"/>
                        </a:rPr>
                        <a:t>-2.76</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118.7</a:t>
                      </a:r>
                    </a:p>
                  </a:txBody>
                  <a:tcPr marL="1189" marR="1189" marT="1189" marB="0" anchor="b"/>
                </a:tc>
                <a:tc>
                  <a:txBody>
                    <a:bodyPr/>
                    <a:lstStyle/>
                    <a:p>
                      <a:pPr algn="r" fontAlgn="b"/>
                      <a:r>
                        <a:rPr lang="en-AU" sz="1000" u="none" strike="noStrike" dirty="0">
                          <a:effectLst/>
                          <a:latin typeface="+mn-lt"/>
                        </a:rPr>
                        <a:t>3.10</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97.7</a:t>
                      </a:r>
                    </a:p>
                  </a:txBody>
                  <a:tcPr marL="1189" marR="1189" marT="1189" marB="0" anchor="b"/>
                </a:tc>
                <a:tc>
                  <a:txBody>
                    <a:bodyPr/>
                    <a:lstStyle/>
                    <a:p>
                      <a:pPr algn="r" fontAlgn="b"/>
                      <a:r>
                        <a:rPr lang="en-AU" sz="1000" b="0" i="0" u="none" strike="noStrike">
                          <a:solidFill>
                            <a:srgbClr val="000000"/>
                          </a:solidFill>
                          <a:effectLst/>
                          <a:latin typeface="+mn-lt"/>
                        </a:rPr>
                        <a:t>78.298</a:t>
                      </a:r>
                    </a:p>
                  </a:txBody>
                  <a:tcPr marL="9525" marR="9525" marT="9525" marB="0" anchor="b"/>
                </a:tc>
                <a:tc>
                  <a:txBody>
                    <a:bodyPr/>
                    <a:lstStyle/>
                    <a:p>
                      <a:pPr algn="r" fontAlgn="b"/>
                      <a:r>
                        <a:rPr lang="en-AU" sz="1000" b="0" i="0" u="none" strike="noStrike">
                          <a:solidFill>
                            <a:srgbClr val="000000"/>
                          </a:solidFill>
                          <a:effectLst/>
                          <a:latin typeface="+mn-lt"/>
                        </a:rPr>
                        <a:t>2.19</a:t>
                      </a:r>
                    </a:p>
                  </a:txBody>
                  <a:tcPr marL="9525" marR="9525" marT="9525" marB="0" anchor="b"/>
                </a:tc>
                <a:tc>
                  <a:txBody>
                    <a:bodyPr/>
                    <a:lstStyle/>
                    <a:p>
                      <a:pPr algn="r" fontAlgn="b"/>
                      <a:r>
                        <a:rPr lang="en-AU" sz="1000" b="0" i="0" u="none" strike="noStrike" dirty="0">
                          <a:solidFill>
                            <a:srgbClr val="000000"/>
                          </a:solidFill>
                          <a:effectLst/>
                          <a:latin typeface="+mn-lt"/>
                        </a:rPr>
                        <a:t>127.0</a:t>
                      </a:r>
                    </a:p>
                  </a:txBody>
                  <a:tcPr marL="9525" marR="9525" marT="9525" marB="0" anchor="b"/>
                </a:tc>
                <a:tc>
                  <a:txBody>
                    <a:bodyPr/>
                    <a:lstStyle/>
                    <a:p>
                      <a:pPr algn="r" fontAlgn="b"/>
                      <a:r>
                        <a:rPr lang="en-AU" sz="1000" b="0" i="0" u="none" strike="noStrike" dirty="0">
                          <a:solidFill>
                            <a:srgbClr val="000000"/>
                          </a:solidFill>
                          <a:effectLst/>
                          <a:latin typeface="+mn-lt"/>
                        </a:rPr>
                        <a:t>12.09</a:t>
                      </a:r>
                    </a:p>
                  </a:txBody>
                  <a:tcPr marL="9525" marR="9525" marT="9525" marB="0" anchor="b"/>
                </a:tc>
                <a:tc>
                  <a:txBody>
                    <a:bodyPr/>
                    <a:lstStyle/>
                    <a:p>
                      <a:pPr algn="r" fontAlgn="b"/>
                      <a:r>
                        <a:rPr lang="en-AU" sz="1000" b="0" i="0" u="none" strike="noStrike" dirty="0">
                          <a:solidFill>
                            <a:srgbClr val="000000"/>
                          </a:solidFill>
                          <a:effectLst/>
                          <a:latin typeface="+mn-lt"/>
                        </a:rPr>
                        <a:t>116.1</a:t>
                      </a:r>
                    </a:p>
                  </a:txBody>
                  <a:tcPr marL="9525" marR="9525" marT="9525" marB="0" anchor="b"/>
                </a:tc>
                <a:extLst>
                  <a:ext uri="{0D108BD9-81ED-4DB2-BD59-A6C34878D82A}">
                    <a16:rowId xmlns:a16="http://schemas.microsoft.com/office/drawing/2014/main" val="4023900118"/>
                  </a:ext>
                </a:extLst>
              </a:tr>
              <a:tr h="278460">
                <a:tc>
                  <a:txBody>
                    <a:bodyPr/>
                    <a:lstStyle/>
                    <a:p>
                      <a:pPr algn="ctr" fontAlgn="b"/>
                      <a:r>
                        <a:rPr lang="en-AU" sz="1000" u="none" strike="noStrike" dirty="0">
                          <a:effectLst/>
                          <a:latin typeface="+mn-lt"/>
                        </a:rPr>
                        <a:t>Row</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u="none" strike="noStrike">
                          <a:effectLst/>
                          <a:latin typeface="+mn-lt"/>
                        </a:rPr>
                        <a:t>19.233</a:t>
                      </a:r>
                      <a:endParaRPr lang="en-AU" sz="1000" b="0" i="0" u="none" strike="noStrike">
                        <a:solidFill>
                          <a:srgbClr val="000000"/>
                        </a:solidFill>
                        <a:effectLst/>
                        <a:latin typeface="+mn-lt"/>
                      </a:endParaRPr>
                    </a:p>
                  </a:txBody>
                  <a:tcPr marL="1189" marR="1189" marT="1189" marB="0" anchor="b"/>
                </a:tc>
                <a:tc>
                  <a:txBody>
                    <a:bodyPr/>
                    <a:lstStyle/>
                    <a:p>
                      <a:pPr algn="r" fontAlgn="b"/>
                      <a:r>
                        <a:rPr lang="en-AU" sz="1000" u="none" strike="noStrike">
                          <a:effectLst/>
                          <a:latin typeface="+mn-lt"/>
                        </a:rPr>
                        <a:t>71.44</a:t>
                      </a:r>
                      <a:endParaRPr lang="en-AU" sz="1000" b="0" i="0" u="none" strike="noStrike">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134.6</a:t>
                      </a:r>
                    </a:p>
                  </a:txBody>
                  <a:tcPr marL="1189" marR="1189" marT="1189" marB="0" anchor="b"/>
                </a:tc>
                <a:tc>
                  <a:txBody>
                    <a:bodyPr/>
                    <a:lstStyle/>
                    <a:p>
                      <a:pPr algn="r" fontAlgn="b"/>
                      <a:r>
                        <a:rPr lang="en-AU" sz="1000" u="none" strike="noStrike">
                          <a:effectLst/>
                          <a:latin typeface="+mn-lt"/>
                        </a:rPr>
                        <a:t>24.08</a:t>
                      </a:r>
                      <a:endParaRPr lang="en-AU" sz="1000" b="0" i="0" u="none" strike="noStrike">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135.7</a:t>
                      </a:r>
                    </a:p>
                  </a:txBody>
                  <a:tcPr marL="1189" marR="1189" marT="1189" marB="0" anchor="b"/>
                </a:tc>
                <a:tc>
                  <a:txBody>
                    <a:bodyPr/>
                    <a:lstStyle/>
                    <a:p>
                      <a:pPr algn="r" fontAlgn="b"/>
                      <a:r>
                        <a:rPr lang="en-AU" sz="1000" b="0" i="0" u="none" strike="noStrike">
                          <a:solidFill>
                            <a:srgbClr val="000000"/>
                          </a:solidFill>
                          <a:effectLst/>
                          <a:latin typeface="+mn-lt"/>
                        </a:rPr>
                        <a:t>66.720</a:t>
                      </a:r>
                    </a:p>
                  </a:txBody>
                  <a:tcPr marL="9525" marR="9525" marT="9525" marB="0" anchor="b"/>
                </a:tc>
                <a:tc>
                  <a:txBody>
                    <a:bodyPr/>
                    <a:lstStyle/>
                    <a:p>
                      <a:pPr algn="r" fontAlgn="b"/>
                      <a:r>
                        <a:rPr lang="en-AU" sz="1000" b="0" i="0" u="none" strike="noStrike">
                          <a:solidFill>
                            <a:srgbClr val="000000"/>
                          </a:solidFill>
                          <a:effectLst/>
                          <a:latin typeface="+mn-lt"/>
                        </a:rPr>
                        <a:t>22.93</a:t>
                      </a:r>
                    </a:p>
                  </a:txBody>
                  <a:tcPr marL="9525" marR="9525" marT="9525" marB="0" anchor="b"/>
                </a:tc>
                <a:tc>
                  <a:txBody>
                    <a:bodyPr/>
                    <a:lstStyle/>
                    <a:p>
                      <a:pPr algn="r" fontAlgn="b"/>
                      <a:r>
                        <a:rPr lang="en-AU" sz="1000" b="0" i="0" u="none" strike="noStrike" dirty="0">
                          <a:solidFill>
                            <a:srgbClr val="000000"/>
                          </a:solidFill>
                          <a:effectLst/>
                          <a:latin typeface="+mn-lt"/>
                        </a:rPr>
                        <a:t>110.6</a:t>
                      </a:r>
                    </a:p>
                  </a:txBody>
                  <a:tcPr marL="9525" marR="9525" marT="9525" marB="0" anchor="b"/>
                </a:tc>
                <a:tc>
                  <a:txBody>
                    <a:bodyPr/>
                    <a:lstStyle/>
                    <a:p>
                      <a:pPr algn="r" fontAlgn="b"/>
                      <a:r>
                        <a:rPr lang="en-AU" sz="1000" b="0" i="0" u="none" strike="noStrike" dirty="0">
                          <a:solidFill>
                            <a:srgbClr val="000000"/>
                          </a:solidFill>
                          <a:effectLst/>
                          <a:latin typeface="+mn-lt"/>
                        </a:rPr>
                        <a:t>12.39</a:t>
                      </a:r>
                    </a:p>
                  </a:txBody>
                  <a:tcPr marL="9525" marR="9525" marT="9525" marB="0" anchor="b"/>
                </a:tc>
                <a:tc>
                  <a:txBody>
                    <a:bodyPr/>
                    <a:lstStyle/>
                    <a:p>
                      <a:pPr algn="r" fontAlgn="b"/>
                      <a:r>
                        <a:rPr lang="en-AU" sz="1000" b="0" i="0" u="none" strike="noStrike" dirty="0">
                          <a:solidFill>
                            <a:srgbClr val="000000"/>
                          </a:solidFill>
                          <a:effectLst/>
                          <a:latin typeface="+mn-lt"/>
                        </a:rPr>
                        <a:t>111.6</a:t>
                      </a:r>
                    </a:p>
                  </a:txBody>
                  <a:tcPr marL="9525" marR="9525" marT="9525" marB="0" anchor="b"/>
                </a:tc>
                <a:extLst>
                  <a:ext uri="{0D108BD9-81ED-4DB2-BD59-A6C34878D82A}">
                    <a16:rowId xmlns:a16="http://schemas.microsoft.com/office/drawing/2014/main" val="2963065329"/>
                  </a:ext>
                </a:extLst>
              </a:tr>
              <a:tr h="278460">
                <a:tc>
                  <a:txBody>
                    <a:bodyPr/>
                    <a:lstStyle/>
                    <a:p>
                      <a:pPr algn="ctr" fontAlgn="b"/>
                      <a:r>
                        <a:rPr lang="en-AU" sz="1000" u="none" strike="noStrike" dirty="0" err="1">
                          <a:effectLst/>
                          <a:latin typeface="+mn-lt"/>
                        </a:rPr>
                        <a:t>FPlot</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u="none" strike="noStrike">
                          <a:effectLst/>
                          <a:latin typeface="+mn-lt"/>
                        </a:rPr>
                        <a:t>141.494</a:t>
                      </a:r>
                      <a:endParaRPr lang="en-AU" sz="1000" b="0" i="0" u="none" strike="noStrike">
                        <a:solidFill>
                          <a:srgbClr val="000000"/>
                        </a:solidFill>
                        <a:effectLst/>
                        <a:latin typeface="+mn-lt"/>
                      </a:endParaRPr>
                    </a:p>
                  </a:txBody>
                  <a:tcPr marL="1189" marR="1189" marT="1189" marB="0" anchor="b"/>
                </a:tc>
                <a:tc>
                  <a:txBody>
                    <a:bodyPr/>
                    <a:lstStyle/>
                    <a:p>
                      <a:pPr algn="r" fontAlgn="b"/>
                      <a:r>
                        <a:rPr lang="en-AU" sz="1000" u="none" strike="noStrike" dirty="0">
                          <a:effectLst/>
                          <a:latin typeface="+mn-lt"/>
                        </a:rPr>
                        <a:t>-13.65</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72.8</a:t>
                      </a:r>
                    </a:p>
                  </a:txBody>
                  <a:tcPr marL="1189" marR="1189" marT="1189" marB="0" anchor="b"/>
                </a:tc>
                <a:tc>
                  <a:txBody>
                    <a:bodyPr/>
                    <a:lstStyle/>
                    <a:p>
                      <a:pPr algn="r" fontAlgn="b"/>
                      <a:r>
                        <a:rPr lang="en-AU" sz="1000" u="none" strike="noStrike" dirty="0">
                          <a:effectLst/>
                          <a:latin typeface="+mn-lt"/>
                        </a:rPr>
                        <a:t>3.55</a:t>
                      </a:r>
                      <a:endParaRPr lang="en-AU" sz="1000" b="0" i="0" u="none" strike="noStrike" dirty="0">
                        <a:solidFill>
                          <a:srgbClr val="000000"/>
                        </a:solidFill>
                        <a:effectLst/>
                        <a:latin typeface="+mn-lt"/>
                      </a:endParaRPr>
                    </a:p>
                  </a:txBody>
                  <a:tcPr marL="1189" marR="1189" marT="1189" marB="0" anchor="b"/>
                </a:tc>
                <a:tc>
                  <a:txBody>
                    <a:bodyPr/>
                    <a:lstStyle/>
                    <a:p>
                      <a:pPr algn="r" fontAlgn="b"/>
                      <a:r>
                        <a:rPr lang="en-AU" sz="1000" b="0" i="0" u="none" strike="noStrike" dirty="0">
                          <a:solidFill>
                            <a:srgbClr val="000000"/>
                          </a:solidFill>
                          <a:effectLst/>
                          <a:latin typeface="+mn-lt"/>
                        </a:rPr>
                        <a:t>87.4</a:t>
                      </a:r>
                    </a:p>
                  </a:txBody>
                  <a:tcPr marL="1189" marR="1189" marT="1189" marB="0" anchor="b"/>
                </a:tc>
                <a:tc>
                  <a:txBody>
                    <a:bodyPr/>
                    <a:lstStyle/>
                    <a:p>
                      <a:pPr algn="r" fontAlgn="b"/>
                      <a:r>
                        <a:rPr lang="en-AU" sz="1000" b="0" i="0" u="none" strike="noStrike" dirty="0">
                          <a:solidFill>
                            <a:srgbClr val="000000"/>
                          </a:solidFill>
                          <a:effectLst/>
                          <a:latin typeface="+mn-lt"/>
                        </a:rPr>
                        <a:t>180.623</a:t>
                      </a:r>
                    </a:p>
                  </a:txBody>
                  <a:tcPr marL="9525" marR="9525" marT="9525" marB="0" anchor="b"/>
                </a:tc>
                <a:tc>
                  <a:txBody>
                    <a:bodyPr/>
                    <a:lstStyle/>
                    <a:p>
                      <a:pPr algn="r" fontAlgn="b"/>
                      <a:r>
                        <a:rPr lang="en-AU" sz="1000" b="0" i="0" u="none" strike="noStrike" dirty="0">
                          <a:solidFill>
                            <a:srgbClr val="000000"/>
                          </a:solidFill>
                          <a:effectLst/>
                          <a:latin typeface="+mn-lt"/>
                        </a:rPr>
                        <a:t>-11.05</a:t>
                      </a:r>
                    </a:p>
                  </a:txBody>
                  <a:tcPr marL="9525" marR="9525" marT="9525" marB="0" anchor="b"/>
                </a:tc>
                <a:tc>
                  <a:txBody>
                    <a:bodyPr/>
                    <a:lstStyle/>
                    <a:p>
                      <a:pPr algn="r" fontAlgn="b"/>
                      <a:r>
                        <a:rPr lang="en-AU" sz="1000" b="0" i="0" u="none" strike="noStrike" dirty="0">
                          <a:solidFill>
                            <a:srgbClr val="000000"/>
                          </a:solidFill>
                          <a:effectLst/>
                          <a:latin typeface="+mn-lt"/>
                        </a:rPr>
                        <a:t>80.4</a:t>
                      </a:r>
                    </a:p>
                  </a:txBody>
                  <a:tcPr marL="9525" marR="9525" marT="9525" marB="0" anchor="b"/>
                </a:tc>
                <a:tc>
                  <a:txBody>
                    <a:bodyPr/>
                    <a:lstStyle/>
                    <a:p>
                      <a:pPr algn="r" fontAlgn="b"/>
                      <a:r>
                        <a:rPr lang="en-AU" sz="1000" b="0" i="0" u="none" strike="noStrike" dirty="0">
                          <a:solidFill>
                            <a:srgbClr val="000000"/>
                          </a:solidFill>
                          <a:effectLst/>
                          <a:latin typeface="+mn-lt"/>
                        </a:rPr>
                        <a:t>5.81</a:t>
                      </a:r>
                    </a:p>
                  </a:txBody>
                  <a:tcPr marL="9525" marR="9525" marT="9525" marB="0" anchor="b"/>
                </a:tc>
                <a:tc>
                  <a:txBody>
                    <a:bodyPr/>
                    <a:lstStyle/>
                    <a:p>
                      <a:pPr algn="r" fontAlgn="b"/>
                      <a:r>
                        <a:rPr lang="en-AU" sz="1000" b="0" i="0" u="none" strike="noStrike" dirty="0">
                          <a:solidFill>
                            <a:srgbClr val="000000"/>
                          </a:solidFill>
                          <a:effectLst/>
                          <a:latin typeface="+mn-lt"/>
                        </a:rPr>
                        <a:t>95.6</a:t>
                      </a:r>
                    </a:p>
                  </a:txBody>
                  <a:tcPr marL="9525" marR="9525" marT="9525" marB="0" anchor="b"/>
                </a:tc>
                <a:extLst>
                  <a:ext uri="{0D108BD9-81ED-4DB2-BD59-A6C34878D82A}">
                    <a16:rowId xmlns:a16="http://schemas.microsoft.com/office/drawing/2014/main" val="1619823200"/>
                  </a:ext>
                </a:extLst>
              </a:tr>
            </a:tbl>
          </a:graphicData>
        </a:graphic>
      </p:graphicFrame>
      <p:sp>
        <p:nvSpPr>
          <p:cNvPr id="6" name="Slide Number Placeholder 5">
            <a:extLst>
              <a:ext uri="{FF2B5EF4-FFF2-40B4-BE49-F238E27FC236}">
                <a16:creationId xmlns:a16="http://schemas.microsoft.com/office/drawing/2014/main" id="{3921CFD5-FC02-48CF-1E65-97D6B68029B4}"/>
              </a:ext>
            </a:extLst>
          </p:cNvPr>
          <p:cNvSpPr>
            <a:spLocks noGrp="1"/>
          </p:cNvSpPr>
          <p:nvPr>
            <p:ph type="sldNum" sz="quarter" idx="7"/>
          </p:nvPr>
        </p:nvSpPr>
        <p:spPr>
          <a:xfrm>
            <a:off x="559981" y="3172738"/>
            <a:ext cx="210190" cy="123239"/>
          </a:xfrm>
        </p:spPr>
        <p:txBody>
          <a:bodyPr/>
          <a:lstStyle/>
          <a:p>
            <a:pPr marL="50852">
              <a:spcBef>
                <a:spcPts val="254"/>
              </a:spcBef>
            </a:pPr>
            <a:fld id="{81D60167-4931-47E6-BA6A-407CBD079E47}" type="slidenum">
              <a:rPr lang="en-AU" spc="-27" smtClean="0"/>
              <a:pPr marL="50852">
                <a:spcBef>
                  <a:spcPts val="254"/>
                </a:spcBef>
              </a:pPr>
              <a:t>39</a:t>
            </a:fld>
            <a:endParaRPr lang="en-AU" spc="-27" dirty="0"/>
          </a:p>
        </p:txBody>
      </p:sp>
      <p:pic>
        <p:nvPicPr>
          <p:cNvPr id="3" name="Picture 2" descr="A blue text on a black background&#10;&#10;Description automatically generated">
            <a:extLst>
              <a:ext uri="{FF2B5EF4-FFF2-40B4-BE49-F238E27FC236}">
                <a16:creationId xmlns:a16="http://schemas.microsoft.com/office/drawing/2014/main" id="{F97E794E-D48C-1131-09D9-3CCADE46D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8175"/>
            <a:ext cx="1475117" cy="280754"/>
          </a:xfrm>
          <a:prstGeom prst="rect">
            <a:avLst/>
          </a:prstGeom>
        </p:spPr>
      </p:pic>
    </p:spTree>
    <p:extLst>
      <p:ext uri="{BB962C8B-B14F-4D97-AF65-F5344CB8AC3E}">
        <p14:creationId xmlns:p14="http://schemas.microsoft.com/office/powerpoint/2010/main" val="206132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69105" y="815975"/>
            <a:ext cx="5250518" cy="2086081"/>
          </a:xfrm>
          <a:prstGeom prst="rect">
            <a:avLst/>
          </a:prstGeom>
        </p:spPr>
        <p:txBody>
          <a:bodyPr vert="horz" wrap="square" lIns="0" tIns="16951" rIns="0" bIns="0" rtlCol="0">
            <a:spAutoFit/>
          </a:bodyPr>
          <a:lstStyle/>
          <a:p>
            <a:pPr marL="42377" marR="6780">
              <a:lnSpc>
                <a:spcPct val="118000"/>
              </a:lnSpc>
              <a:spcBef>
                <a:spcPts val="133"/>
              </a:spcBef>
            </a:pPr>
            <a:r>
              <a:rPr lang="en-AU" sz="1400" b="1" dirty="0">
                <a:solidFill>
                  <a:srgbClr val="22373A"/>
                </a:solidFill>
                <a:cs typeface="Tahoma"/>
              </a:rPr>
              <a:t>Late maturity </a:t>
            </a:r>
            <a:r>
              <a:rPr lang="el-GR" sz="1400" b="1" i="1" dirty="0">
                <a:solidFill>
                  <a:srgbClr val="22373A"/>
                </a:solidFill>
                <a:cs typeface="Arial"/>
              </a:rPr>
              <a:t>α</a:t>
            </a:r>
            <a:r>
              <a:rPr lang="el-GR" sz="1400" b="1" dirty="0">
                <a:solidFill>
                  <a:srgbClr val="22373A"/>
                </a:solidFill>
                <a:cs typeface="Tahoma"/>
              </a:rPr>
              <a:t>-</a:t>
            </a:r>
            <a:r>
              <a:rPr lang="en-AU" sz="1400" b="1" dirty="0">
                <a:solidFill>
                  <a:srgbClr val="22373A"/>
                </a:solidFill>
                <a:cs typeface="Tahoma"/>
              </a:rPr>
              <a:t>amylase (LMA) expression </a:t>
            </a:r>
            <a:r>
              <a:rPr lang="en-AU" sz="1400" dirty="0">
                <a:solidFill>
                  <a:srgbClr val="22373A"/>
                </a:solidFill>
                <a:cs typeface="Tahoma"/>
              </a:rPr>
              <a:t>is one of the many </a:t>
            </a:r>
            <a:r>
              <a:rPr lang="en-AU" sz="1400" b="1" dirty="0">
                <a:solidFill>
                  <a:srgbClr val="22373A"/>
                </a:solidFill>
                <a:cs typeface="Tahoma"/>
              </a:rPr>
              <a:t>challenges</a:t>
            </a:r>
            <a:r>
              <a:rPr lang="en-AU" sz="1400" dirty="0">
                <a:solidFill>
                  <a:srgbClr val="22373A"/>
                </a:solidFill>
                <a:cs typeface="Tahoma"/>
              </a:rPr>
              <a:t> facing the Australian wheat breeding industry.</a:t>
            </a:r>
          </a:p>
          <a:p>
            <a:pPr marL="42377" marR="6780">
              <a:lnSpc>
                <a:spcPct val="118000"/>
              </a:lnSpc>
              <a:spcBef>
                <a:spcPts val="133"/>
              </a:spcBef>
            </a:pPr>
            <a:endParaRPr lang="en-AU" sz="1400" dirty="0">
              <a:solidFill>
                <a:srgbClr val="22373A"/>
              </a:solidFill>
              <a:cs typeface="Tahoma"/>
            </a:endParaRPr>
          </a:p>
          <a:p>
            <a:pPr marL="42377" marR="6780">
              <a:lnSpc>
                <a:spcPct val="118000"/>
              </a:lnSpc>
              <a:spcBef>
                <a:spcPts val="133"/>
              </a:spcBef>
            </a:pPr>
            <a:r>
              <a:rPr lang="en-AU" sz="1400" dirty="0">
                <a:solidFill>
                  <a:srgbClr val="22373A"/>
                </a:solidFill>
                <a:cs typeface="Tahoma"/>
              </a:rPr>
              <a:t>LMA is an enzyme that </a:t>
            </a:r>
            <a:r>
              <a:rPr lang="en-AU" sz="1400" b="1" dirty="0">
                <a:solidFill>
                  <a:srgbClr val="22373A"/>
                </a:solidFill>
                <a:cs typeface="Tahoma"/>
              </a:rPr>
              <a:t>breaks down starch </a:t>
            </a:r>
            <a:r>
              <a:rPr lang="en-AU" sz="1400" dirty="0">
                <a:solidFill>
                  <a:srgbClr val="22373A"/>
                </a:solidFill>
                <a:cs typeface="Tahoma"/>
              </a:rPr>
              <a:t>into sugars during germination, leading to </a:t>
            </a:r>
            <a:r>
              <a:rPr lang="en-AU" sz="1400" b="1" dirty="0">
                <a:solidFill>
                  <a:srgbClr val="22373A"/>
                </a:solidFill>
                <a:cs typeface="Tahoma"/>
              </a:rPr>
              <a:t>poor quality wheat end-products</a:t>
            </a:r>
            <a:r>
              <a:rPr lang="en-AU" sz="1400" dirty="0">
                <a:solidFill>
                  <a:srgbClr val="22373A"/>
                </a:solidFill>
                <a:cs typeface="Tahoma"/>
              </a:rPr>
              <a:t>.</a:t>
            </a:r>
          </a:p>
          <a:p>
            <a:pPr marL="42377" marR="6780">
              <a:lnSpc>
                <a:spcPct val="118000"/>
              </a:lnSpc>
              <a:spcBef>
                <a:spcPts val="133"/>
              </a:spcBef>
            </a:pPr>
            <a:endParaRPr lang="en-AU" sz="1400" dirty="0">
              <a:solidFill>
                <a:srgbClr val="22373A"/>
              </a:solidFill>
              <a:cs typeface="Tahoma"/>
            </a:endParaRPr>
          </a:p>
          <a:p>
            <a:pPr marL="42377" marR="6780">
              <a:lnSpc>
                <a:spcPct val="118000"/>
              </a:lnSpc>
              <a:spcBef>
                <a:spcPts val="133"/>
              </a:spcBef>
            </a:pPr>
            <a:r>
              <a:rPr lang="en-AU" sz="1400" dirty="0">
                <a:solidFill>
                  <a:srgbClr val="22373A"/>
                </a:solidFill>
                <a:cs typeface="Tahoma"/>
              </a:rPr>
              <a:t>LMA is typically measured using a </a:t>
            </a:r>
            <a:r>
              <a:rPr lang="en-AU" sz="1400" b="1" dirty="0">
                <a:solidFill>
                  <a:srgbClr val="22373A"/>
                </a:solidFill>
                <a:cs typeface="Tahoma"/>
              </a:rPr>
              <a:t>Falling Number test </a:t>
            </a:r>
            <a:r>
              <a:rPr lang="en-AU" sz="1400" dirty="0">
                <a:solidFill>
                  <a:srgbClr val="22373A"/>
                </a:solidFill>
                <a:cs typeface="Tahoma"/>
              </a:rPr>
              <a:t>or </a:t>
            </a:r>
            <a:r>
              <a:rPr lang="en-AU" sz="1400" b="1" dirty="0">
                <a:solidFill>
                  <a:srgbClr val="22373A"/>
                </a:solidFill>
                <a:cs typeface="Tahoma"/>
              </a:rPr>
              <a:t>ELISA</a:t>
            </a:r>
            <a:r>
              <a:rPr lang="en-AU" sz="1400" dirty="0">
                <a:solidFill>
                  <a:srgbClr val="22373A"/>
                </a:solidFill>
                <a:cs typeface="Tahoma"/>
              </a:rPr>
              <a:t> assay, both of which are </a:t>
            </a:r>
            <a:r>
              <a:rPr lang="en-AU" sz="1400" u="sng" dirty="0">
                <a:solidFill>
                  <a:srgbClr val="22373A"/>
                </a:solidFill>
                <a:cs typeface="Tahoma"/>
              </a:rPr>
              <a:t>time consuming</a:t>
            </a:r>
            <a:r>
              <a:rPr lang="en-AU" sz="1400" dirty="0">
                <a:solidFill>
                  <a:srgbClr val="22373A"/>
                </a:solidFill>
                <a:cs typeface="Tahoma"/>
              </a:rPr>
              <a:t> and </a:t>
            </a:r>
            <a:r>
              <a:rPr lang="en-AU" sz="1400" u="sng" dirty="0">
                <a:solidFill>
                  <a:srgbClr val="22373A"/>
                </a:solidFill>
                <a:cs typeface="Tahoma"/>
              </a:rPr>
              <a:t>expensive</a:t>
            </a:r>
            <a:r>
              <a:rPr lang="en-AU" sz="1400" dirty="0">
                <a:solidFill>
                  <a:srgbClr val="22373A"/>
                </a:solidFill>
                <a:cs typeface="Tahoma"/>
              </a:rPr>
              <a:t>. </a:t>
            </a:r>
          </a:p>
        </p:txBody>
      </p:sp>
      <p:cxnSp>
        <p:nvCxnSpPr>
          <p:cNvPr id="9" name="Straight Connector 8">
            <a:extLst>
              <a:ext uri="{FF2B5EF4-FFF2-40B4-BE49-F238E27FC236}">
                <a16:creationId xmlns:a16="http://schemas.microsoft.com/office/drawing/2014/main" id="{1B7B9414-4EDE-1437-9D78-1E2B5A1E14F2}"/>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5594356C-02BF-BB34-68E4-E960AA6A9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5" name="Title 4">
            <a:extLst>
              <a:ext uri="{FF2B5EF4-FFF2-40B4-BE49-F238E27FC236}">
                <a16:creationId xmlns:a16="http://schemas.microsoft.com/office/drawing/2014/main" id="{3EA9E436-799D-3ABD-5ADD-E2BF026688BE}"/>
              </a:ext>
            </a:extLst>
          </p:cNvPr>
          <p:cNvSpPr>
            <a:spLocks noGrp="1"/>
          </p:cNvSpPr>
          <p:nvPr>
            <p:ph type="title"/>
          </p:nvPr>
        </p:nvSpPr>
        <p:spPr/>
        <p:txBody>
          <a:bodyPr/>
          <a:lstStyle/>
          <a:p>
            <a:r>
              <a:rPr lang="en-AU" dirty="0"/>
              <a:t>Context</a:t>
            </a:r>
          </a:p>
        </p:txBody>
      </p:sp>
      <p:sp>
        <p:nvSpPr>
          <p:cNvPr id="2" name="Slide Number Placeholder 1">
            <a:extLst>
              <a:ext uri="{FF2B5EF4-FFF2-40B4-BE49-F238E27FC236}">
                <a16:creationId xmlns:a16="http://schemas.microsoft.com/office/drawing/2014/main" id="{50CE78C0-3E4E-CE5A-0843-CE02E4E108BE}"/>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a:t>
            </a:fld>
            <a:endParaRPr lang="en-AU" spc="-27"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4E93C0-158C-A090-09F5-CE37519DF2BE}"/>
              </a:ext>
            </a:extLst>
          </p:cNvPr>
          <p:cNvGraphicFramePr>
            <a:graphicFrameLocks noGrp="1"/>
          </p:cNvGraphicFramePr>
          <p:nvPr>
            <p:extLst>
              <p:ext uri="{D42A27DB-BD31-4B8C-83A1-F6EECF244321}">
                <p14:modId xmlns:p14="http://schemas.microsoft.com/office/powerpoint/2010/main" val="1754280034"/>
              </p:ext>
            </p:extLst>
          </p:nvPr>
        </p:nvGraphicFramePr>
        <p:xfrm>
          <a:off x="50479" y="53976"/>
          <a:ext cx="5997891" cy="3355884"/>
        </p:xfrm>
        <a:graphic>
          <a:graphicData uri="http://schemas.openxmlformats.org/drawingml/2006/table">
            <a:tbl>
              <a:tblPr firstRow="1" bandRow="1">
                <a:tableStyleId>{5C22544A-7EE6-4342-B048-85BDC9FD1C3A}</a:tableStyleId>
              </a:tblPr>
              <a:tblGrid>
                <a:gridCol w="1121096">
                  <a:extLst>
                    <a:ext uri="{9D8B030D-6E8A-4147-A177-3AD203B41FA5}">
                      <a16:colId xmlns:a16="http://schemas.microsoft.com/office/drawing/2014/main" val="2153039249"/>
                    </a:ext>
                  </a:extLst>
                </a:gridCol>
                <a:gridCol w="471214">
                  <a:extLst>
                    <a:ext uri="{9D8B030D-6E8A-4147-A177-3AD203B41FA5}">
                      <a16:colId xmlns:a16="http://schemas.microsoft.com/office/drawing/2014/main" val="2561224859"/>
                    </a:ext>
                  </a:extLst>
                </a:gridCol>
                <a:gridCol w="595586">
                  <a:extLst>
                    <a:ext uri="{9D8B030D-6E8A-4147-A177-3AD203B41FA5}">
                      <a16:colId xmlns:a16="http://schemas.microsoft.com/office/drawing/2014/main" val="2367621447"/>
                    </a:ext>
                  </a:extLst>
                </a:gridCol>
                <a:gridCol w="383432">
                  <a:extLst>
                    <a:ext uri="{9D8B030D-6E8A-4147-A177-3AD203B41FA5}">
                      <a16:colId xmlns:a16="http://schemas.microsoft.com/office/drawing/2014/main" val="1730089195"/>
                    </a:ext>
                  </a:extLst>
                </a:gridCol>
                <a:gridCol w="607168">
                  <a:extLst>
                    <a:ext uri="{9D8B030D-6E8A-4147-A177-3AD203B41FA5}">
                      <a16:colId xmlns:a16="http://schemas.microsoft.com/office/drawing/2014/main" val="1935808566"/>
                    </a:ext>
                  </a:extLst>
                </a:gridCol>
                <a:gridCol w="371850">
                  <a:extLst>
                    <a:ext uri="{9D8B030D-6E8A-4147-A177-3AD203B41FA5}">
                      <a16:colId xmlns:a16="http://schemas.microsoft.com/office/drawing/2014/main" val="1184767393"/>
                    </a:ext>
                  </a:extLst>
                </a:gridCol>
                <a:gridCol w="489509">
                  <a:extLst>
                    <a:ext uri="{9D8B030D-6E8A-4147-A177-3AD203B41FA5}">
                      <a16:colId xmlns:a16="http://schemas.microsoft.com/office/drawing/2014/main" val="4210700222"/>
                    </a:ext>
                  </a:extLst>
                </a:gridCol>
                <a:gridCol w="510241">
                  <a:extLst>
                    <a:ext uri="{9D8B030D-6E8A-4147-A177-3AD203B41FA5}">
                      <a16:colId xmlns:a16="http://schemas.microsoft.com/office/drawing/2014/main" val="1500402145"/>
                    </a:ext>
                  </a:extLst>
                </a:gridCol>
                <a:gridCol w="468777">
                  <a:extLst>
                    <a:ext uri="{9D8B030D-6E8A-4147-A177-3AD203B41FA5}">
                      <a16:colId xmlns:a16="http://schemas.microsoft.com/office/drawing/2014/main" val="2614685664"/>
                    </a:ext>
                  </a:extLst>
                </a:gridCol>
                <a:gridCol w="598023">
                  <a:extLst>
                    <a:ext uri="{9D8B030D-6E8A-4147-A177-3AD203B41FA5}">
                      <a16:colId xmlns:a16="http://schemas.microsoft.com/office/drawing/2014/main" val="1298730719"/>
                    </a:ext>
                  </a:extLst>
                </a:gridCol>
                <a:gridCol w="380995">
                  <a:extLst>
                    <a:ext uri="{9D8B030D-6E8A-4147-A177-3AD203B41FA5}">
                      <a16:colId xmlns:a16="http://schemas.microsoft.com/office/drawing/2014/main" val="4264338401"/>
                    </a:ext>
                  </a:extLst>
                </a:gridCol>
              </a:tblGrid>
              <a:tr h="232951">
                <a:tc rowSpan="3">
                  <a:txBody>
                    <a:bodyPr/>
                    <a:lstStyle/>
                    <a:p>
                      <a:pPr algn="ctr" fontAlgn="b"/>
                      <a:r>
                        <a:rPr lang="en-AU" sz="1100" u="none" strike="noStrike" dirty="0">
                          <a:effectLst/>
                          <a:latin typeface="+mn-lt"/>
                        </a:rPr>
                        <a:t>Component</a:t>
                      </a:r>
                      <a:endParaRPr lang="en-AU" sz="1100" b="1" i="0" u="none" strike="noStrike" dirty="0">
                        <a:solidFill>
                          <a:srgbClr val="000000"/>
                        </a:solidFill>
                        <a:effectLst/>
                        <a:latin typeface="+mn-lt"/>
                      </a:endParaRPr>
                    </a:p>
                  </a:txBody>
                  <a:tcPr anchor="ctr">
                    <a:solidFill>
                      <a:srgbClr val="0B2036"/>
                    </a:solidFill>
                  </a:tcPr>
                </a:tc>
                <a:tc gridSpan="5">
                  <a:txBody>
                    <a:bodyPr/>
                    <a:lstStyle/>
                    <a:p>
                      <a:pPr algn="ctr" fontAlgn="b"/>
                      <a:r>
                        <a:rPr lang="en-AU" sz="1100" b="1" i="0" u="none" strike="noStrike" dirty="0">
                          <a:solidFill>
                            <a:schemeClr val="bg1"/>
                          </a:solidFill>
                          <a:effectLst/>
                          <a:latin typeface="+mn-lt"/>
                        </a:rPr>
                        <a:t>Cluster 1</a:t>
                      </a:r>
                    </a:p>
                  </a:txBody>
                  <a:tcPr anchor="ctr">
                    <a:solidFill>
                      <a:srgbClr val="0B2036"/>
                    </a:solidFill>
                  </a:tcPr>
                </a:tc>
                <a:tc hMerge="1">
                  <a:txBody>
                    <a:bodyPr/>
                    <a:lstStyle/>
                    <a:p>
                      <a:pPr algn="ctr" fontAlgn="b"/>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tc gridSpan="5">
                  <a:txBody>
                    <a:bodyPr/>
                    <a:lstStyle/>
                    <a:p>
                      <a:pPr algn="ctr" fontAlgn="b"/>
                      <a:r>
                        <a:rPr lang="en-AU" sz="1100" b="1" i="0" u="none" strike="noStrike" dirty="0">
                          <a:solidFill>
                            <a:schemeClr val="bg1"/>
                          </a:solidFill>
                          <a:effectLst/>
                          <a:latin typeface="+mn-lt"/>
                        </a:rPr>
                        <a:t>Cluster 2</a:t>
                      </a: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mn-lt"/>
                      </a:endParaRPr>
                    </a:p>
                  </a:txBody>
                  <a:tcPr anchor="ctr">
                    <a:solidFill>
                      <a:srgbClr val="0B2036"/>
                    </a:solidFill>
                  </a:tcPr>
                </a:tc>
                <a:extLst>
                  <a:ext uri="{0D108BD9-81ED-4DB2-BD59-A6C34878D82A}">
                    <a16:rowId xmlns:a16="http://schemas.microsoft.com/office/drawing/2014/main" val="69152317"/>
                  </a:ext>
                </a:extLst>
              </a:tr>
              <a:tr h="232951">
                <a:tc vMerge="1">
                  <a:txBody>
                    <a:bodyPr/>
                    <a:lstStyle/>
                    <a:p>
                      <a:endParaRPr lang="en-AU"/>
                    </a:p>
                  </a:txBody>
                  <a:tcPr/>
                </a:tc>
                <a:tc rowSpan="2">
                  <a:txBody>
                    <a:bodyPr/>
                    <a:lstStyle/>
                    <a:p>
                      <a:pPr algn="ctr" fontAlgn="b"/>
                      <a:r>
                        <a:rPr lang="en-AU" sz="1000" b="1" u="none" strike="noStrike">
                          <a:solidFill>
                            <a:schemeClr val="bg1"/>
                          </a:solidFill>
                          <a:effectLst/>
                          <a:latin typeface="+mn-lt"/>
                        </a:rPr>
                        <a:t>TRUE </a:t>
                      </a:r>
                      <a:endParaRPr lang="en-AU" sz="1000" b="1" i="0" u="none" strike="noStrike" dirty="0">
                        <a:solidFill>
                          <a:schemeClr val="bg1"/>
                        </a:solidFill>
                        <a:effectLst/>
                        <a:latin typeface="+mn-lt"/>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D (GRDC) </a:t>
                      </a:r>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tc>
                <a:tc gridSpan="2">
                  <a:txBody>
                    <a:bodyPr/>
                    <a:lstStyle/>
                    <a:p>
                      <a:pPr algn="ctr" fontAlgn="b"/>
                      <a:r>
                        <a:rPr lang="en-AU" sz="1000" b="1" u="none" strike="noStrike" dirty="0">
                          <a:solidFill>
                            <a:schemeClr val="bg1"/>
                          </a:solidFill>
                          <a:effectLst/>
                          <a:latin typeface="+mn-lt"/>
                        </a:rPr>
                        <a:t>E (Breeder)</a:t>
                      </a: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rowSpan="2">
                  <a:txBody>
                    <a:bodyPr/>
                    <a:lstStyle/>
                    <a:p>
                      <a:pPr algn="ctr" fontAlgn="b"/>
                      <a:r>
                        <a:rPr lang="en-AU" sz="1000" b="1" u="none" strike="noStrike" dirty="0">
                          <a:solidFill>
                            <a:schemeClr val="bg1"/>
                          </a:solidFill>
                          <a:effectLst/>
                          <a:latin typeface="+mn-lt"/>
                        </a:rPr>
                        <a:t>TRUE </a:t>
                      </a:r>
                      <a:endParaRPr lang="en-AU" sz="1000" b="1" i="0" u="none" strike="noStrike" dirty="0">
                        <a:solidFill>
                          <a:schemeClr val="bg1"/>
                        </a:solidFill>
                        <a:effectLst/>
                        <a:latin typeface="+mn-lt"/>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D (GRDC) </a:t>
                      </a:r>
                      <a:endParaRPr lang="en-AU" sz="1000" b="1" i="0" u="none" strike="noStrike" dirty="0">
                        <a:solidFill>
                          <a:schemeClr val="bg1"/>
                        </a:solidFill>
                        <a:effectLst/>
                        <a:latin typeface="+mn-lt"/>
                      </a:endParaRP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tc gridSpan="2">
                  <a:txBody>
                    <a:bodyPr/>
                    <a:lstStyle/>
                    <a:p>
                      <a:pPr algn="ctr" fontAlgn="b"/>
                      <a:r>
                        <a:rPr lang="en-AU" sz="1000" b="1" u="none" strike="noStrike" dirty="0">
                          <a:solidFill>
                            <a:schemeClr val="bg1"/>
                          </a:solidFill>
                          <a:effectLst/>
                          <a:latin typeface="+mn-lt"/>
                        </a:rPr>
                        <a:t>E (Breeder)</a:t>
                      </a:r>
                    </a:p>
                  </a:txBody>
                  <a:tcPr anchor="ctr">
                    <a:solidFill>
                      <a:srgbClr val="0B2036"/>
                    </a:solidFill>
                  </a:tcPr>
                </a:tc>
                <a:tc hMerge="1">
                  <a:txBody>
                    <a:bodyPr/>
                    <a:lstStyle/>
                    <a:p>
                      <a:pPr algn="ctr" fontAlgn="b"/>
                      <a:endParaRPr lang="en-AU" sz="1000" b="1" i="0" u="none" strike="noStrike" dirty="0">
                        <a:solidFill>
                          <a:schemeClr val="bg1"/>
                        </a:solidFill>
                        <a:effectLst/>
                        <a:latin typeface="Lucida Grande" panose="020B0600040502020204" pitchFamily="34" charset="0"/>
                      </a:endParaRPr>
                    </a:p>
                  </a:txBody>
                  <a:tcPr anchor="ctr">
                    <a:solidFill>
                      <a:srgbClr val="0B2036"/>
                    </a:solidFill>
                  </a:tcPr>
                </a:tc>
                <a:extLst>
                  <a:ext uri="{0D108BD9-81ED-4DB2-BD59-A6C34878D82A}">
                    <a16:rowId xmlns:a16="http://schemas.microsoft.com/office/drawing/2014/main" val="3445410462"/>
                  </a:ext>
                </a:extLst>
              </a:tr>
              <a:tr h="378545">
                <a:tc vMerge="1">
                  <a:txBody>
                    <a:bodyPr/>
                    <a:lstStyle/>
                    <a:p>
                      <a:pPr algn="ctr" fontAlgn="b"/>
                      <a:r>
                        <a:rPr lang="en-AU" sz="1000" u="none" strike="noStrike" dirty="0">
                          <a:effectLst/>
                        </a:rPr>
                        <a:t>Component</a:t>
                      </a:r>
                      <a:endParaRPr lang="en-AU" sz="1000" b="1" i="0" u="none" strike="noStrike" dirty="0">
                        <a:solidFill>
                          <a:srgbClr val="000000"/>
                        </a:solidFill>
                        <a:effectLst/>
                        <a:latin typeface="Lucida Grande" panose="020B0600040502020204" pitchFamily="34" charset="0"/>
                      </a:endParaRPr>
                    </a:p>
                  </a:txBody>
                  <a:tcPr anchor="ctr">
                    <a:solidFill>
                      <a:srgbClr val="0B2036"/>
                    </a:solidFill>
                  </a:tcPr>
                </a:tc>
                <a:tc vMerge="1">
                  <a:txBody>
                    <a:bodyPr/>
                    <a:lstStyle/>
                    <a:p>
                      <a:pPr algn="ctr" fontAlgn="b"/>
                      <a:r>
                        <a:rPr lang="en-AU" sz="1000" b="1" u="none" strike="noStrike" dirty="0">
                          <a:solidFill>
                            <a:schemeClr val="bg1"/>
                          </a:solidFill>
                          <a:effectLst/>
                          <a:latin typeface="+mn-lt"/>
                        </a:rPr>
                        <a:t>TRUE </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800" b="1" i="0" u="none" strike="noStrike" dirty="0">
                          <a:solidFill>
                            <a:schemeClr val="bg1"/>
                          </a:solidFill>
                          <a:effectLst/>
                          <a:latin typeface="+mn-lt"/>
                        </a:rPr>
                        <a:t>Bias%</a:t>
                      </a:r>
                    </a:p>
                  </a:txBody>
                  <a:tcPr anchor="ctr">
                    <a:solidFill>
                      <a:srgbClr val="0B2036"/>
                    </a:solidFill>
                  </a:tcPr>
                </a:tc>
                <a:tc>
                  <a:txBody>
                    <a:bodyPr/>
                    <a:lstStyle/>
                    <a:p>
                      <a:pPr algn="ctr" fontAlgn="b"/>
                      <a:r>
                        <a:rPr lang="en-AU" sz="800" b="1" i="0" u="none" strike="noStrike" dirty="0">
                          <a:solidFill>
                            <a:schemeClr val="bg1"/>
                          </a:solidFill>
                          <a:effectLst/>
                          <a:latin typeface="+mn-lt"/>
                        </a:rPr>
                        <a:t>CV%</a:t>
                      </a:r>
                    </a:p>
                  </a:txBody>
                  <a:tcPr anchor="ctr">
                    <a:solidFill>
                      <a:srgbClr val="0B2036"/>
                    </a:solidFill>
                  </a:tcPr>
                </a:tc>
                <a:tc>
                  <a:txBody>
                    <a:bodyPr/>
                    <a:lstStyle/>
                    <a:p>
                      <a:pPr algn="ctr" fontAlgn="b"/>
                      <a:r>
                        <a:rPr lang="en-AU" sz="800" b="1" i="0" u="none" strike="noStrike" dirty="0">
                          <a:solidFill>
                            <a:schemeClr val="bg1"/>
                          </a:solidFill>
                          <a:effectLst/>
                          <a:latin typeface="+mn-lt"/>
                        </a:rPr>
                        <a:t>Bias%</a:t>
                      </a:r>
                    </a:p>
                  </a:txBody>
                  <a:tcPr anchor="ctr">
                    <a:solidFill>
                      <a:srgbClr val="0B2036"/>
                    </a:solidFill>
                  </a:tcPr>
                </a:tc>
                <a:tc>
                  <a:txBody>
                    <a:bodyPr/>
                    <a:lstStyle/>
                    <a:p>
                      <a:pPr algn="ctr" fontAlgn="b"/>
                      <a:r>
                        <a:rPr lang="en-AU" sz="800" b="1" i="0" u="none" strike="noStrike" dirty="0">
                          <a:solidFill>
                            <a:schemeClr val="bg1"/>
                          </a:solidFill>
                          <a:effectLst/>
                          <a:latin typeface="+mn-lt"/>
                        </a:rPr>
                        <a:t>CV%</a:t>
                      </a:r>
                    </a:p>
                  </a:txBody>
                  <a:tcPr anchor="ctr">
                    <a:solidFill>
                      <a:srgbClr val="0B2036"/>
                    </a:solidFill>
                  </a:tcPr>
                </a:tc>
                <a:tc vMerge="1">
                  <a:txBody>
                    <a:bodyPr/>
                    <a:lstStyle/>
                    <a:p>
                      <a:pPr algn="ctr" fontAlgn="b"/>
                      <a:r>
                        <a:rPr lang="en-AU" sz="1000" b="1" u="none" strike="noStrike" dirty="0">
                          <a:solidFill>
                            <a:schemeClr val="bg1"/>
                          </a:solidFill>
                          <a:effectLst/>
                          <a:latin typeface="+mn-lt"/>
                        </a:rPr>
                        <a:t>TRUE </a:t>
                      </a:r>
                      <a:endParaRPr lang="en-AU" sz="1000" b="1" i="0" u="none" strike="noStrike" dirty="0">
                        <a:solidFill>
                          <a:schemeClr val="bg1"/>
                        </a:solidFill>
                        <a:effectLst/>
                        <a:latin typeface="+mn-lt"/>
                      </a:endParaRPr>
                    </a:p>
                  </a:txBody>
                  <a:tcPr anchor="ctr">
                    <a:solidFill>
                      <a:srgbClr val="0B2036"/>
                    </a:solidFill>
                  </a:tcPr>
                </a:tc>
                <a:tc>
                  <a:txBody>
                    <a:bodyPr/>
                    <a:lstStyle/>
                    <a:p>
                      <a:pPr algn="ctr" fontAlgn="b"/>
                      <a:r>
                        <a:rPr lang="en-AU" sz="800" b="1" i="0" u="none" strike="noStrike" dirty="0">
                          <a:solidFill>
                            <a:schemeClr val="bg1"/>
                          </a:solidFill>
                          <a:effectLst/>
                          <a:latin typeface="+mn-lt"/>
                        </a:rPr>
                        <a:t>Bias%</a:t>
                      </a:r>
                    </a:p>
                  </a:txBody>
                  <a:tcPr anchor="ctr">
                    <a:solidFill>
                      <a:srgbClr val="0B2036"/>
                    </a:solidFill>
                  </a:tcPr>
                </a:tc>
                <a:tc>
                  <a:txBody>
                    <a:bodyPr/>
                    <a:lstStyle/>
                    <a:p>
                      <a:pPr algn="ctr" fontAlgn="b"/>
                      <a:r>
                        <a:rPr lang="en-AU" sz="800" b="1" i="0" u="none" strike="noStrike" dirty="0">
                          <a:solidFill>
                            <a:schemeClr val="bg1"/>
                          </a:solidFill>
                          <a:effectLst/>
                          <a:latin typeface="+mn-lt"/>
                        </a:rPr>
                        <a:t>CV%</a:t>
                      </a:r>
                    </a:p>
                  </a:txBody>
                  <a:tcPr anchor="ctr">
                    <a:solidFill>
                      <a:srgbClr val="0B2036"/>
                    </a:solidFill>
                  </a:tcPr>
                </a:tc>
                <a:tc>
                  <a:txBody>
                    <a:bodyPr/>
                    <a:lstStyle/>
                    <a:p>
                      <a:pPr algn="ctr" fontAlgn="b"/>
                      <a:r>
                        <a:rPr lang="en-AU" sz="800" b="1" i="0" u="none" strike="noStrike" dirty="0">
                          <a:solidFill>
                            <a:schemeClr val="bg1"/>
                          </a:solidFill>
                          <a:effectLst/>
                          <a:latin typeface="+mn-lt"/>
                        </a:rPr>
                        <a:t>Bias%</a:t>
                      </a:r>
                    </a:p>
                  </a:txBody>
                  <a:tcPr anchor="ctr">
                    <a:solidFill>
                      <a:srgbClr val="0B2036"/>
                    </a:solidFill>
                  </a:tcPr>
                </a:tc>
                <a:tc>
                  <a:txBody>
                    <a:bodyPr/>
                    <a:lstStyle/>
                    <a:p>
                      <a:pPr algn="ctr" fontAlgn="b"/>
                      <a:r>
                        <a:rPr lang="en-AU" sz="800" b="1" i="0" u="none" strike="noStrike" dirty="0">
                          <a:solidFill>
                            <a:schemeClr val="bg1"/>
                          </a:solidFill>
                          <a:effectLst/>
                          <a:latin typeface="+mn-lt"/>
                        </a:rPr>
                        <a:t>CV%</a:t>
                      </a:r>
                    </a:p>
                  </a:txBody>
                  <a:tcPr anchor="ctr">
                    <a:solidFill>
                      <a:srgbClr val="0B2036"/>
                    </a:solidFill>
                  </a:tcPr>
                </a:tc>
                <a:extLst>
                  <a:ext uri="{0D108BD9-81ED-4DB2-BD59-A6C34878D82A}">
                    <a16:rowId xmlns:a16="http://schemas.microsoft.com/office/drawing/2014/main" val="2274219939"/>
                  </a:ext>
                </a:extLst>
              </a:tr>
              <a:tr h="220611">
                <a:tc>
                  <a:txBody>
                    <a:bodyPr/>
                    <a:lstStyle/>
                    <a:p>
                      <a:pPr algn="ctr" fontAlgn="b"/>
                      <a:r>
                        <a:rPr lang="en-AU" sz="800" u="none" strike="noStrike" dirty="0">
                          <a:effectLst/>
                          <a:latin typeface="+mn-lt"/>
                        </a:rPr>
                        <a:t>Machine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14.610</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102.16</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212.3</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111.14</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221.8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50.271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43.06</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196.2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40.24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203.2</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10354775"/>
                  </a:ext>
                </a:extLst>
              </a:tr>
              <a:tr h="220611">
                <a:tc>
                  <a:txBody>
                    <a:bodyPr/>
                    <a:lstStyle/>
                    <a:p>
                      <a:pPr algn="ctr" fontAlgn="b"/>
                      <a:r>
                        <a:rPr lang="en-AU" sz="800" u="none" strike="noStrike" dirty="0" err="1">
                          <a:effectLst/>
                          <a:latin typeface="+mn-lt"/>
                        </a:rPr>
                        <a:t>Machine:Tube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46.767</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-19.22</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124.3</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-19.91</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126.1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66.322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-17.43</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125.9</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-19.49</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133.5</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20492646"/>
                  </a:ext>
                </a:extLst>
              </a:tr>
              <a:tr h="220611">
                <a:tc>
                  <a:txBody>
                    <a:bodyPr/>
                    <a:lstStyle/>
                    <a:p>
                      <a:pPr algn="ctr" fontAlgn="b"/>
                      <a:r>
                        <a:rPr lang="en-AU" sz="800" u="none" strike="noStrike" dirty="0">
                          <a:effectLst/>
                          <a:latin typeface="+mn-lt"/>
                        </a:rPr>
                        <a:t>Day</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14.630</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49.03</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203.6</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38.86</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209.6</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44.311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34.58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187.1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24.01</a:t>
                      </a:r>
                    </a:p>
                  </a:txBody>
                  <a:tcPr marL="9525" marR="9525" marT="9525" marB="0" anchor="b"/>
                </a:tc>
                <a:tc>
                  <a:txBody>
                    <a:bodyPr/>
                    <a:lstStyle/>
                    <a:p>
                      <a:pPr algn="r" fontAlgn="b"/>
                      <a:r>
                        <a:rPr lang="en-AU" sz="1000" b="0" i="0" u="none" strike="noStrike">
                          <a:solidFill>
                            <a:srgbClr val="000000"/>
                          </a:solidFill>
                          <a:effectLst/>
                          <a:latin typeface="+mn-lt"/>
                        </a:rPr>
                        <a:t>195.5</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142451263"/>
                  </a:ext>
                </a:extLst>
              </a:tr>
              <a:tr h="220611">
                <a:tc>
                  <a:txBody>
                    <a:bodyPr/>
                    <a:lstStyle/>
                    <a:p>
                      <a:pPr algn="ctr" fontAlgn="b"/>
                      <a:r>
                        <a:rPr lang="en-AU" sz="800" u="none" strike="noStrike" dirty="0" err="1">
                          <a:effectLst/>
                          <a:latin typeface="+mn-lt"/>
                        </a:rPr>
                        <a:t>Day:RunBlock</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14.626</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36.24</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156.6</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34.28</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162.4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44.440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2.49</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132.1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1.34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142.8</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241624850"/>
                  </a:ext>
                </a:extLst>
              </a:tr>
              <a:tr h="220611">
                <a:tc>
                  <a:txBody>
                    <a:bodyPr/>
                    <a:lstStyle/>
                    <a:p>
                      <a:pPr algn="ctr" fontAlgn="b"/>
                      <a:r>
                        <a:rPr lang="en-AU" sz="800" u="none" strike="noStrike" dirty="0" err="1">
                          <a:effectLst/>
                          <a:latin typeface="+mn-lt"/>
                        </a:rPr>
                        <a:t>Day:RunBlock:Run</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38.256</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4.75</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98.8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16.58</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114.0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60.024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2.47</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97.2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15.38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112.8</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39232191"/>
                  </a:ext>
                </a:extLst>
              </a:tr>
              <a:tr h="220611">
                <a:tc>
                  <a:txBody>
                    <a:bodyPr/>
                    <a:lstStyle/>
                    <a:p>
                      <a:pPr algn="ctr" fontAlgn="b"/>
                      <a:r>
                        <a:rPr lang="en-AU" sz="800" u="none" strike="noStrike" dirty="0" err="1">
                          <a:effectLst/>
                          <a:latin typeface="+mn-lt"/>
                        </a:rPr>
                        <a:t>Day:Machine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4.213</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72.58</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252.0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81.88</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272.1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19.136</a:t>
                      </a:r>
                    </a:p>
                  </a:txBody>
                  <a:tcPr marL="9525" marR="9525" marT="9525" marB="0" anchor="b"/>
                </a:tc>
                <a:tc>
                  <a:txBody>
                    <a:bodyPr/>
                    <a:lstStyle/>
                    <a:p>
                      <a:pPr algn="r" fontAlgn="b"/>
                      <a:r>
                        <a:rPr lang="en-AU" sz="1000" b="0" i="0" u="none" strike="noStrike">
                          <a:solidFill>
                            <a:srgbClr val="000000"/>
                          </a:solidFill>
                          <a:effectLst/>
                          <a:latin typeface="+mn-lt"/>
                        </a:rPr>
                        <a:t>-10.04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225.4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-4.64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255.6</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667236338"/>
                  </a:ext>
                </a:extLst>
              </a:tr>
              <a:tr h="220611">
                <a:tc>
                  <a:txBody>
                    <a:bodyPr/>
                    <a:lstStyle/>
                    <a:p>
                      <a:pPr algn="ctr" fontAlgn="b"/>
                      <a:r>
                        <a:rPr lang="en-AU" sz="800" u="none" strike="noStrike" dirty="0" err="1">
                          <a:effectLst/>
                          <a:latin typeface="+mn-lt"/>
                        </a:rPr>
                        <a:t>Day:Machine:Tube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5.016</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42.26</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207.2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81.36</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245.0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5.439</a:t>
                      </a:r>
                    </a:p>
                  </a:txBody>
                  <a:tcPr marL="9525" marR="9525" marT="9525" marB="0" anchor="b"/>
                </a:tc>
                <a:tc>
                  <a:txBody>
                    <a:bodyPr/>
                    <a:lstStyle/>
                    <a:p>
                      <a:pPr algn="r" fontAlgn="b"/>
                      <a:r>
                        <a:rPr lang="en-AU" sz="1000" b="0" i="0" u="none" strike="noStrike">
                          <a:solidFill>
                            <a:srgbClr val="000000"/>
                          </a:solidFill>
                          <a:effectLst/>
                          <a:latin typeface="+mn-lt"/>
                        </a:rPr>
                        <a:t>87.21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223.8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179.13</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241.5</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855397130"/>
                  </a:ext>
                </a:extLst>
              </a:tr>
              <a:tr h="220611">
                <a:tc>
                  <a:txBody>
                    <a:bodyPr/>
                    <a:lstStyle/>
                    <a:p>
                      <a:pPr algn="ctr" fontAlgn="b"/>
                      <a:r>
                        <a:rPr lang="en-AU" sz="800" u="none" strike="noStrike" dirty="0" err="1">
                          <a:effectLst/>
                          <a:latin typeface="+mn-lt"/>
                        </a:rPr>
                        <a:t>Day:RunBlock:Machine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23.579</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-29.44</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156.0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-28.95</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171.2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30.275</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-20.47</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158.7</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-15.95</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177.2</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378902519"/>
                  </a:ext>
                </a:extLst>
              </a:tr>
              <a:tr h="220611">
                <a:tc>
                  <a:txBody>
                    <a:bodyPr/>
                    <a:lstStyle/>
                    <a:p>
                      <a:pPr algn="ctr" fontAlgn="b"/>
                      <a:r>
                        <a:rPr lang="en-AU" sz="800" u="none" strike="noStrike" dirty="0" err="1">
                          <a:effectLst/>
                          <a:latin typeface="+mn-lt"/>
                        </a:rPr>
                        <a:t>Day:RunBlock:Machine</a:t>
                      </a:r>
                      <a:r>
                        <a:rPr lang="en-AU" sz="800" u="none" strike="noStrike" dirty="0">
                          <a:effectLst/>
                          <a:latin typeface="+mn-lt"/>
                        </a:rPr>
                        <a:t>:</a:t>
                      </a:r>
                      <a:br>
                        <a:rPr lang="en-AU" sz="800" u="none" strike="noStrike" dirty="0">
                          <a:effectLst/>
                          <a:latin typeface="+mn-lt"/>
                        </a:rPr>
                      </a:br>
                      <a:r>
                        <a:rPr lang="en-AU" sz="800" u="none" strike="noStrike" dirty="0">
                          <a:effectLst/>
                          <a:latin typeface="+mn-lt"/>
                        </a:rPr>
                        <a:t>Tube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6.751</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70.00</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177.4</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92.41</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188.3</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11.781</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53.08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175.0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83.38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181.9</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825951457"/>
                  </a:ext>
                </a:extLst>
              </a:tr>
              <a:tr h="220611">
                <a:tc>
                  <a:txBody>
                    <a:bodyPr/>
                    <a:lstStyle/>
                    <a:p>
                      <a:pPr algn="ctr" fontAlgn="b"/>
                      <a:r>
                        <a:rPr lang="en-AU" sz="800" u="none" strike="noStrike" dirty="0" err="1">
                          <a:effectLst/>
                          <a:latin typeface="+mn-lt"/>
                        </a:rPr>
                        <a:t>Day:RunBlock:Run</a:t>
                      </a:r>
                      <a:r>
                        <a:rPr lang="en-AU" sz="800" u="none" strike="noStrike" dirty="0">
                          <a:effectLst/>
                          <a:latin typeface="+mn-lt"/>
                        </a:rPr>
                        <a:t>:</a:t>
                      </a:r>
                      <a:br>
                        <a:rPr lang="en-AU" sz="800" u="none" strike="noStrike" dirty="0">
                          <a:effectLst/>
                          <a:latin typeface="+mn-lt"/>
                        </a:rPr>
                      </a:br>
                      <a:r>
                        <a:rPr lang="en-AU" sz="800" u="none" strike="noStrike" dirty="0">
                          <a:effectLst/>
                          <a:latin typeface="+mn-lt"/>
                        </a:rPr>
                        <a:t>Machine</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52.833</a:t>
                      </a:r>
                      <a:endParaRPr lang="en-AU" sz="1000" b="0" i="0" u="none" strike="noStrike">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1.69</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95.8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11.99</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115.2</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48.889</a:t>
                      </a:r>
                    </a:p>
                  </a:txBody>
                  <a:tcPr marL="9525" marR="9525" marT="9525" marB="0" anchor="b"/>
                </a:tc>
                <a:tc>
                  <a:txBody>
                    <a:bodyPr/>
                    <a:lstStyle/>
                    <a:p>
                      <a:pPr algn="r" fontAlgn="b"/>
                      <a:r>
                        <a:rPr lang="en-AU" sz="1000" b="0" i="0" u="none" strike="noStrike">
                          <a:solidFill>
                            <a:srgbClr val="000000"/>
                          </a:solidFill>
                          <a:effectLst/>
                          <a:latin typeface="+mn-lt"/>
                        </a:rPr>
                        <a:t>20.48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116.7</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48.85</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133.4</a:t>
                      </a:r>
                      <a:endParaRPr lang="en-AU" sz="1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156865904"/>
                  </a:ext>
                </a:extLst>
              </a:tr>
              <a:tr h="220611">
                <a:tc>
                  <a:txBody>
                    <a:bodyPr/>
                    <a:lstStyle/>
                    <a:p>
                      <a:pPr algn="ctr" fontAlgn="b"/>
                      <a:r>
                        <a:rPr lang="en-AU" sz="800" u="none" strike="noStrike" dirty="0" err="1">
                          <a:effectLst/>
                          <a:latin typeface="+mn-lt"/>
                        </a:rPr>
                        <a:t>units!units</a:t>
                      </a:r>
                      <a:endParaRPr lang="en-AU" sz="8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193.353</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u="none" strike="noStrike">
                          <a:effectLst/>
                          <a:latin typeface="+mn-lt"/>
                        </a:rPr>
                        <a:t>-6.00</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28.7</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u="none" strike="noStrike">
                          <a:effectLst/>
                          <a:latin typeface="+mn-lt"/>
                        </a:rPr>
                        <a:t>-14.62</a:t>
                      </a:r>
                      <a:endParaRPr lang="en-AU" sz="1000" b="0" i="0" u="none" strike="noStrike" dirty="0">
                        <a:solidFill>
                          <a:srgbClr val="000000"/>
                        </a:solidFill>
                        <a:effectLst/>
                        <a:latin typeface="+mn-lt"/>
                      </a:endParaRPr>
                    </a:p>
                  </a:txBody>
                  <a:tcPr marL="620" marR="620" marT="620" marB="0" anchor="b"/>
                </a:tc>
                <a:tc>
                  <a:txBody>
                    <a:bodyPr/>
                    <a:lstStyle/>
                    <a:p>
                      <a:pPr algn="r" fontAlgn="b"/>
                      <a:r>
                        <a:rPr lang="en-AU" sz="1000" b="0" i="0" u="none" strike="noStrike">
                          <a:solidFill>
                            <a:srgbClr val="000000"/>
                          </a:solidFill>
                          <a:effectLst/>
                          <a:latin typeface="+mn-lt"/>
                        </a:rPr>
                        <a:t>50.5</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305.370</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-7.29</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27.8</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a:solidFill>
                            <a:srgbClr val="000000"/>
                          </a:solidFill>
                          <a:effectLst/>
                          <a:latin typeface="+mn-lt"/>
                        </a:rPr>
                        <a:t>-20.09</a:t>
                      </a:r>
                      <a:endParaRPr lang="en-AU" sz="1000" b="0" i="0" u="none" strike="noStrike" dirty="0">
                        <a:solidFill>
                          <a:srgbClr val="000000"/>
                        </a:solidFill>
                        <a:effectLst/>
                        <a:latin typeface="+mn-lt"/>
                      </a:endParaRPr>
                    </a:p>
                  </a:txBody>
                  <a:tcPr marL="9525" marR="9525" marT="9525" marB="0" anchor="b"/>
                </a:tc>
                <a:tc>
                  <a:txBody>
                    <a:bodyPr/>
                    <a:lstStyle/>
                    <a:p>
                      <a:pPr algn="r" fontAlgn="b"/>
                      <a:r>
                        <a:rPr lang="en-AU" sz="1000" b="0" i="0" u="none" strike="noStrike" dirty="0">
                          <a:solidFill>
                            <a:srgbClr val="000000"/>
                          </a:solidFill>
                          <a:effectLst/>
                          <a:latin typeface="+mn-lt"/>
                        </a:rPr>
                        <a:t>52.4</a:t>
                      </a:r>
                    </a:p>
                  </a:txBody>
                  <a:tcPr marL="9525" marR="9525" marT="9525" marB="0" anchor="b"/>
                </a:tc>
                <a:extLst>
                  <a:ext uri="{0D108BD9-81ED-4DB2-BD59-A6C34878D82A}">
                    <a16:rowId xmlns:a16="http://schemas.microsoft.com/office/drawing/2014/main" val="1358946750"/>
                  </a:ext>
                </a:extLst>
              </a:tr>
            </a:tbl>
          </a:graphicData>
        </a:graphic>
      </p:graphicFrame>
      <p:sp>
        <p:nvSpPr>
          <p:cNvPr id="3" name="Slide Number Placeholder 2">
            <a:extLst>
              <a:ext uri="{FF2B5EF4-FFF2-40B4-BE49-F238E27FC236}">
                <a16:creationId xmlns:a16="http://schemas.microsoft.com/office/drawing/2014/main" id="{80DC2C4E-89E9-B88B-0B49-2EA26B34278F}"/>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40</a:t>
            </a:fld>
            <a:endParaRPr lang="en-AU" spc="-27" dirty="0"/>
          </a:p>
        </p:txBody>
      </p:sp>
    </p:spTree>
    <p:extLst>
      <p:ext uri="{BB962C8B-B14F-4D97-AF65-F5344CB8AC3E}">
        <p14:creationId xmlns:p14="http://schemas.microsoft.com/office/powerpoint/2010/main" val="1686105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FB4BDA7-C711-E465-1BD4-E9F7682DBBD5}"/>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41</a:t>
            </a:fld>
            <a:endParaRPr lang="en-AU" spc="-27" dirty="0"/>
          </a:p>
        </p:txBody>
      </p:sp>
      <p:pic>
        <p:nvPicPr>
          <p:cNvPr id="4" name="Picture 3" descr="A blue text on a black background&#10;&#10;Description automatically generated">
            <a:extLst>
              <a:ext uri="{FF2B5EF4-FFF2-40B4-BE49-F238E27FC236}">
                <a16:creationId xmlns:a16="http://schemas.microsoft.com/office/drawing/2014/main" id="{4C44EF47-2293-0A86-C054-C72C4FC95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grpSp>
        <p:nvGrpSpPr>
          <p:cNvPr id="17" name="Group 16">
            <a:extLst>
              <a:ext uri="{FF2B5EF4-FFF2-40B4-BE49-F238E27FC236}">
                <a16:creationId xmlns:a16="http://schemas.microsoft.com/office/drawing/2014/main" id="{B3B14578-D733-A1EB-7097-F3BECFE146F9}"/>
              </a:ext>
            </a:extLst>
          </p:cNvPr>
          <p:cNvGrpSpPr/>
          <p:nvPr/>
        </p:nvGrpSpPr>
        <p:grpSpPr>
          <a:xfrm>
            <a:off x="100970" y="2330732"/>
            <a:ext cx="1173141" cy="1047664"/>
            <a:chOff x="74634" y="530311"/>
            <a:chExt cx="2816177" cy="2704919"/>
          </a:xfrm>
        </p:grpSpPr>
        <p:pic>
          <p:nvPicPr>
            <p:cNvPr id="6" name="Picture 5" descr="A blue squares with black text&#10;&#10;Description automatically generated with medium confidence">
              <a:extLst>
                <a:ext uri="{FF2B5EF4-FFF2-40B4-BE49-F238E27FC236}">
                  <a16:creationId xmlns:a16="http://schemas.microsoft.com/office/drawing/2014/main" id="{E33F50BC-5853-5EBE-E452-D1569A722D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497"/>
            <a:stretch/>
          </p:blipFill>
          <p:spPr>
            <a:xfrm>
              <a:off x="74634" y="530311"/>
              <a:ext cx="2816177" cy="2704919"/>
            </a:xfrm>
            <a:prstGeom prst="rect">
              <a:avLst/>
            </a:prstGeom>
          </p:spPr>
        </p:pic>
        <p:sp>
          <p:nvSpPr>
            <p:cNvPr id="9" name="Rectangle 11">
              <a:extLst>
                <a:ext uri="{FF2B5EF4-FFF2-40B4-BE49-F238E27FC236}">
                  <a16:creationId xmlns:a16="http://schemas.microsoft.com/office/drawing/2014/main" id="{D7901496-797D-289D-CCF7-1F3784B68D76}"/>
                </a:ext>
              </a:extLst>
            </p:cNvPr>
            <p:cNvSpPr/>
            <p:nvPr/>
          </p:nvSpPr>
          <p:spPr>
            <a:xfrm>
              <a:off x="275118" y="587375"/>
              <a:ext cx="1277457" cy="2438400"/>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 name="connsiteX0" fmla="*/ 0 w 2474843"/>
                <a:gd name="connsiteY0" fmla="*/ 0 h 478891"/>
                <a:gd name="connsiteX1" fmla="*/ 2474843 w 2474843"/>
                <a:gd name="connsiteY1" fmla="*/ 0 h 478891"/>
                <a:gd name="connsiteX2" fmla="*/ 2474843 w 2474843"/>
                <a:gd name="connsiteY2" fmla="*/ 477892 h 478891"/>
                <a:gd name="connsiteX3" fmla="*/ 11359 w 2474843"/>
                <a:gd name="connsiteY3" fmla="*/ 478891 h 478891"/>
                <a:gd name="connsiteX4" fmla="*/ 0 w 2474843"/>
                <a:gd name="connsiteY4" fmla="*/ 0 h 478891"/>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555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555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3C3DA3B3-4705-3E25-AF0F-B653E89B2C4F}"/>
              </a:ext>
            </a:extLst>
          </p:cNvPr>
          <p:cNvGrpSpPr/>
          <p:nvPr/>
        </p:nvGrpSpPr>
        <p:grpSpPr>
          <a:xfrm>
            <a:off x="50479" y="1190820"/>
            <a:ext cx="1219200" cy="1079110"/>
            <a:chOff x="74634" y="530311"/>
            <a:chExt cx="2828462" cy="2704919"/>
          </a:xfrm>
        </p:grpSpPr>
        <p:pic>
          <p:nvPicPr>
            <p:cNvPr id="11" name="Picture 10" descr="A blue squares with black text&#10;&#10;Description automatically generated with medium confidence">
              <a:extLst>
                <a:ext uri="{FF2B5EF4-FFF2-40B4-BE49-F238E27FC236}">
                  <a16:creationId xmlns:a16="http://schemas.microsoft.com/office/drawing/2014/main" id="{41A23260-79B3-F436-6F02-49BBBE3F7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11"/>
            <a:stretch/>
          </p:blipFill>
          <p:spPr>
            <a:xfrm>
              <a:off x="74634" y="530311"/>
              <a:ext cx="2828462" cy="2704919"/>
            </a:xfrm>
            <a:prstGeom prst="rect">
              <a:avLst/>
            </a:prstGeom>
          </p:spPr>
        </p:pic>
        <p:sp>
          <p:nvSpPr>
            <p:cNvPr id="12" name="Rectangle 11">
              <a:extLst>
                <a:ext uri="{FF2B5EF4-FFF2-40B4-BE49-F238E27FC236}">
                  <a16:creationId xmlns:a16="http://schemas.microsoft.com/office/drawing/2014/main" id="{731BBDA3-E6C3-2FE7-F725-707D47C3CD9B}"/>
                </a:ext>
              </a:extLst>
            </p:cNvPr>
            <p:cNvSpPr/>
            <p:nvPr/>
          </p:nvSpPr>
          <p:spPr>
            <a:xfrm>
              <a:off x="257175" y="8921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531834F-1705-92B1-7FDE-2AFD5D8DB86D}"/>
                </a:ext>
              </a:extLst>
            </p:cNvPr>
            <p:cNvSpPr/>
            <p:nvPr/>
          </p:nvSpPr>
          <p:spPr>
            <a:xfrm>
              <a:off x="1552575" y="21113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D9BDEBAF-AC65-7B80-4F40-54556B248623}"/>
                </a:ext>
              </a:extLst>
            </p:cNvPr>
            <p:cNvSpPr/>
            <p:nvPr/>
          </p:nvSpPr>
          <p:spPr>
            <a:xfrm>
              <a:off x="2009775" y="5873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1CC35C17-3AA7-77D2-964B-C1C08A12DC9C}"/>
                </a:ext>
              </a:extLst>
            </p:cNvPr>
            <p:cNvSpPr/>
            <p:nvPr/>
          </p:nvSpPr>
          <p:spPr>
            <a:xfrm>
              <a:off x="1119217" y="27209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8" name="Picture 17" descr="A blue squares with black text&#10;&#10;Description automatically generated with medium confidence">
            <a:extLst>
              <a:ext uri="{FF2B5EF4-FFF2-40B4-BE49-F238E27FC236}">
                <a16:creationId xmlns:a16="http://schemas.microsoft.com/office/drawing/2014/main" id="{FCF852D6-8EBD-CABB-13E3-DDAE3E1107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449"/>
          <a:stretch/>
        </p:blipFill>
        <p:spPr>
          <a:xfrm>
            <a:off x="50479" y="116143"/>
            <a:ext cx="1219200" cy="1046810"/>
          </a:xfrm>
          <a:prstGeom prst="rect">
            <a:avLst/>
          </a:prstGeom>
        </p:spPr>
      </p:pic>
      <p:graphicFrame>
        <p:nvGraphicFramePr>
          <p:cNvPr id="20" name="Table 19">
            <a:extLst>
              <a:ext uri="{FF2B5EF4-FFF2-40B4-BE49-F238E27FC236}">
                <a16:creationId xmlns:a16="http://schemas.microsoft.com/office/drawing/2014/main" id="{0AA39237-0F4D-329E-D109-5203D6372A39}"/>
              </a:ext>
            </a:extLst>
          </p:cNvPr>
          <p:cNvGraphicFramePr>
            <a:graphicFrameLocks noGrp="1"/>
          </p:cNvGraphicFramePr>
          <p:nvPr>
            <p:extLst>
              <p:ext uri="{D42A27DB-BD31-4B8C-83A1-F6EECF244321}">
                <p14:modId xmlns:p14="http://schemas.microsoft.com/office/powerpoint/2010/main" val="673181087"/>
              </p:ext>
            </p:extLst>
          </p:nvPr>
        </p:nvGraphicFramePr>
        <p:xfrm>
          <a:off x="1462228" y="417091"/>
          <a:ext cx="4233545" cy="2449922"/>
        </p:xfrm>
        <a:graphic>
          <a:graphicData uri="http://schemas.openxmlformats.org/drawingml/2006/table">
            <a:tbl>
              <a:tblPr firstRow="1">
                <a:tableStyleId>{5C22544A-7EE6-4342-B048-85BDC9FD1C3A}</a:tableStyleId>
              </a:tblPr>
              <a:tblGrid>
                <a:gridCol w="846709">
                  <a:extLst>
                    <a:ext uri="{9D8B030D-6E8A-4147-A177-3AD203B41FA5}">
                      <a16:colId xmlns:a16="http://schemas.microsoft.com/office/drawing/2014/main" val="2730916987"/>
                    </a:ext>
                  </a:extLst>
                </a:gridCol>
                <a:gridCol w="846709">
                  <a:extLst>
                    <a:ext uri="{9D8B030D-6E8A-4147-A177-3AD203B41FA5}">
                      <a16:colId xmlns:a16="http://schemas.microsoft.com/office/drawing/2014/main" val="3179605323"/>
                    </a:ext>
                  </a:extLst>
                </a:gridCol>
                <a:gridCol w="846709">
                  <a:extLst>
                    <a:ext uri="{9D8B030D-6E8A-4147-A177-3AD203B41FA5}">
                      <a16:colId xmlns:a16="http://schemas.microsoft.com/office/drawing/2014/main" val="3507567384"/>
                    </a:ext>
                  </a:extLst>
                </a:gridCol>
                <a:gridCol w="846709">
                  <a:extLst>
                    <a:ext uri="{9D8B030D-6E8A-4147-A177-3AD203B41FA5}">
                      <a16:colId xmlns:a16="http://schemas.microsoft.com/office/drawing/2014/main" val="3732232212"/>
                    </a:ext>
                  </a:extLst>
                </a:gridCol>
                <a:gridCol w="846709">
                  <a:extLst>
                    <a:ext uri="{9D8B030D-6E8A-4147-A177-3AD203B41FA5}">
                      <a16:colId xmlns:a16="http://schemas.microsoft.com/office/drawing/2014/main" val="6450825"/>
                    </a:ext>
                  </a:extLst>
                </a:gridCol>
              </a:tblGrid>
              <a:tr h="529682">
                <a:tc rowSpan="2">
                  <a:txBody>
                    <a:bodyPr/>
                    <a:lstStyle/>
                    <a:p>
                      <a:r>
                        <a:rPr lang="en-AU" sz="1600" dirty="0"/>
                        <a:t>Cluster</a:t>
                      </a:r>
                    </a:p>
                  </a:txBody>
                  <a:tcPr>
                    <a:solidFill>
                      <a:srgbClr val="0B2036"/>
                    </a:solidFill>
                  </a:tcPr>
                </a:tc>
                <a:tc rowSpan="2">
                  <a:txBody>
                    <a:bodyPr/>
                    <a:lstStyle/>
                    <a:p>
                      <a:r>
                        <a:rPr lang="en-AU" sz="1600" dirty="0"/>
                        <a:t># Lab</a:t>
                      </a:r>
                      <a:br>
                        <a:rPr lang="en-AU" sz="1600" dirty="0"/>
                      </a:br>
                      <a:r>
                        <a:rPr lang="en-AU" sz="1600" dirty="0"/>
                        <a:t>Dups</a:t>
                      </a:r>
                    </a:p>
                  </a:txBody>
                  <a:tcPr>
                    <a:solidFill>
                      <a:srgbClr val="0B2036"/>
                    </a:solidFill>
                  </a:tcPr>
                </a:tc>
                <a:tc gridSpan="3">
                  <a:txBody>
                    <a:bodyPr/>
                    <a:lstStyle/>
                    <a:p>
                      <a:pPr algn="ctr"/>
                      <a:r>
                        <a:rPr lang="en-AU" sz="1600" dirty="0"/>
                        <a:t>Correlations to True Variety Values</a:t>
                      </a:r>
                    </a:p>
                  </a:txBody>
                  <a:tcPr>
                    <a:solidFill>
                      <a:srgbClr val="0B2036"/>
                    </a:solidFill>
                  </a:tcPr>
                </a:tc>
                <a:tc hMerge="1">
                  <a:txBody>
                    <a:bodyPr/>
                    <a:lstStyle/>
                    <a:p>
                      <a:endParaRPr lang="en-AU" dirty="0"/>
                    </a:p>
                  </a:txBody>
                  <a:tcPr>
                    <a:solidFill>
                      <a:srgbClr val="0B2036"/>
                    </a:solidFill>
                  </a:tcPr>
                </a:tc>
                <a:tc hMerge="1">
                  <a:txBody>
                    <a:bodyPr/>
                    <a:lstStyle/>
                    <a:p>
                      <a:endParaRPr lang="en-AU" dirty="0"/>
                    </a:p>
                  </a:txBody>
                  <a:tcPr>
                    <a:solidFill>
                      <a:srgbClr val="0B2036"/>
                    </a:solidFill>
                  </a:tcPr>
                </a:tc>
                <a:extLst>
                  <a:ext uri="{0D108BD9-81ED-4DB2-BD59-A6C34878D82A}">
                    <a16:rowId xmlns:a16="http://schemas.microsoft.com/office/drawing/2014/main" val="1053250709"/>
                  </a:ext>
                </a:extLst>
              </a:tr>
              <a:tr h="529682">
                <a:tc vMerge="1">
                  <a:txBody>
                    <a:bodyPr/>
                    <a:lstStyle/>
                    <a:p>
                      <a:endParaRPr lang="en-AU"/>
                    </a:p>
                  </a:txBody>
                  <a:tcPr/>
                </a:tc>
                <a:tc vMerge="1">
                  <a:txBody>
                    <a:bodyPr/>
                    <a:lstStyle/>
                    <a:p>
                      <a:r>
                        <a:rPr lang="en-AU" dirty="0" err="1"/>
                        <a:t>nDup</a:t>
                      </a:r>
                      <a:endParaRPr lang="en-AU" dirty="0"/>
                    </a:p>
                  </a:txBody>
                  <a:tcPr>
                    <a:solidFill>
                      <a:srgbClr val="0B2036"/>
                    </a:solidFill>
                  </a:tcPr>
                </a:tc>
                <a:tc>
                  <a:txBody>
                    <a:bodyPr/>
                    <a:lstStyle/>
                    <a:p>
                      <a:r>
                        <a:rPr lang="en-AU" sz="1600" b="1" dirty="0">
                          <a:solidFill>
                            <a:schemeClr val="bg1"/>
                          </a:solidFill>
                        </a:rPr>
                        <a:t>Gold</a:t>
                      </a:r>
                    </a:p>
                  </a:txBody>
                  <a:tcPr>
                    <a:solidFill>
                      <a:srgbClr val="0B2036"/>
                    </a:solidFill>
                  </a:tcPr>
                </a:tc>
                <a:tc>
                  <a:txBody>
                    <a:bodyPr/>
                    <a:lstStyle/>
                    <a:p>
                      <a:r>
                        <a:rPr lang="en-AU" sz="1600" b="1" dirty="0">
                          <a:solidFill>
                            <a:schemeClr val="bg1"/>
                          </a:solidFill>
                        </a:rPr>
                        <a:t>Comp</a:t>
                      </a:r>
                    </a:p>
                  </a:txBody>
                  <a:tcPr>
                    <a:solidFill>
                      <a:srgbClr val="0B2036"/>
                    </a:solidFill>
                  </a:tcPr>
                </a:tc>
                <a:tc>
                  <a:txBody>
                    <a:bodyPr/>
                    <a:lstStyle/>
                    <a:p>
                      <a:r>
                        <a:rPr lang="en-AU" sz="1600" b="1" dirty="0">
                          <a:solidFill>
                            <a:schemeClr val="bg1"/>
                          </a:solidFill>
                        </a:rPr>
                        <a:t>Single</a:t>
                      </a:r>
                    </a:p>
                  </a:txBody>
                  <a:tcPr>
                    <a:solidFill>
                      <a:srgbClr val="0B2036"/>
                    </a:solidFill>
                  </a:tcPr>
                </a:tc>
                <a:extLst>
                  <a:ext uri="{0D108BD9-81ED-4DB2-BD59-A6C34878D82A}">
                    <a16:rowId xmlns:a16="http://schemas.microsoft.com/office/drawing/2014/main" val="763991326"/>
                  </a:ext>
                </a:extLst>
              </a:tr>
              <a:tr h="335280">
                <a:tc>
                  <a:txBody>
                    <a:bodyPr/>
                    <a:lstStyle/>
                    <a:p>
                      <a:pPr algn="ctr"/>
                      <a:r>
                        <a:rPr lang="en-AU" sz="1600" dirty="0"/>
                        <a:t>1</a:t>
                      </a:r>
                    </a:p>
                  </a:txBody>
                  <a:tcPr/>
                </a:tc>
                <a:tc>
                  <a:txBody>
                    <a:bodyPr/>
                    <a:lstStyle/>
                    <a:p>
                      <a:pPr algn="ctr"/>
                      <a:r>
                        <a:rPr lang="en-AU" sz="1600" dirty="0"/>
                        <a:t>4</a:t>
                      </a:r>
                    </a:p>
                  </a:txBody>
                  <a:tcPr/>
                </a:tc>
                <a:tc>
                  <a:txBody>
                    <a:bodyPr/>
                    <a:lstStyle/>
                    <a:p>
                      <a:pPr algn="r"/>
                      <a:r>
                        <a:rPr lang="en-AU" sz="1600" dirty="0"/>
                        <a:t>0.909</a:t>
                      </a:r>
                    </a:p>
                  </a:txBody>
                  <a:tcPr/>
                </a:tc>
                <a:tc>
                  <a:txBody>
                    <a:bodyPr/>
                    <a:lstStyle/>
                    <a:p>
                      <a:pPr algn="r"/>
                      <a:r>
                        <a:rPr lang="en-AU" sz="1600" dirty="0"/>
                        <a:t>0.811</a:t>
                      </a:r>
                    </a:p>
                  </a:txBody>
                  <a:tcPr/>
                </a:tc>
                <a:tc>
                  <a:txBody>
                    <a:bodyPr/>
                    <a:lstStyle/>
                    <a:p>
                      <a:pPr algn="r"/>
                      <a:r>
                        <a:rPr lang="en-AU" sz="1600" dirty="0"/>
                        <a:t>0.778</a:t>
                      </a:r>
                    </a:p>
                  </a:txBody>
                  <a:tcPr/>
                </a:tc>
                <a:extLst>
                  <a:ext uri="{0D108BD9-81ED-4DB2-BD59-A6C34878D82A}">
                    <a16:rowId xmlns:a16="http://schemas.microsoft.com/office/drawing/2014/main" val="1046952216"/>
                  </a:ext>
                </a:extLst>
              </a:tr>
              <a:tr h="335280">
                <a:tc>
                  <a:txBody>
                    <a:bodyPr/>
                    <a:lstStyle/>
                    <a:p>
                      <a:pPr algn="ctr"/>
                      <a:r>
                        <a:rPr lang="en-AU" sz="1600" dirty="0"/>
                        <a:t>1</a:t>
                      </a:r>
                    </a:p>
                  </a:txBody>
                  <a:tcPr>
                    <a:lnB w="12700" cap="flat" cmpd="sng" algn="ctr">
                      <a:solidFill>
                        <a:schemeClr val="tx1"/>
                      </a:solidFill>
                      <a:prstDash val="solid"/>
                      <a:round/>
                      <a:headEnd type="none" w="med" len="med"/>
                      <a:tailEnd type="none" w="med" len="med"/>
                    </a:lnB>
                  </a:tcPr>
                </a:tc>
                <a:tc>
                  <a:txBody>
                    <a:bodyPr/>
                    <a:lstStyle/>
                    <a:p>
                      <a:pPr algn="ctr"/>
                      <a:r>
                        <a:rPr lang="en-AU" sz="1600" dirty="0"/>
                        <a:t>6</a:t>
                      </a:r>
                    </a:p>
                  </a:txBody>
                  <a:tcPr>
                    <a:lnB w="12700" cap="flat" cmpd="sng" algn="ctr">
                      <a:solidFill>
                        <a:schemeClr val="tx1"/>
                      </a:solidFill>
                      <a:prstDash val="solid"/>
                      <a:round/>
                      <a:headEnd type="none" w="med" len="med"/>
                      <a:tailEnd type="none" w="med" len="med"/>
                    </a:lnB>
                  </a:tcPr>
                </a:tc>
                <a:tc>
                  <a:txBody>
                    <a:bodyPr/>
                    <a:lstStyle/>
                    <a:p>
                      <a:pPr algn="r"/>
                      <a:r>
                        <a:rPr lang="en-AU" sz="1600" dirty="0"/>
                        <a:t>0.918</a:t>
                      </a:r>
                    </a:p>
                  </a:txBody>
                  <a:tcPr>
                    <a:lnB w="12700" cap="flat" cmpd="sng" algn="ctr">
                      <a:solidFill>
                        <a:schemeClr val="tx1"/>
                      </a:solidFill>
                      <a:prstDash val="solid"/>
                      <a:round/>
                      <a:headEnd type="none" w="med" len="med"/>
                      <a:tailEnd type="none" w="med" len="med"/>
                    </a:lnB>
                  </a:tcPr>
                </a:tc>
                <a:tc>
                  <a:txBody>
                    <a:bodyPr/>
                    <a:lstStyle/>
                    <a:p>
                      <a:pPr algn="r"/>
                      <a:r>
                        <a:rPr lang="en-AU" sz="1600" dirty="0"/>
                        <a:t>0.811</a:t>
                      </a:r>
                    </a:p>
                  </a:txBody>
                  <a:tcPr>
                    <a:lnB w="12700" cap="flat" cmpd="sng" algn="ctr">
                      <a:solidFill>
                        <a:schemeClr val="tx1"/>
                      </a:solidFill>
                      <a:prstDash val="solid"/>
                      <a:round/>
                      <a:headEnd type="none" w="med" len="med"/>
                      <a:tailEnd type="none" w="med" len="med"/>
                    </a:lnB>
                  </a:tcPr>
                </a:tc>
                <a:tc>
                  <a:txBody>
                    <a:bodyPr/>
                    <a:lstStyle/>
                    <a:p>
                      <a:pPr algn="r"/>
                      <a:r>
                        <a:rPr lang="en-AU" sz="1600" dirty="0"/>
                        <a:t>0.778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91313"/>
                  </a:ext>
                </a:extLst>
              </a:tr>
              <a:tr h="335280">
                <a:tc>
                  <a:txBody>
                    <a:bodyPr/>
                    <a:lstStyle/>
                    <a:p>
                      <a:pPr algn="ctr"/>
                      <a:r>
                        <a:rPr lang="en-AU" sz="1600" dirty="0"/>
                        <a:t>2</a:t>
                      </a:r>
                    </a:p>
                  </a:txBody>
                  <a:tcPr>
                    <a:lnT w="12700" cap="flat" cmpd="sng" algn="ctr">
                      <a:solidFill>
                        <a:schemeClr val="tx1"/>
                      </a:solidFill>
                      <a:prstDash val="solid"/>
                      <a:round/>
                      <a:headEnd type="none" w="med" len="med"/>
                      <a:tailEnd type="none" w="med" len="med"/>
                    </a:lnT>
                  </a:tcPr>
                </a:tc>
                <a:tc>
                  <a:txBody>
                    <a:bodyPr/>
                    <a:lstStyle/>
                    <a:p>
                      <a:pPr algn="ctr"/>
                      <a:r>
                        <a:rPr lang="en-AU" sz="1600" dirty="0"/>
                        <a:t>4</a:t>
                      </a:r>
                    </a:p>
                  </a:txBody>
                  <a:tcPr>
                    <a:lnT w="12700" cap="flat" cmpd="sng" algn="ctr">
                      <a:solidFill>
                        <a:schemeClr val="tx1"/>
                      </a:solidFill>
                      <a:prstDash val="solid"/>
                      <a:round/>
                      <a:headEnd type="none" w="med" len="med"/>
                      <a:tailEnd type="none" w="med" len="med"/>
                    </a:lnT>
                  </a:tcPr>
                </a:tc>
                <a:tc>
                  <a:txBody>
                    <a:bodyPr/>
                    <a:lstStyle/>
                    <a:p>
                      <a:pPr algn="r"/>
                      <a:r>
                        <a:rPr lang="en-AU" sz="1600" dirty="0"/>
                        <a:t>0.941</a:t>
                      </a:r>
                    </a:p>
                  </a:txBody>
                  <a:tcPr>
                    <a:lnT w="12700" cap="flat" cmpd="sng" algn="ctr">
                      <a:solidFill>
                        <a:schemeClr val="tx1"/>
                      </a:solidFill>
                      <a:prstDash val="solid"/>
                      <a:round/>
                      <a:headEnd type="none" w="med" len="med"/>
                      <a:tailEnd type="none" w="med" len="med"/>
                    </a:lnT>
                  </a:tcPr>
                </a:tc>
                <a:tc>
                  <a:txBody>
                    <a:bodyPr/>
                    <a:lstStyle/>
                    <a:p>
                      <a:pPr algn="r"/>
                      <a:r>
                        <a:rPr lang="en-AU" sz="1600" dirty="0"/>
                        <a:t>0.873</a:t>
                      </a:r>
                    </a:p>
                  </a:txBody>
                  <a:tcPr>
                    <a:lnT w="12700" cap="flat" cmpd="sng" algn="ctr">
                      <a:solidFill>
                        <a:schemeClr val="tx1"/>
                      </a:solidFill>
                      <a:prstDash val="solid"/>
                      <a:round/>
                      <a:headEnd type="none" w="med" len="med"/>
                      <a:tailEnd type="none" w="med" len="med"/>
                    </a:lnT>
                  </a:tcPr>
                </a:tc>
                <a:tc>
                  <a:txBody>
                    <a:bodyPr/>
                    <a:lstStyle/>
                    <a:p>
                      <a:pPr algn="r"/>
                      <a:r>
                        <a:rPr lang="en-AU" sz="1600" dirty="0"/>
                        <a:t>0.849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82744640"/>
                  </a:ext>
                </a:extLst>
              </a:tr>
              <a:tr h="335280">
                <a:tc>
                  <a:txBody>
                    <a:bodyPr/>
                    <a:lstStyle/>
                    <a:p>
                      <a:pPr algn="ctr"/>
                      <a:r>
                        <a:rPr lang="en-AU" sz="1600" dirty="0"/>
                        <a:t>2</a:t>
                      </a:r>
                    </a:p>
                  </a:txBody>
                  <a:tcPr/>
                </a:tc>
                <a:tc>
                  <a:txBody>
                    <a:bodyPr/>
                    <a:lstStyle/>
                    <a:p>
                      <a:pPr algn="ctr"/>
                      <a:r>
                        <a:rPr lang="en-AU" sz="1600" dirty="0"/>
                        <a:t>6</a:t>
                      </a:r>
                    </a:p>
                  </a:txBody>
                  <a:tcPr/>
                </a:tc>
                <a:tc>
                  <a:txBody>
                    <a:bodyPr/>
                    <a:lstStyle/>
                    <a:p>
                      <a:pPr algn="r"/>
                      <a:r>
                        <a:rPr lang="en-AU" sz="1600" dirty="0"/>
                        <a:t>0.945</a:t>
                      </a:r>
                    </a:p>
                  </a:txBody>
                  <a:tcPr/>
                </a:tc>
                <a:tc>
                  <a:txBody>
                    <a:bodyPr/>
                    <a:lstStyle/>
                    <a:p>
                      <a:pPr algn="r"/>
                      <a:r>
                        <a:rPr lang="en-AU" sz="1600" dirty="0"/>
                        <a:t>0.873</a:t>
                      </a:r>
                    </a:p>
                  </a:txBody>
                  <a:tcPr/>
                </a:tc>
                <a:tc>
                  <a:txBody>
                    <a:bodyPr/>
                    <a:lstStyle/>
                    <a:p>
                      <a:pPr algn="r"/>
                      <a:r>
                        <a:rPr lang="en-AU" sz="1600" dirty="0"/>
                        <a:t>0.849</a:t>
                      </a:r>
                    </a:p>
                  </a:txBody>
                  <a:tcPr/>
                </a:tc>
                <a:extLst>
                  <a:ext uri="{0D108BD9-81ED-4DB2-BD59-A6C34878D82A}">
                    <a16:rowId xmlns:a16="http://schemas.microsoft.com/office/drawing/2014/main" val="160071392"/>
                  </a:ext>
                </a:extLst>
              </a:tr>
            </a:tbl>
          </a:graphicData>
        </a:graphic>
      </p:graphicFrame>
      <p:sp>
        <p:nvSpPr>
          <p:cNvPr id="21" name="TextBox 20">
            <a:extLst>
              <a:ext uri="{FF2B5EF4-FFF2-40B4-BE49-F238E27FC236}">
                <a16:creationId xmlns:a16="http://schemas.microsoft.com/office/drawing/2014/main" id="{0320C9ED-1BA6-4A5C-63DF-94631A03AD10}"/>
              </a:ext>
            </a:extLst>
          </p:cNvPr>
          <p:cNvSpPr txBox="1"/>
          <p:nvPr/>
        </p:nvSpPr>
        <p:spPr>
          <a:xfrm rot="1819265">
            <a:off x="198134" y="1473706"/>
            <a:ext cx="1155591"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-11.5%</a:t>
            </a:r>
          </a:p>
        </p:txBody>
      </p:sp>
      <p:sp>
        <p:nvSpPr>
          <p:cNvPr id="22" name="TextBox 21">
            <a:extLst>
              <a:ext uri="{FF2B5EF4-FFF2-40B4-BE49-F238E27FC236}">
                <a16:creationId xmlns:a16="http://schemas.microsoft.com/office/drawing/2014/main" id="{20F3FFA4-81DD-4212-6045-E0A81C12ABE5}"/>
              </a:ext>
            </a:extLst>
          </p:cNvPr>
          <p:cNvSpPr txBox="1"/>
          <p:nvPr/>
        </p:nvSpPr>
        <p:spPr>
          <a:xfrm rot="1819265">
            <a:off x="166623" y="2582319"/>
            <a:ext cx="1238909"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-15.1%</a:t>
            </a:r>
          </a:p>
        </p:txBody>
      </p:sp>
      <p:sp>
        <p:nvSpPr>
          <p:cNvPr id="23" name="TextBox 22">
            <a:extLst>
              <a:ext uri="{FF2B5EF4-FFF2-40B4-BE49-F238E27FC236}">
                <a16:creationId xmlns:a16="http://schemas.microsoft.com/office/drawing/2014/main" id="{9D7573B7-5FFE-C18C-0CED-386B985FFF06}"/>
              </a:ext>
            </a:extLst>
          </p:cNvPr>
          <p:cNvSpPr txBox="1"/>
          <p:nvPr/>
        </p:nvSpPr>
        <p:spPr>
          <a:xfrm>
            <a:off x="2664600" y="58607"/>
            <a:ext cx="1828800" cy="369332"/>
          </a:xfrm>
          <a:prstGeom prst="rect">
            <a:avLst/>
          </a:prstGeom>
          <a:noFill/>
        </p:spPr>
        <p:txBody>
          <a:bodyPr wrap="square" rtlCol="0">
            <a:spAutoFit/>
          </a:bodyPr>
          <a:lstStyle/>
          <a:p>
            <a:r>
              <a:rPr lang="en-AU" b="1" dirty="0"/>
              <a:t>Set D – GRDC </a:t>
            </a:r>
          </a:p>
        </p:txBody>
      </p:sp>
    </p:spTree>
    <p:extLst>
      <p:ext uri="{BB962C8B-B14F-4D97-AF65-F5344CB8AC3E}">
        <p14:creationId xmlns:p14="http://schemas.microsoft.com/office/powerpoint/2010/main" val="24683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FB4BDA7-C711-E465-1BD4-E9F7682DBBD5}"/>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42</a:t>
            </a:fld>
            <a:endParaRPr lang="en-AU" spc="-27" dirty="0"/>
          </a:p>
        </p:txBody>
      </p:sp>
      <p:pic>
        <p:nvPicPr>
          <p:cNvPr id="4" name="Picture 3" descr="A blue text on a black background&#10;&#10;Description automatically generated">
            <a:extLst>
              <a:ext uri="{FF2B5EF4-FFF2-40B4-BE49-F238E27FC236}">
                <a16:creationId xmlns:a16="http://schemas.microsoft.com/office/drawing/2014/main" id="{4C44EF47-2293-0A86-C054-C72C4FC95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graphicFrame>
        <p:nvGraphicFramePr>
          <p:cNvPr id="2" name="Table 1">
            <a:extLst>
              <a:ext uri="{FF2B5EF4-FFF2-40B4-BE49-F238E27FC236}">
                <a16:creationId xmlns:a16="http://schemas.microsoft.com/office/drawing/2014/main" id="{0EC2DFF1-FE7E-859F-0304-BFA70848BACE}"/>
              </a:ext>
            </a:extLst>
          </p:cNvPr>
          <p:cNvGraphicFramePr>
            <a:graphicFrameLocks noGrp="1"/>
          </p:cNvGraphicFramePr>
          <p:nvPr>
            <p:extLst>
              <p:ext uri="{D42A27DB-BD31-4B8C-83A1-F6EECF244321}">
                <p14:modId xmlns:p14="http://schemas.microsoft.com/office/powerpoint/2010/main" val="1088169255"/>
              </p:ext>
            </p:extLst>
          </p:nvPr>
        </p:nvGraphicFramePr>
        <p:xfrm>
          <a:off x="1525648" y="423210"/>
          <a:ext cx="4397046" cy="2801124"/>
        </p:xfrm>
        <a:graphic>
          <a:graphicData uri="http://schemas.openxmlformats.org/drawingml/2006/table">
            <a:tbl>
              <a:tblPr firstRow="1">
                <a:tableStyleId>{5C22544A-7EE6-4342-B048-85BDC9FD1C3A}</a:tableStyleId>
              </a:tblPr>
              <a:tblGrid>
                <a:gridCol w="706420">
                  <a:extLst>
                    <a:ext uri="{9D8B030D-6E8A-4147-A177-3AD203B41FA5}">
                      <a16:colId xmlns:a16="http://schemas.microsoft.com/office/drawing/2014/main" val="1687584485"/>
                    </a:ext>
                  </a:extLst>
                </a:gridCol>
                <a:gridCol w="871310">
                  <a:extLst>
                    <a:ext uri="{9D8B030D-6E8A-4147-A177-3AD203B41FA5}">
                      <a16:colId xmlns:a16="http://schemas.microsoft.com/office/drawing/2014/main" val="3179605323"/>
                    </a:ext>
                  </a:extLst>
                </a:gridCol>
                <a:gridCol w="939772">
                  <a:extLst>
                    <a:ext uri="{9D8B030D-6E8A-4147-A177-3AD203B41FA5}">
                      <a16:colId xmlns:a16="http://schemas.microsoft.com/office/drawing/2014/main" val="3507567384"/>
                    </a:ext>
                  </a:extLst>
                </a:gridCol>
                <a:gridCol w="939772">
                  <a:extLst>
                    <a:ext uri="{9D8B030D-6E8A-4147-A177-3AD203B41FA5}">
                      <a16:colId xmlns:a16="http://schemas.microsoft.com/office/drawing/2014/main" val="3732232212"/>
                    </a:ext>
                  </a:extLst>
                </a:gridCol>
                <a:gridCol w="939772">
                  <a:extLst>
                    <a:ext uri="{9D8B030D-6E8A-4147-A177-3AD203B41FA5}">
                      <a16:colId xmlns:a16="http://schemas.microsoft.com/office/drawing/2014/main" val="6450825"/>
                    </a:ext>
                  </a:extLst>
                </a:gridCol>
              </a:tblGrid>
              <a:tr h="530845">
                <a:tc rowSpan="2">
                  <a:txBody>
                    <a:bodyPr/>
                    <a:lstStyle/>
                    <a:p>
                      <a:r>
                        <a:rPr lang="en-AU" sz="1400" dirty="0"/>
                        <a:t>Cluster</a:t>
                      </a:r>
                    </a:p>
                  </a:txBody>
                  <a:tcPr>
                    <a:solidFill>
                      <a:srgbClr val="0B2036"/>
                    </a:solidFill>
                  </a:tcPr>
                </a:tc>
                <a:tc rowSpan="2">
                  <a:txBody>
                    <a:bodyPr/>
                    <a:lstStyle/>
                    <a:p>
                      <a:r>
                        <a:rPr lang="en-AU" sz="1400" dirty="0" err="1"/>
                        <a:t>Field:Lab</a:t>
                      </a:r>
                      <a:br>
                        <a:rPr lang="en-AU" sz="1400" dirty="0"/>
                      </a:br>
                      <a:r>
                        <a:rPr lang="en-AU" sz="1400" dirty="0"/>
                        <a:t>Dups</a:t>
                      </a:r>
                    </a:p>
                  </a:txBody>
                  <a:tcPr>
                    <a:solidFill>
                      <a:srgbClr val="0B2036"/>
                    </a:solidFill>
                  </a:tcPr>
                </a:tc>
                <a:tc gridSpan="3">
                  <a:txBody>
                    <a:bodyPr/>
                    <a:lstStyle/>
                    <a:p>
                      <a:pPr algn="ctr"/>
                      <a:r>
                        <a:rPr lang="en-AU" sz="1600" dirty="0"/>
                        <a:t>Correlations to True Variety Values</a:t>
                      </a:r>
                    </a:p>
                  </a:txBody>
                  <a:tcPr>
                    <a:solidFill>
                      <a:srgbClr val="0B2036"/>
                    </a:solidFill>
                  </a:tcPr>
                </a:tc>
                <a:tc hMerge="1">
                  <a:txBody>
                    <a:bodyPr/>
                    <a:lstStyle/>
                    <a:p>
                      <a:endParaRPr lang="en-AU" dirty="0"/>
                    </a:p>
                  </a:txBody>
                  <a:tcPr>
                    <a:solidFill>
                      <a:srgbClr val="0B2036"/>
                    </a:solidFill>
                  </a:tcPr>
                </a:tc>
                <a:tc hMerge="1">
                  <a:txBody>
                    <a:bodyPr/>
                    <a:lstStyle/>
                    <a:p>
                      <a:endParaRPr lang="en-AU" dirty="0"/>
                    </a:p>
                  </a:txBody>
                  <a:tcPr>
                    <a:solidFill>
                      <a:srgbClr val="0B2036"/>
                    </a:solidFill>
                  </a:tcPr>
                </a:tc>
                <a:extLst>
                  <a:ext uri="{0D108BD9-81ED-4DB2-BD59-A6C34878D82A}">
                    <a16:rowId xmlns:a16="http://schemas.microsoft.com/office/drawing/2014/main" val="1053250709"/>
                  </a:ext>
                </a:extLst>
              </a:tr>
              <a:tr h="303340">
                <a:tc vMerge="1">
                  <a:txBody>
                    <a:bodyPr/>
                    <a:lstStyle/>
                    <a:p>
                      <a:endParaRPr lang="en-AU"/>
                    </a:p>
                  </a:txBody>
                  <a:tcPr/>
                </a:tc>
                <a:tc vMerge="1">
                  <a:txBody>
                    <a:bodyPr/>
                    <a:lstStyle/>
                    <a:p>
                      <a:r>
                        <a:rPr lang="en-AU" dirty="0" err="1"/>
                        <a:t>nDup</a:t>
                      </a:r>
                      <a:endParaRPr lang="en-AU" dirty="0"/>
                    </a:p>
                  </a:txBody>
                  <a:tcPr>
                    <a:solidFill>
                      <a:srgbClr val="0B2036"/>
                    </a:solidFill>
                  </a:tcPr>
                </a:tc>
                <a:tc>
                  <a:txBody>
                    <a:bodyPr/>
                    <a:lstStyle/>
                    <a:p>
                      <a:r>
                        <a:rPr lang="en-AU" sz="1400" b="1" dirty="0">
                          <a:solidFill>
                            <a:schemeClr val="bg1"/>
                          </a:solidFill>
                        </a:rPr>
                        <a:t>Gold</a:t>
                      </a:r>
                    </a:p>
                  </a:txBody>
                  <a:tcPr>
                    <a:solidFill>
                      <a:srgbClr val="0B2036"/>
                    </a:solidFill>
                  </a:tcPr>
                </a:tc>
                <a:tc>
                  <a:txBody>
                    <a:bodyPr/>
                    <a:lstStyle/>
                    <a:p>
                      <a:r>
                        <a:rPr lang="en-AU" sz="1400" b="1" dirty="0">
                          <a:solidFill>
                            <a:schemeClr val="bg1"/>
                          </a:solidFill>
                        </a:rPr>
                        <a:t>Comp</a:t>
                      </a:r>
                    </a:p>
                  </a:txBody>
                  <a:tcPr>
                    <a:solidFill>
                      <a:srgbClr val="0B2036"/>
                    </a:solidFill>
                  </a:tcPr>
                </a:tc>
                <a:tc>
                  <a:txBody>
                    <a:bodyPr/>
                    <a:lstStyle/>
                    <a:p>
                      <a:r>
                        <a:rPr lang="en-AU" sz="1400" b="1" dirty="0">
                          <a:solidFill>
                            <a:schemeClr val="bg1"/>
                          </a:solidFill>
                        </a:rPr>
                        <a:t>Single</a:t>
                      </a:r>
                    </a:p>
                  </a:txBody>
                  <a:tcPr>
                    <a:solidFill>
                      <a:srgbClr val="0B2036"/>
                    </a:solidFill>
                  </a:tcPr>
                </a:tc>
                <a:extLst>
                  <a:ext uri="{0D108BD9-81ED-4DB2-BD59-A6C34878D82A}">
                    <a16:rowId xmlns:a16="http://schemas.microsoft.com/office/drawing/2014/main" val="763991326"/>
                  </a:ext>
                </a:extLst>
              </a:tr>
              <a:tr h="319534">
                <a:tc>
                  <a:txBody>
                    <a:bodyPr/>
                    <a:lstStyle/>
                    <a:p>
                      <a:pPr algn="ctr"/>
                      <a:r>
                        <a:rPr lang="en-AU" sz="1400" dirty="0"/>
                        <a:t>1</a:t>
                      </a:r>
                    </a:p>
                  </a:txBody>
                  <a:tcPr anchor="ctr"/>
                </a:tc>
                <a:tc>
                  <a:txBody>
                    <a:bodyPr/>
                    <a:lstStyle/>
                    <a:p>
                      <a:pPr algn="ctr"/>
                      <a:r>
                        <a:rPr lang="en-AU" sz="1400" dirty="0"/>
                        <a:t>1:1</a:t>
                      </a:r>
                    </a:p>
                  </a:txBody>
                  <a:tcPr anchor="ctr"/>
                </a:tc>
                <a:tc>
                  <a:txBody>
                    <a:bodyPr/>
                    <a:lstStyle/>
                    <a:p>
                      <a:pPr algn="r"/>
                      <a:r>
                        <a:rPr lang="en-AU" sz="1400" dirty="0"/>
                        <a:t>0.812</a:t>
                      </a:r>
                    </a:p>
                  </a:txBody>
                  <a:tcPr/>
                </a:tc>
                <a:tc>
                  <a:txBody>
                    <a:bodyPr/>
                    <a:lstStyle/>
                    <a:p>
                      <a:pPr algn="r"/>
                      <a:r>
                        <a:rPr lang="en-AU" sz="1400" dirty="0"/>
                        <a:t>0.777</a:t>
                      </a:r>
                    </a:p>
                  </a:txBody>
                  <a:tcPr/>
                </a:tc>
                <a:tc>
                  <a:txBody>
                    <a:bodyPr/>
                    <a:lstStyle/>
                    <a:p>
                      <a:pPr algn="r"/>
                      <a:r>
                        <a:rPr lang="en-AU" sz="1400" dirty="0"/>
                        <a:t>0.777</a:t>
                      </a:r>
                    </a:p>
                  </a:txBody>
                  <a:tcPr/>
                </a:tc>
                <a:extLst>
                  <a:ext uri="{0D108BD9-81ED-4DB2-BD59-A6C34878D82A}">
                    <a16:rowId xmlns:a16="http://schemas.microsoft.com/office/drawing/2014/main" val="1046952216"/>
                  </a:ext>
                </a:extLst>
              </a:tr>
              <a:tr h="319534">
                <a:tc>
                  <a:txBody>
                    <a:bodyPr/>
                    <a:lstStyle/>
                    <a:p>
                      <a:pPr algn="ctr"/>
                      <a:r>
                        <a:rPr lang="en-AU" sz="1400" dirty="0"/>
                        <a:t>1</a:t>
                      </a:r>
                    </a:p>
                  </a:txBody>
                  <a:tcPr anchor="ctr"/>
                </a:tc>
                <a:tc>
                  <a:txBody>
                    <a:bodyPr/>
                    <a:lstStyle/>
                    <a:p>
                      <a:pPr algn="ctr"/>
                      <a:r>
                        <a:rPr lang="en-AU" sz="1400" dirty="0"/>
                        <a:t>1:2</a:t>
                      </a:r>
                    </a:p>
                  </a:txBody>
                  <a:tcPr anchor="ctr"/>
                </a:tc>
                <a:tc>
                  <a:txBody>
                    <a:bodyPr/>
                    <a:lstStyle/>
                    <a:p>
                      <a:pPr algn="r"/>
                      <a:r>
                        <a:rPr lang="en-AU" sz="1400" dirty="0"/>
                        <a:t>0.856</a:t>
                      </a:r>
                    </a:p>
                  </a:txBody>
                  <a:tcPr/>
                </a:tc>
                <a:tc>
                  <a:txBody>
                    <a:bodyPr/>
                    <a:lstStyle/>
                    <a:p>
                      <a:pPr algn="r"/>
                      <a:r>
                        <a:rPr lang="en-AU" sz="1400" dirty="0"/>
                        <a:t>0.779</a:t>
                      </a:r>
                    </a:p>
                  </a:txBody>
                  <a:tcPr/>
                </a:tc>
                <a:tc>
                  <a:txBody>
                    <a:bodyPr/>
                    <a:lstStyle/>
                    <a:p>
                      <a:pPr algn="r"/>
                      <a:r>
                        <a:rPr lang="en-AU" sz="1400" dirty="0"/>
                        <a:t>0.779</a:t>
                      </a:r>
                    </a:p>
                  </a:txBody>
                  <a:tcPr/>
                </a:tc>
                <a:extLst>
                  <a:ext uri="{0D108BD9-81ED-4DB2-BD59-A6C34878D82A}">
                    <a16:rowId xmlns:a16="http://schemas.microsoft.com/office/drawing/2014/main" val="383991313"/>
                  </a:ext>
                </a:extLst>
              </a:tr>
              <a:tr h="319534">
                <a:tc>
                  <a:txBody>
                    <a:bodyPr/>
                    <a:lstStyle/>
                    <a:p>
                      <a:pPr algn="ctr"/>
                      <a:r>
                        <a:rPr lang="en-AU" sz="1400" dirty="0"/>
                        <a:t>1</a:t>
                      </a:r>
                    </a:p>
                  </a:txBody>
                  <a:tcPr anchor="ctr">
                    <a:lnB w="12700" cap="flat" cmpd="sng" algn="ctr">
                      <a:solidFill>
                        <a:schemeClr val="tx1"/>
                      </a:solidFill>
                      <a:prstDash val="solid"/>
                      <a:round/>
                      <a:headEnd type="none" w="med" len="med"/>
                      <a:tailEnd type="none" w="med" len="med"/>
                    </a:lnB>
                  </a:tcPr>
                </a:tc>
                <a:tc>
                  <a:txBody>
                    <a:bodyPr/>
                    <a:lstStyle/>
                    <a:p>
                      <a:pPr algn="ctr"/>
                      <a:r>
                        <a:rPr lang="en-AU" sz="1400" dirty="0"/>
                        <a:t>2:2</a:t>
                      </a:r>
                    </a:p>
                  </a:txBody>
                  <a:tcPr anchor="ctr">
                    <a:lnB w="12700" cap="flat" cmpd="sng" algn="ctr">
                      <a:solidFill>
                        <a:schemeClr val="tx1"/>
                      </a:solidFill>
                      <a:prstDash val="solid"/>
                      <a:round/>
                      <a:headEnd type="none" w="med" len="med"/>
                      <a:tailEnd type="none" w="med" len="med"/>
                    </a:lnB>
                  </a:tcPr>
                </a:tc>
                <a:tc>
                  <a:txBody>
                    <a:bodyPr/>
                    <a:lstStyle/>
                    <a:p>
                      <a:pPr algn="r"/>
                      <a:r>
                        <a:rPr lang="en-AU" sz="1400" dirty="0"/>
                        <a:t>0.891</a:t>
                      </a:r>
                    </a:p>
                  </a:txBody>
                  <a:tcPr>
                    <a:lnB w="12700" cap="flat" cmpd="sng" algn="ctr">
                      <a:solidFill>
                        <a:schemeClr val="tx1"/>
                      </a:solidFill>
                      <a:prstDash val="solid"/>
                      <a:round/>
                      <a:headEnd type="none" w="med" len="med"/>
                      <a:tailEnd type="none" w="med" len="med"/>
                    </a:lnB>
                  </a:tcPr>
                </a:tc>
                <a:tc>
                  <a:txBody>
                    <a:bodyPr/>
                    <a:lstStyle/>
                    <a:p>
                      <a:pPr algn="r"/>
                      <a:r>
                        <a:rPr lang="en-AU" sz="1400" dirty="0"/>
                        <a:t>0.812</a:t>
                      </a:r>
                    </a:p>
                  </a:txBody>
                  <a:tcPr>
                    <a:lnB w="12700" cap="flat" cmpd="sng" algn="ctr">
                      <a:solidFill>
                        <a:schemeClr val="tx1"/>
                      </a:solidFill>
                      <a:prstDash val="solid"/>
                      <a:round/>
                      <a:headEnd type="none" w="med" len="med"/>
                      <a:tailEnd type="none" w="med" len="med"/>
                    </a:lnB>
                  </a:tcPr>
                </a:tc>
                <a:tc>
                  <a:txBody>
                    <a:bodyPr/>
                    <a:lstStyle/>
                    <a:p>
                      <a:pPr algn="r"/>
                      <a:r>
                        <a:rPr lang="en-AU" sz="1400" dirty="0"/>
                        <a:t>0.776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289650"/>
                  </a:ext>
                </a:extLst>
              </a:tr>
              <a:tr h="319534">
                <a:tc>
                  <a:txBody>
                    <a:bodyPr/>
                    <a:lstStyle/>
                    <a:p>
                      <a:pPr algn="ctr"/>
                      <a:r>
                        <a:rPr lang="en-AU" sz="1400" dirty="0"/>
                        <a:t>2</a:t>
                      </a:r>
                    </a:p>
                  </a:txBody>
                  <a:tcPr anchor="ctr">
                    <a:lnT w="12700" cap="flat" cmpd="sng" algn="ctr">
                      <a:solidFill>
                        <a:schemeClr val="tx1"/>
                      </a:solidFill>
                      <a:prstDash val="solid"/>
                      <a:round/>
                      <a:headEnd type="none" w="med" len="med"/>
                      <a:tailEnd type="none" w="med" len="med"/>
                    </a:lnT>
                  </a:tcPr>
                </a:tc>
                <a:tc>
                  <a:txBody>
                    <a:bodyPr/>
                    <a:lstStyle/>
                    <a:p>
                      <a:pPr algn="ctr"/>
                      <a:r>
                        <a:rPr lang="en-AU" sz="1400" dirty="0"/>
                        <a:t>1:1</a:t>
                      </a:r>
                    </a:p>
                  </a:txBody>
                  <a:tcPr anchor="ctr">
                    <a:lnT w="12700" cap="flat" cmpd="sng" algn="ctr">
                      <a:solidFill>
                        <a:schemeClr val="tx1"/>
                      </a:solidFill>
                      <a:prstDash val="solid"/>
                      <a:round/>
                      <a:headEnd type="none" w="med" len="med"/>
                      <a:tailEnd type="none" w="med" len="med"/>
                    </a:lnT>
                  </a:tcPr>
                </a:tc>
                <a:tc>
                  <a:txBody>
                    <a:bodyPr/>
                    <a:lstStyle/>
                    <a:p>
                      <a:pPr algn="r"/>
                      <a:r>
                        <a:rPr lang="en-AU" sz="1400" dirty="0"/>
                        <a:t>0.884</a:t>
                      </a:r>
                    </a:p>
                  </a:txBody>
                  <a:tcPr>
                    <a:lnT w="12700" cap="flat" cmpd="sng" algn="ctr">
                      <a:solidFill>
                        <a:schemeClr val="tx1"/>
                      </a:solidFill>
                      <a:prstDash val="solid"/>
                      <a:round/>
                      <a:headEnd type="none" w="med" len="med"/>
                      <a:tailEnd type="none" w="med" len="med"/>
                    </a:lnT>
                  </a:tcPr>
                </a:tc>
                <a:tc>
                  <a:txBody>
                    <a:bodyPr/>
                    <a:lstStyle/>
                    <a:p>
                      <a:pPr algn="r"/>
                      <a:r>
                        <a:rPr lang="en-AU" sz="1400" dirty="0"/>
                        <a:t>0.849</a:t>
                      </a:r>
                    </a:p>
                  </a:txBody>
                  <a:tcPr>
                    <a:lnT w="12700" cap="flat" cmpd="sng" algn="ctr">
                      <a:solidFill>
                        <a:schemeClr val="tx1"/>
                      </a:solidFill>
                      <a:prstDash val="solid"/>
                      <a:round/>
                      <a:headEnd type="none" w="med" len="med"/>
                      <a:tailEnd type="none" w="med" len="med"/>
                    </a:lnT>
                  </a:tcPr>
                </a:tc>
                <a:tc>
                  <a:txBody>
                    <a:bodyPr/>
                    <a:lstStyle/>
                    <a:p>
                      <a:pPr algn="r"/>
                      <a:r>
                        <a:rPr lang="en-AU" sz="1400" dirty="0"/>
                        <a:t>0.849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0144759"/>
                  </a:ext>
                </a:extLst>
              </a:tr>
              <a:tr h="319534">
                <a:tc>
                  <a:txBody>
                    <a:bodyPr/>
                    <a:lstStyle/>
                    <a:p>
                      <a:pPr algn="ctr"/>
                      <a:r>
                        <a:rPr lang="en-AU" sz="1400" dirty="0"/>
                        <a:t>2</a:t>
                      </a:r>
                    </a:p>
                  </a:txBody>
                  <a:tcPr anchor="ctr"/>
                </a:tc>
                <a:tc>
                  <a:txBody>
                    <a:bodyPr/>
                    <a:lstStyle/>
                    <a:p>
                      <a:pPr algn="ctr"/>
                      <a:r>
                        <a:rPr lang="en-AU" sz="1400" dirty="0"/>
                        <a:t>1:2</a:t>
                      </a:r>
                    </a:p>
                  </a:txBody>
                  <a:tcPr anchor="ctr"/>
                </a:tc>
                <a:tc>
                  <a:txBody>
                    <a:bodyPr/>
                    <a:lstStyle/>
                    <a:p>
                      <a:pPr algn="r"/>
                      <a:r>
                        <a:rPr lang="en-AU" sz="1400" dirty="0"/>
                        <a:t>0.914</a:t>
                      </a:r>
                    </a:p>
                  </a:txBody>
                  <a:tcPr/>
                </a:tc>
                <a:tc>
                  <a:txBody>
                    <a:bodyPr/>
                    <a:lstStyle/>
                    <a:p>
                      <a:pPr algn="r"/>
                      <a:r>
                        <a:rPr lang="en-AU" sz="1400" dirty="0"/>
                        <a:t>0.850</a:t>
                      </a:r>
                    </a:p>
                  </a:txBody>
                  <a:tcPr/>
                </a:tc>
                <a:tc>
                  <a:txBody>
                    <a:bodyPr/>
                    <a:lstStyle/>
                    <a:p>
                      <a:pPr algn="r"/>
                      <a:r>
                        <a:rPr lang="en-AU" sz="1400" dirty="0"/>
                        <a:t>0.850</a:t>
                      </a:r>
                    </a:p>
                  </a:txBody>
                  <a:tcPr/>
                </a:tc>
                <a:extLst>
                  <a:ext uri="{0D108BD9-81ED-4DB2-BD59-A6C34878D82A}">
                    <a16:rowId xmlns:a16="http://schemas.microsoft.com/office/drawing/2014/main" val="3735250014"/>
                  </a:ext>
                </a:extLst>
              </a:tr>
              <a:tr h="319534">
                <a:tc>
                  <a:txBody>
                    <a:bodyPr/>
                    <a:lstStyle/>
                    <a:p>
                      <a:pPr algn="ctr"/>
                      <a:r>
                        <a:rPr lang="en-AU" sz="1400" dirty="0"/>
                        <a:t>2</a:t>
                      </a:r>
                    </a:p>
                  </a:txBody>
                  <a:tcPr anchor="ctr"/>
                </a:tc>
                <a:tc>
                  <a:txBody>
                    <a:bodyPr/>
                    <a:lstStyle/>
                    <a:p>
                      <a:pPr algn="ctr"/>
                      <a:r>
                        <a:rPr lang="en-AU" sz="1400" dirty="0"/>
                        <a:t>2:2</a:t>
                      </a:r>
                    </a:p>
                  </a:txBody>
                  <a:tcPr anchor="ctr"/>
                </a:tc>
                <a:tc>
                  <a:txBody>
                    <a:bodyPr/>
                    <a:lstStyle/>
                    <a:p>
                      <a:pPr algn="r"/>
                      <a:r>
                        <a:rPr lang="en-AU" sz="1400" dirty="0"/>
                        <a:t>0.936</a:t>
                      </a:r>
                    </a:p>
                  </a:txBody>
                  <a:tcPr/>
                </a:tc>
                <a:tc>
                  <a:txBody>
                    <a:bodyPr/>
                    <a:lstStyle/>
                    <a:p>
                      <a:pPr algn="r"/>
                      <a:r>
                        <a:rPr lang="en-AU" sz="1400" dirty="0"/>
                        <a:t>0.873</a:t>
                      </a:r>
                    </a:p>
                  </a:txBody>
                  <a:tcPr/>
                </a:tc>
                <a:tc>
                  <a:txBody>
                    <a:bodyPr/>
                    <a:lstStyle/>
                    <a:p>
                      <a:pPr algn="r"/>
                      <a:r>
                        <a:rPr lang="en-AU" sz="1400" dirty="0"/>
                        <a:t>0.850</a:t>
                      </a:r>
                    </a:p>
                  </a:txBody>
                  <a:tcPr/>
                </a:tc>
                <a:extLst>
                  <a:ext uri="{0D108BD9-81ED-4DB2-BD59-A6C34878D82A}">
                    <a16:rowId xmlns:a16="http://schemas.microsoft.com/office/drawing/2014/main" val="3118182582"/>
                  </a:ext>
                </a:extLst>
              </a:tr>
            </a:tbl>
          </a:graphicData>
        </a:graphic>
      </p:graphicFrame>
      <p:pic>
        <p:nvPicPr>
          <p:cNvPr id="8" name="Picture 7">
            <a:extLst>
              <a:ext uri="{FF2B5EF4-FFF2-40B4-BE49-F238E27FC236}">
                <a16:creationId xmlns:a16="http://schemas.microsoft.com/office/drawing/2014/main" id="{48F9EE99-FE3D-C71E-3449-C33F34294045}"/>
              </a:ext>
            </a:extLst>
          </p:cNvPr>
          <p:cNvPicPr>
            <a:picLocks noChangeAspect="1"/>
          </p:cNvPicPr>
          <p:nvPr/>
        </p:nvPicPr>
        <p:blipFill rotWithShape="1">
          <a:blip r:embed="rId4"/>
          <a:srcRect r="10210"/>
          <a:stretch/>
        </p:blipFill>
        <p:spPr>
          <a:xfrm>
            <a:off x="133055" y="130175"/>
            <a:ext cx="1203531" cy="1074852"/>
          </a:xfrm>
          <a:prstGeom prst="rect">
            <a:avLst/>
          </a:prstGeom>
        </p:spPr>
      </p:pic>
      <p:grpSp>
        <p:nvGrpSpPr>
          <p:cNvPr id="30" name="Group 29">
            <a:extLst>
              <a:ext uri="{FF2B5EF4-FFF2-40B4-BE49-F238E27FC236}">
                <a16:creationId xmlns:a16="http://schemas.microsoft.com/office/drawing/2014/main" id="{97AF264F-A4E1-11D7-AEDD-CD484D4BD20F}"/>
              </a:ext>
            </a:extLst>
          </p:cNvPr>
          <p:cNvGrpSpPr/>
          <p:nvPr/>
        </p:nvGrpSpPr>
        <p:grpSpPr>
          <a:xfrm>
            <a:off x="158700" y="1178385"/>
            <a:ext cx="1203531" cy="1187759"/>
            <a:chOff x="0" y="0"/>
            <a:chExt cx="2543175" cy="2384039"/>
          </a:xfrm>
        </p:grpSpPr>
        <p:pic>
          <p:nvPicPr>
            <p:cNvPr id="31" name="Picture 30">
              <a:extLst>
                <a:ext uri="{FF2B5EF4-FFF2-40B4-BE49-F238E27FC236}">
                  <a16:creationId xmlns:a16="http://schemas.microsoft.com/office/drawing/2014/main" id="{C7E8886E-342B-C9D6-D199-52A568721C37}"/>
                </a:ext>
              </a:extLst>
            </p:cNvPr>
            <p:cNvPicPr>
              <a:picLocks noChangeAspect="1"/>
            </p:cNvPicPr>
            <p:nvPr/>
          </p:nvPicPr>
          <p:blipFill rotWithShape="1">
            <a:blip r:embed="rId4"/>
            <a:srcRect r="10210"/>
            <a:stretch/>
          </p:blipFill>
          <p:spPr>
            <a:xfrm>
              <a:off x="0" y="0"/>
              <a:ext cx="2543175" cy="2384039"/>
            </a:xfrm>
            <a:prstGeom prst="rect">
              <a:avLst/>
            </a:prstGeom>
          </p:spPr>
        </p:pic>
        <p:sp>
          <p:nvSpPr>
            <p:cNvPr id="32" name="Rectangle 31">
              <a:extLst>
                <a:ext uri="{FF2B5EF4-FFF2-40B4-BE49-F238E27FC236}">
                  <a16:creationId xmlns:a16="http://schemas.microsoft.com/office/drawing/2014/main" id="{C0CE38E0-A9A1-E029-7ADF-1EA4550E1618}"/>
                </a:ext>
              </a:extLst>
            </p:cNvPr>
            <p:cNvSpPr/>
            <p:nvPr/>
          </p:nvSpPr>
          <p:spPr>
            <a:xfrm>
              <a:off x="1704975" y="53975"/>
              <a:ext cx="381000" cy="76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4">
              <a:extLst>
                <a:ext uri="{FF2B5EF4-FFF2-40B4-BE49-F238E27FC236}">
                  <a16:creationId xmlns:a16="http://schemas.microsoft.com/office/drawing/2014/main" id="{030050F2-7A05-A277-16C0-E0303F5F7FAC}"/>
                </a:ext>
              </a:extLst>
            </p:cNvPr>
            <p:cNvSpPr/>
            <p:nvPr/>
          </p:nvSpPr>
          <p:spPr>
            <a:xfrm>
              <a:off x="969169" y="1568449"/>
              <a:ext cx="378618" cy="90487"/>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90487">
                  <a:moveTo>
                    <a:pt x="4762" y="0"/>
                  </a:moveTo>
                  <a:lnTo>
                    <a:pt x="376238" y="0"/>
                  </a:lnTo>
                  <a:cubicBezTo>
                    <a:pt x="377031" y="30162"/>
                    <a:pt x="377825" y="60325"/>
                    <a:pt x="378618" y="90487"/>
                  </a:cubicBezTo>
                  <a:lnTo>
                    <a:pt x="0" y="88107"/>
                  </a:lnTo>
                  <a:lnTo>
                    <a:pt x="4762"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4">
              <a:extLst>
                <a:ext uri="{FF2B5EF4-FFF2-40B4-BE49-F238E27FC236}">
                  <a16:creationId xmlns:a16="http://schemas.microsoft.com/office/drawing/2014/main" id="{891B90A2-07BB-29BE-0439-5C072A769F54}"/>
                </a:ext>
              </a:extLst>
            </p:cNvPr>
            <p:cNvSpPr/>
            <p:nvPr/>
          </p:nvSpPr>
          <p:spPr>
            <a:xfrm>
              <a:off x="233361" y="937418"/>
              <a:ext cx="366712" cy="80964"/>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80964">
                  <a:moveTo>
                    <a:pt x="0" y="0"/>
                  </a:moveTo>
                  <a:lnTo>
                    <a:pt x="361951" y="2382"/>
                  </a:lnTo>
                  <a:cubicBezTo>
                    <a:pt x="362744" y="32544"/>
                    <a:pt x="365919" y="48419"/>
                    <a:pt x="366712" y="78581"/>
                  </a:cubicBezTo>
                  <a:lnTo>
                    <a:pt x="7145" y="80964"/>
                  </a:lnTo>
                  <a:lnTo>
                    <a:pt x="0" y="0"/>
                  </a:ln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4">
              <a:extLst>
                <a:ext uri="{FF2B5EF4-FFF2-40B4-BE49-F238E27FC236}">
                  <a16:creationId xmlns:a16="http://schemas.microsoft.com/office/drawing/2014/main" id="{FF8C41E3-7038-5F79-7946-3961F76AD545}"/>
                </a:ext>
              </a:extLst>
            </p:cNvPr>
            <p:cNvSpPr/>
            <p:nvPr/>
          </p:nvSpPr>
          <p:spPr>
            <a:xfrm>
              <a:off x="2083595" y="1285083"/>
              <a:ext cx="366781" cy="97632"/>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 name="connsiteX0" fmla="*/ 2380 w 369092"/>
                <a:gd name="connsiteY0" fmla="*/ 0 h 109539"/>
                <a:gd name="connsiteX1" fmla="*/ 364331 w 369092"/>
                <a:gd name="connsiteY1" fmla="*/ 2382 h 109539"/>
                <a:gd name="connsiteX2" fmla="*/ 369092 w 369092"/>
                <a:gd name="connsiteY2" fmla="*/ 78581 h 109539"/>
                <a:gd name="connsiteX3" fmla="*/ 0 w 369092"/>
                <a:gd name="connsiteY3" fmla="*/ 109539 h 109539"/>
                <a:gd name="connsiteX4" fmla="*/ 2380 w 369092"/>
                <a:gd name="connsiteY4" fmla="*/ 0 h 109539"/>
                <a:gd name="connsiteX0" fmla="*/ 2380 w 364436"/>
                <a:gd name="connsiteY0" fmla="*/ 0 h 109539"/>
                <a:gd name="connsiteX1" fmla="*/ 364331 w 364436"/>
                <a:gd name="connsiteY1" fmla="*/ 2382 h 109539"/>
                <a:gd name="connsiteX2" fmla="*/ 361948 w 364436"/>
                <a:gd name="connsiteY2" fmla="*/ 109537 h 109539"/>
                <a:gd name="connsiteX3" fmla="*/ 0 w 364436"/>
                <a:gd name="connsiteY3" fmla="*/ 109539 h 109539"/>
                <a:gd name="connsiteX4" fmla="*/ 2380 w 364436"/>
                <a:gd name="connsiteY4" fmla="*/ 0 h 109539"/>
                <a:gd name="connsiteX0" fmla="*/ 2380 w 366781"/>
                <a:gd name="connsiteY0" fmla="*/ 0 h 109539"/>
                <a:gd name="connsiteX1" fmla="*/ 366713 w 366781"/>
                <a:gd name="connsiteY1" fmla="*/ 11907 h 109539"/>
                <a:gd name="connsiteX2" fmla="*/ 361948 w 366781"/>
                <a:gd name="connsiteY2" fmla="*/ 109537 h 109539"/>
                <a:gd name="connsiteX3" fmla="*/ 0 w 366781"/>
                <a:gd name="connsiteY3" fmla="*/ 109539 h 109539"/>
                <a:gd name="connsiteX4" fmla="*/ 2380 w 366781"/>
                <a:gd name="connsiteY4" fmla="*/ 0 h 109539"/>
                <a:gd name="connsiteX0" fmla="*/ 7142 w 366781"/>
                <a:gd name="connsiteY0" fmla="*/ 2380 h 97632"/>
                <a:gd name="connsiteX1" fmla="*/ 366713 w 366781"/>
                <a:gd name="connsiteY1" fmla="*/ 0 h 97632"/>
                <a:gd name="connsiteX2" fmla="*/ 361948 w 366781"/>
                <a:gd name="connsiteY2" fmla="*/ 97630 h 97632"/>
                <a:gd name="connsiteX3" fmla="*/ 0 w 366781"/>
                <a:gd name="connsiteY3" fmla="*/ 97632 h 97632"/>
                <a:gd name="connsiteX4" fmla="*/ 7142 w 366781"/>
                <a:gd name="connsiteY4" fmla="*/ 2380 h 9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81" h="97632">
                  <a:moveTo>
                    <a:pt x="7142" y="2380"/>
                  </a:moveTo>
                  <a:lnTo>
                    <a:pt x="366713" y="0"/>
                  </a:lnTo>
                  <a:cubicBezTo>
                    <a:pt x="367506" y="30162"/>
                    <a:pt x="361155" y="67468"/>
                    <a:pt x="361948" y="97630"/>
                  </a:cubicBezTo>
                  <a:lnTo>
                    <a:pt x="0" y="97632"/>
                  </a:lnTo>
                  <a:cubicBezTo>
                    <a:pt x="793" y="61119"/>
                    <a:pt x="6349" y="38893"/>
                    <a:pt x="7142" y="2380"/>
                  </a:cubicBez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Group 35">
            <a:extLst>
              <a:ext uri="{FF2B5EF4-FFF2-40B4-BE49-F238E27FC236}">
                <a16:creationId xmlns:a16="http://schemas.microsoft.com/office/drawing/2014/main" id="{5E720575-CA1F-1F9F-8021-40391227BBAE}"/>
              </a:ext>
            </a:extLst>
          </p:cNvPr>
          <p:cNvGrpSpPr/>
          <p:nvPr/>
        </p:nvGrpSpPr>
        <p:grpSpPr>
          <a:xfrm>
            <a:off x="187165" y="2428048"/>
            <a:ext cx="1175066" cy="933479"/>
            <a:chOff x="187165" y="420019"/>
            <a:chExt cx="3194209" cy="2994335"/>
          </a:xfrm>
        </p:grpSpPr>
        <p:pic>
          <p:nvPicPr>
            <p:cNvPr id="37" name="Picture 36">
              <a:extLst>
                <a:ext uri="{FF2B5EF4-FFF2-40B4-BE49-F238E27FC236}">
                  <a16:creationId xmlns:a16="http://schemas.microsoft.com/office/drawing/2014/main" id="{695DC122-1AF6-0B23-3CD9-CFA62D477555}"/>
                </a:ext>
              </a:extLst>
            </p:cNvPr>
            <p:cNvPicPr>
              <a:picLocks noChangeAspect="1"/>
            </p:cNvPicPr>
            <p:nvPr/>
          </p:nvPicPr>
          <p:blipFill rotWithShape="1">
            <a:blip r:embed="rId4"/>
            <a:srcRect r="10210"/>
            <a:stretch/>
          </p:blipFill>
          <p:spPr>
            <a:xfrm>
              <a:off x="187165" y="420019"/>
              <a:ext cx="3194209" cy="2994335"/>
            </a:xfrm>
            <a:prstGeom prst="rect">
              <a:avLst/>
            </a:prstGeom>
          </p:spPr>
        </p:pic>
        <p:sp>
          <p:nvSpPr>
            <p:cNvPr id="38" name="Rectangle 37">
              <a:extLst>
                <a:ext uri="{FF2B5EF4-FFF2-40B4-BE49-F238E27FC236}">
                  <a16:creationId xmlns:a16="http://schemas.microsoft.com/office/drawing/2014/main" id="{F14B7BCA-7C49-C5EE-2510-12149B0BE422}"/>
                </a:ext>
              </a:extLst>
            </p:cNvPr>
            <p:cNvSpPr/>
            <p:nvPr/>
          </p:nvSpPr>
          <p:spPr>
            <a:xfrm>
              <a:off x="485775" y="434975"/>
              <a:ext cx="2743200" cy="1371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1" name="TextBox 40">
            <a:extLst>
              <a:ext uri="{FF2B5EF4-FFF2-40B4-BE49-F238E27FC236}">
                <a16:creationId xmlns:a16="http://schemas.microsoft.com/office/drawing/2014/main" id="{202FD7C6-2D40-9053-B8D3-7208BC16A868}"/>
              </a:ext>
            </a:extLst>
          </p:cNvPr>
          <p:cNvSpPr txBox="1"/>
          <p:nvPr/>
        </p:nvSpPr>
        <p:spPr>
          <a:xfrm rot="1819265">
            <a:off x="352753" y="1491903"/>
            <a:ext cx="888907"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-9.0%</a:t>
            </a:r>
          </a:p>
        </p:txBody>
      </p:sp>
      <p:sp>
        <p:nvSpPr>
          <p:cNvPr id="42" name="TextBox 41">
            <a:extLst>
              <a:ext uri="{FF2B5EF4-FFF2-40B4-BE49-F238E27FC236}">
                <a16:creationId xmlns:a16="http://schemas.microsoft.com/office/drawing/2014/main" id="{0BDD1C85-F054-1ABF-9704-7CB74F8834C6}"/>
              </a:ext>
            </a:extLst>
          </p:cNvPr>
          <p:cNvSpPr txBox="1"/>
          <p:nvPr/>
        </p:nvSpPr>
        <p:spPr>
          <a:xfrm rot="1819265">
            <a:off x="311075" y="2581755"/>
            <a:ext cx="1090663"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-12.9%</a:t>
            </a:r>
          </a:p>
        </p:txBody>
      </p:sp>
      <p:sp>
        <p:nvSpPr>
          <p:cNvPr id="43" name="TextBox 42">
            <a:extLst>
              <a:ext uri="{FF2B5EF4-FFF2-40B4-BE49-F238E27FC236}">
                <a16:creationId xmlns:a16="http://schemas.microsoft.com/office/drawing/2014/main" id="{9ECD54C6-E1EE-99C3-48A7-DD0E226138DE}"/>
              </a:ext>
            </a:extLst>
          </p:cNvPr>
          <p:cNvSpPr txBox="1"/>
          <p:nvPr/>
        </p:nvSpPr>
        <p:spPr>
          <a:xfrm>
            <a:off x="2809889" y="53878"/>
            <a:ext cx="1828800" cy="369332"/>
          </a:xfrm>
          <a:prstGeom prst="rect">
            <a:avLst/>
          </a:prstGeom>
          <a:noFill/>
        </p:spPr>
        <p:txBody>
          <a:bodyPr wrap="square" rtlCol="0">
            <a:spAutoFit/>
          </a:bodyPr>
          <a:lstStyle/>
          <a:p>
            <a:r>
              <a:rPr lang="en-AU" b="1" dirty="0"/>
              <a:t>Set E – Breeder</a:t>
            </a:r>
          </a:p>
        </p:txBody>
      </p:sp>
    </p:spTree>
    <p:extLst>
      <p:ext uri="{BB962C8B-B14F-4D97-AF65-F5344CB8AC3E}">
        <p14:creationId xmlns:p14="http://schemas.microsoft.com/office/powerpoint/2010/main" val="30200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FCB3F-B5D9-6965-900F-EAD9A3E7D87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43</a:t>
            </a:fld>
            <a:endParaRPr lang="en-AU" spc="-27" dirty="0"/>
          </a:p>
        </p:txBody>
      </p:sp>
      <p:pic>
        <p:nvPicPr>
          <p:cNvPr id="2050" name="Picture 2" descr="1,000+ Man Cutting Trees Illustrations, Royalty-Free Vector Graphics &amp; Clip  Art - iStock | Black man cutting trees">
            <a:extLst>
              <a:ext uri="{FF2B5EF4-FFF2-40B4-BE49-F238E27FC236}">
                <a16:creationId xmlns:a16="http://schemas.microsoft.com/office/drawing/2014/main" id="{E72A02C4-154D-540A-15DD-D35C94A66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20" y="282575"/>
            <a:ext cx="2854860" cy="28263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18D957D-D98A-F167-983B-83A198F19F47}"/>
              </a:ext>
            </a:extLst>
          </p:cNvPr>
          <p:cNvGrpSpPr/>
          <p:nvPr/>
        </p:nvGrpSpPr>
        <p:grpSpPr>
          <a:xfrm>
            <a:off x="100970" y="2330732"/>
            <a:ext cx="1173141" cy="1047664"/>
            <a:chOff x="74634" y="530311"/>
            <a:chExt cx="2816177" cy="2704919"/>
          </a:xfrm>
        </p:grpSpPr>
        <p:pic>
          <p:nvPicPr>
            <p:cNvPr id="5" name="Picture 4" descr="A blue squares with black text&#10;&#10;Description automatically generated with medium confidence">
              <a:extLst>
                <a:ext uri="{FF2B5EF4-FFF2-40B4-BE49-F238E27FC236}">
                  <a16:creationId xmlns:a16="http://schemas.microsoft.com/office/drawing/2014/main" id="{31D108DF-4A8E-37B9-D2F6-7D53EAFC86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497"/>
            <a:stretch/>
          </p:blipFill>
          <p:spPr>
            <a:xfrm>
              <a:off x="74634" y="530311"/>
              <a:ext cx="2816177" cy="2704919"/>
            </a:xfrm>
            <a:prstGeom prst="rect">
              <a:avLst/>
            </a:prstGeom>
          </p:spPr>
        </p:pic>
        <p:sp>
          <p:nvSpPr>
            <p:cNvPr id="6" name="Rectangle 11">
              <a:extLst>
                <a:ext uri="{FF2B5EF4-FFF2-40B4-BE49-F238E27FC236}">
                  <a16:creationId xmlns:a16="http://schemas.microsoft.com/office/drawing/2014/main" id="{E63D1139-A14A-1F82-2513-4ADC52C0BD40}"/>
                </a:ext>
              </a:extLst>
            </p:cNvPr>
            <p:cNvSpPr/>
            <p:nvPr/>
          </p:nvSpPr>
          <p:spPr>
            <a:xfrm>
              <a:off x="275118" y="587375"/>
              <a:ext cx="1277457" cy="2438400"/>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 name="connsiteX0" fmla="*/ 0 w 2474843"/>
                <a:gd name="connsiteY0" fmla="*/ 0 h 478891"/>
                <a:gd name="connsiteX1" fmla="*/ 2474843 w 2474843"/>
                <a:gd name="connsiteY1" fmla="*/ 0 h 478891"/>
                <a:gd name="connsiteX2" fmla="*/ 2474843 w 2474843"/>
                <a:gd name="connsiteY2" fmla="*/ 477892 h 478891"/>
                <a:gd name="connsiteX3" fmla="*/ 11359 w 2474843"/>
                <a:gd name="connsiteY3" fmla="*/ 478891 h 478891"/>
                <a:gd name="connsiteX4" fmla="*/ 0 w 2474843"/>
                <a:gd name="connsiteY4" fmla="*/ 0 h 478891"/>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555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555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2D602097-2DA5-AD70-62C3-1481A873439D}"/>
              </a:ext>
            </a:extLst>
          </p:cNvPr>
          <p:cNvGrpSpPr/>
          <p:nvPr/>
        </p:nvGrpSpPr>
        <p:grpSpPr>
          <a:xfrm>
            <a:off x="50479" y="1190820"/>
            <a:ext cx="1219200" cy="1079110"/>
            <a:chOff x="74634" y="530311"/>
            <a:chExt cx="2828462" cy="2704919"/>
          </a:xfrm>
        </p:grpSpPr>
        <p:pic>
          <p:nvPicPr>
            <p:cNvPr id="8" name="Picture 7" descr="A blue squares with black text&#10;&#10;Description automatically generated with medium confidence">
              <a:extLst>
                <a:ext uri="{FF2B5EF4-FFF2-40B4-BE49-F238E27FC236}">
                  <a16:creationId xmlns:a16="http://schemas.microsoft.com/office/drawing/2014/main" id="{6A5AECE9-0EC4-EB01-0148-50323ACB47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11"/>
            <a:stretch/>
          </p:blipFill>
          <p:spPr>
            <a:xfrm>
              <a:off x="74634" y="530311"/>
              <a:ext cx="2828462" cy="2704919"/>
            </a:xfrm>
            <a:prstGeom prst="rect">
              <a:avLst/>
            </a:prstGeom>
          </p:spPr>
        </p:pic>
        <p:sp>
          <p:nvSpPr>
            <p:cNvPr id="9" name="Rectangle 8">
              <a:extLst>
                <a:ext uri="{FF2B5EF4-FFF2-40B4-BE49-F238E27FC236}">
                  <a16:creationId xmlns:a16="http://schemas.microsoft.com/office/drawing/2014/main" id="{852B9A2F-821A-ECB3-53BC-226F33BF6FCA}"/>
                </a:ext>
              </a:extLst>
            </p:cNvPr>
            <p:cNvSpPr/>
            <p:nvPr/>
          </p:nvSpPr>
          <p:spPr>
            <a:xfrm>
              <a:off x="257175" y="8921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26868615-BE62-41E2-CF99-D9B28647CBA7}"/>
                </a:ext>
              </a:extLst>
            </p:cNvPr>
            <p:cNvSpPr/>
            <p:nvPr/>
          </p:nvSpPr>
          <p:spPr>
            <a:xfrm>
              <a:off x="1552575" y="21113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F19E8BC-A9B5-1EC1-D3A6-7A646B36DF8D}"/>
                </a:ext>
              </a:extLst>
            </p:cNvPr>
            <p:cNvSpPr/>
            <p:nvPr/>
          </p:nvSpPr>
          <p:spPr>
            <a:xfrm>
              <a:off x="2009775" y="5873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9138611-ECF9-681C-F2D2-115C3C155C2F}"/>
                </a:ext>
              </a:extLst>
            </p:cNvPr>
            <p:cNvSpPr/>
            <p:nvPr/>
          </p:nvSpPr>
          <p:spPr>
            <a:xfrm>
              <a:off x="1119217" y="27209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3" name="Picture 12" descr="A blue squares with black text&#10;&#10;Description automatically generated with medium confidence">
            <a:extLst>
              <a:ext uri="{FF2B5EF4-FFF2-40B4-BE49-F238E27FC236}">
                <a16:creationId xmlns:a16="http://schemas.microsoft.com/office/drawing/2014/main" id="{13437E09-4DD1-0CF2-8549-D348B5DCF7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449"/>
          <a:stretch/>
        </p:blipFill>
        <p:spPr>
          <a:xfrm>
            <a:off x="50479" y="116143"/>
            <a:ext cx="1219200" cy="1046810"/>
          </a:xfrm>
          <a:prstGeom prst="rect">
            <a:avLst/>
          </a:prstGeom>
        </p:spPr>
      </p:pic>
      <p:pic>
        <p:nvPicPr>
          <p:cNvPr id="14" name="Picture 13">
            <a:extLst>
              <a:ext uri="{FF2B5EF4-FFF2-40B4-BE49-F238E27FC236}">
                <a16:creationId xmlns:a16="http://schemas.microsoft.com/office/drawing/2014/main" id="{76622C52-8FC0-766C-469F-A04F754404E7}"/>
              </a:ext>
            </a:extLst>
          </p:cNvPr>
          <p:cNvPicPr>
            <a:picLocks noChangeAspect="1"/>
          </p:cNvPicPr>
          <p:nvPr/>
        </p:nvPicPr>
        <p:blipFill rotWithShape="1">
          <a:blip r:embed="rId7"/>
          <a:srcRect r="10210"/>
          <a:stretch/>
        </p:blipFill>
        <p:spPr>
          <a:xfrm>
            <a:off x="1447412" y="138733"/>
            <a:ext cx="1203531" cy="1074852"/>
          </a:xfrm>
          <a:prstGeom prst="rect">
            <a:avLst/>
          </a:prstGeom>
        </p:spPr>
      </p:pic>
      <p:grpSp>
        <p:nvGrpSpPr>
          <p:cNvPr id="15" name="Group 14">
            <a:extLst>
              <a:ext uri="{FF2B5EF4-FFF2-40B4-BE49-F238E27FC236}">
                <a16:creationId xmlns:a16="http://schemas.microsoft.com/office/drawing/2014/main" id="{9F57E2C0-7629-0628-8B7A-F487EA7BA71F}"/>
              </a:ext>
            </a:extLst>
          </p:cNvPr>
          <p:cNvGrpSpPr/>
          <p:nvPr/>
        </p:nvGrpSpPr>
        <p:grpSpPr>
          <a:xfrm>
            <a:off x="1473057" y="1186943"/>
            <a:ext cx="1203531" cy="1187759"/>
            <a:chOff x="0" y="0"/>
            <a:chExt cx="2543175" cy="2384039"/>
          </a:xfrm>
        </p:grpSpPr>
        <p:pic>
          <p:nvPicPr>
            <p:cNvPr id="16" name="Picture 15">
              <a:extLst>
                <a:ext uri="{FF2B5EF4-FFF2-40B4-BE49-F238E27FC236}">
                  <a16:creationId xmlns:a16="http://schemas.microsoft.com/office/drawing/2014/main" id="{F882972D-E352-B951-2F7A-BDA2B8ECE6B5}"/>
                </a:ext>
              </a:extLst>
            </p:cNvPr>
            <p:cNvPicPr>
              <a:picLocks noChangeAspect="1"/>
            </p:cNvPicPr>
            <p:nvPr/>
          </p:nvPicPr>
          <p:blipFill rotWithShape="1">
            <a:blip r:embed="rId7"/>
            <a:srcRect r="10210"/>
            <a:stretch/>
          </p:blipFill>
          <p:spPr>
            <a:xfrm>
              <a:off x="0" y="0"/>
              <a:ext cx="2543175" cy="2384039"/>
            </a:xfrm>
            <a:prstGeom prst="rect">
              <a:avLst/>
            </a:prstGeom>
          </p:spPr>
        </p:pic>
        <p:sp>
          <p:nvSpPr>
            <p:cNvPr id="17" name="Rectangle 16">
              <a:extLst>
                <a:ext uri="{FF2B5EF4-FFF2-40B4-BE49-F238E27FC236}">
                  <a16:creationId xmlns:a16="http://schemas.microsoft.com/office/drawing/2014/main" id="{7CAE96AD-368D-45A7-3DA2-A7A1BC77B466}"/>
                </a:ext>
              </a:extLst>
            </p:cNvPr>
            <p:cNvSpPr/>
            <p:nvPr/>
          </p:nvSpPr>
          <p:spPr>
            <a:xfrm>
              <a:off x="1704975" y="53975"/>
              <a:ext cx="381000" cy="76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4">
              <a:extLst>
                <a:ext uri="{FF2B5EF4-FFF2-40B4-BE49-F238E27FC236}">
                  <a16:creationId xmlns:a16="http://schemas.microsoft.com/office/drawing/2014/main" id="{8F1AE641-EB57-00AF-02A6-3EFA5C85DF45}"/>
                </a:ext>
              </a:extLst>
            </p:cNvPr>
            <p:cNvSpPr/>
            <p:nvPr/>
          </p:nvSpPr>
          <p:spPr>
            <a:xfrm>
              <a:off x="969169" y="1568449"/>
              <a:ext cx="378618" cy="90487"/>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90487">
                  <a:moveTo>
                    <a:pt x="4762" y="0"/>
                  </a:moveTo>
                  <a:lnTo>
                    <a:pt x="376238" y="0"/>
                  </a:lnTo>
                  <a:cubicBezTo>
                    <a:pt x="377031" y="30162"/>
                    <a:pt x="377825" y="60325"/>
                    <a:pt x="378618" y="90487"/>
                  </a:cubicBezTo>
                  <a:lnTo>
                    <a:pt x="0" y="88107"/>
                  </a:lnTo>
                  <a:lnTo>
                    <a:pt x="4762"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4">
              <a:extLst>
                <a:ext uri="{FF2B5EF4-FFF2-40B4-BE49-F238E27FC236}">
                  <a16:creationId xmlns:a16="http://schemas.microsoft.com/office/drawing/2014/main" id="{A2981DDF-52D8-A0CD-B4F8-41F48541D089}"/>
                </a:ext>
              </a:extLst>
            </p:cNvPr>
            <p:cNvSpPr/>
            <p:nvPr/>
          </p:nvSpPr>
          <p:spPr>
            <a:xfrm>
              <a:off x="233361" y="937418"/>
              <a:ext cx="366712" cy="80964"/>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80964">
                  <a:moveTo>
                    <a:pt x="0" y="0"/>
                  </a:moveTo>
                  <a:lnTo>
                    <a:pt x="361951" y="2382"/>
                  </a:lnTo>
                  <a:cubicBezTo>
                    <a:pt x="362744" y="32544"/>
                    <a:pt x="365919" y="48419"/>
                    <a:pt x="366712" y="78581"/>
                  </a:cubicBezTo>
                  <a:lnTo>
                    <a:pt x="7145" y="80964"/>
                  </a:lnTo>
                  <a:lnTo>
                    <a:pt x="0" y="0"/>
                  </a:ln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4">
              <a:extLst>
                <a:ext uri="{FF2B5EF4-FFF2-40B4-BE49-F238E27FC236}">
                  <a16:creationId xmlns:a16="http://schemas.microsoft.com/office/drawing/2014/main" id="{4CD9C2D2-2F7E-A2B1-6F92-DDA34001A92F}"/>
                </a:ext>
              </a:extLst>
            </p:cNvPr>
            <p:cNvSpPr/>
            <p:nvPr/>
          </p:nvSpPr>
          <p:spPr>
            <a:xfrm>
              <a:off x="2083595" y="1285083"/>
              <a:ext cx="366781" cy="97632"/>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 name="connsiteX0" fmla="*/ 2380 w 369092"/>
                <a:gd name="connsiteY0" fmla="*/ 0 h 109539"/>
                <a:gd name="connsiteX1" fmla="*/ 364331 w 369092"/>
                <a:gd name="connsiteY1" fmla="*/ 2382 h 109539"/>
                <a:gd name="connsiteX2" fmla="*/ 369092 w 369092"/>
                <a:gd name="connsiteY2" fmla="*/ 78581 h 109539"/>
                <a:gd name="connsiteX3" fmla="*/ 0 w 369092"/>
                <a:gd name="connsiteY3" fmla="*/ 109539 h 109539"/>
                <a:gd name="connsiteX4" fmla="*/ 2380 w 369092"/>
                <a:gd name="connsiteY4" fmla="*/ 0 h 109539"/>
                <a:gd name="connsiteX0" fmla="*/ 2380 w 364436"/>
                <a:gd name="connsiteY0" fmla="*/ 0 h 109539"/>
                <a:gd name="connsiteX1" fmla="*/ 364331 w 364436"/>
                <a:gd name="connsiteY1" fmla="*/ 2382 h 109539"/>
                <a:gd name="connsiteX2" fmla="*/ 361948 w 364436"/>
                <a:gd name="connsiteY2" fmla="*/ 109537 h 109539"/>
                <a:gd name="connsiteX3" fmla="*/ 0 w 364436"/>
                <a:gd name="connsiteY3" fmla="*/ 109539 h 109539"/>
                <a:gd name="connsiteX4" fmla="*/ 2380 w 364436"/>
                <a:gd name="connsiteY4" fmla="*/ 0 h 109539"/>
                <a:gd name="connsiteX0" fmla="*/ 2380 w 366781"/>
                <a:gd name="connsiteY0" fmla="*/ 0 h 109539"/>
                <a:gd name="connsiteX1" fmla="*/ 366713 w 366781"/>
                <a:gd name="connsiteY1" fmla="*/ 11907 h 109539"/>
                <a:gd name="connsiteX2" fmla="*/ 361948 w 366781"/>
                <a:gd name="connsiteY2" fmla="*/ 109537 h 109539"/>
                <a:gd name="connsiteX3" fmla="*/ 0 w 366781"/>
                <a:gd name="connsiteY3" fmla="*/ 109539 h 109539"/>
                <a:gd name="connsiteX4" fmla="*/ 2380 w 366781"/>
                <a:gd name="connsiteY4" fmla="*/ 0 h 109539"/>
                <a:gd name="connsiteX0" fmla="*/ 7142 w 366781"/>
                <a:gd name="connsiteY0" fmla="*/ 2380 h 97632"/>
                <a:gd name="connsiteX1" fmla="*/ 366713 w 366781"/>
                <a:gd name="connsiteY1" fmla="*/ 0 h 97632"/>
                <a:gd name="connsiteX2" fmla="*/ 361948 w 366781"/>
                <a:gd name="connsiteY2" fmla="*/ 97630 h 97632"/>
                <a:gd name="connsiteX3" fmla="*/ 0 w 366781"/>
                <a:gd name="connsiteY3" fmla="*/ 97632 h 97632"/>
                <a:gd name="connsiteX4" fmla="*/ 7142 w 366781"/>
                <a:gd name="connsiteY4" fmla="*/ 2380 h 9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81" h="97632">
                  <a:moveTo>
                    <a:pt x="7142" y="2380"/>
                  </a:moveTo>
                  <a:lnTo>
                    <a:pt x="366713" y="0"/>
                  </a:lnTo>
                  <a:cubicBezTo>
                    <a:pt x="367506" y="30162"/>
                    <a:pt x="361155" y="67468"/>
                    <a:pt x="361948" y="97630"/>
                  </a:cubicBezTo>
                  <a:lnTo>
                    <a:pt x="0" y="97632"/>
                  </a:lnTo>
                  <a:cubicBezTo>
                    <a:pt x="793" y="61119"/>
                    <a:pt x="6349" y="38893"/>
                    <a:pt x="7142" y="2380"/>
                  </a:cubicBez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EDF11BFE-FFA9-5AA6-053C-95D6C9E540E6}"/>
              </a:ext>
            </a:extLst>
          </p:cNvPr>
          <p:cNvGrpSpPr/>
          <p:nvPr/>
        </p:nvGrpSpPr>
        <p:grpSpPr>
          <a:xfrm>
            <a:off x="1501522" y="2436606"/>
            <a:ext cx="1175066" cy="933479"/>
            <a:chOff x="187165" y="420019"/>
            <a:chExt cx="3194209" cy="2994335"/>
          </a:xfrm>
        </p:grpSpPr>
        <p:pic>
          <p:nvPicPr>
            <p:cNvPr id="22" name="Picture 21">
              <a:extLst>
                <a:ext uri="{FF2B5EF4-FFF2-40B4-BE49-F238E27FC236}">
                  <a16:creationId xmlns:a16="http://schemas.microsoft.com/office/drawing/2014/main" id="{9773F0BE-C034-7966-020B-8DF7AE4C8C4C}"/>
                </a:ext>
              </a:extLst>
            </p:cNvPr>
            <p:cNvPicPr>
              <a:picLocks noChangeAspect="1"/>
            </p:cNvPicPr>
            <p:nvPr/>
          </p:nvPicPr>
          <p:blipFill rotWithShape="1">
            <a:blip r:embed="rId7"/>
            <a:srcRect r="10210"/>
            <a:stretch/>
          </p:blipFill>
          <p:spPr>
            <a:xfrm>
              <a:off x="187165" y="420019"/>
              <a:ext cx="3194209" cy="2994335"/>
            </a:xfrm>
            <a:prstGeom prst="rect">
              <a:avLst/>
            </a:prstGeom>
          </p:spPr>
        </p:pic>
        <p:sp>
          <p:nvSpPr>
            <p:cNvPr id="23" name="Rectangle 22">
              <a:extLst>
                <a:ext uri="{FF2B5EF4-FFF2-40B4-BE49-F238E27FC236}">
                  <a16:creationId xmlns:a16="http://schemas.microsoft.com/office/drawing/2014/main" id="{17312CC9-2422-A2E4-909A-D81F6B1C77B7}"/>
                </a:ext>
              </a:extLst>
            </p:cNvPr>
            <p:cNvSpPr/>
            <p:nvPr/>
          </p:nvSpPr>
          <p:spPr>
            <a:xfrm>
              <a:off x="485775" y="434975"/>
              <a:ext cx="2743200" cy="1371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8" name="Rectangle 27">
            <a:extLst>
              <a:ext uri="{FF2B5EF4-FFF2-40B4-BE49-F238E27FC236}">
                <a16:creationId xmlns:a16="http://schemas.microsoft.com/office/drawing/2014/main" id="{A60E474D-A7DC-A590-5AB9-CAC4F77F802A}"/>
              </a:ext>
            </a:extLst>
          </p:cNvPr>
          <p:cNvSpPr/>
          <p:nvPr/>
        </p:nvSpPr>
        <p:spPr>
          <a:xfrm>
            <a:off x="1017044" y="96436"/>
            <a:ext cx="3998852"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Is it worth it?</a:t>
            </a:r>
          </a:p>
        </p:txBody>
      </p:sp>
      <p:sp>
        <p:nvSpPr>
          <p:cNvPr id="29" name="TextBox 28">
            <a:extLst>
              <a:ext uri="{FF2B5EF4-FFF2-40B4-BE49-F238E27FC236}">
                <a16:creationId xmlns:a16="http://schemas.microsoft.com/office/drawing/2014/main" id="{4538D2D5-BF2D-970C-AAEB-0FCB0B140E78}"/>
              </a:ext>
            </a:extLst>
          </p:cNvPr>
          <p:cNvSpPr txBox="1"/>
          <p:nvPr/>
        </p:nvSpPr>
        <p:spPr>
          <a:xfrm rot="1819265">
            <a:off x="198134" y="1473706"/>
            <a:ext cx="1155591"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-11.5%</a:t>
            </a:r>
          </a:p>
        </p:txBody>
      </p:sp>
      <p:sp>
        <p:nvSpPr>
          <p:cNvPr id="30" name="TextBox 29">
            <a:extLst>
              <a:ext uri="{FF2B5EF4-FFF2-40B4-BE49-F238E27FC236}">
                <a16:creationId xmlns:a16="http://schemas.microsoft.com/office/drawing/2014/main" id="{E7DD152C-C75F-286B-5791-F2550BE84F45}"/>
              </a:ext>
            </a:extLst>
          </p:cNvPr>
          <p:cNvSpPr txBox="1"/>
          <p:nvPr/>
        </p:nvSpPr>
        <p:spPr>
          <a:xfrm rot="1819265">
            <a:off x="166623" y="2582319"/>
            <a:ext cx="1238909"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-15.1%</a:t>
            </a:r>
          </a:p>
        </p:txBody>
      </p:sp>
      <p:sp>
        <p:nvSpPr>
          <p:cNvPr id="31" name="TextBox 30">
            <a:extLst>
              <a:ext uri="{FF2B5EF4-FFF2-40B4-BE49-F238E27FC236}">
                <a16:creationId xmlns:a16="http://schemas.microsoft.com/office/drawing/2014/main" id="{16F980C5-4E65-F628-9058-44A488F3A700}"/>
              </a:ext>
            </a:extLst>
          </p:cNvPr>
          <p:cNvSpPr txBox="1"/>
          <p:nvPr/>
        </p:nvSpPr>
        <p:spPr>
          <a:xfrm rot="1819265">
            <a:off x="1664334" y="1494083"/>
            <a:ext cx="888907"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-9.0%</a:t>
            </a:r>
          </a:p>
        </p:txBody>
      </p:sp>
      <p:sp>
        <p:nvSpPr>
          <p:cNvPr id="32" name="TextBox 31">
            <a:extLst>
              <a:ext uri="{FF2B5EF4-FFF2-40B4-BE49-F238E27FC236}">
                <a16:creationId xmlns:a16="http://schemas.microsoft.com/office/drawing/2014/main" id="{312EC8FC-EB2E-AC23-679D-88481F917019}"/>
              </a:ext>
            </a:extLst>
          </p:cNvPr>
          <p:cNvSpPr txBox="1"/>
          <p:nvPr/>
        </p:nvSpPr>
        <p:spPr>
          <a:xfrm rot="1819265">
            <a:off x="1622656" y="2583935"/>
            <a:ext cx="1090663"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-12.9%</a:t>
            </a:r>
          </a:p>
        </p:txBody>
      </p:sp>
      <p:pic>
        <p:nvPicPr>
          <p:cNvPr id="2" name="Picture 1" descr="A blue text on a black background&#10;&#10;Description automatically generated">
            <a:extLst>
              <a:ext uri="{FF2B5EF4-FFF2-40B4-BE49-F238E27FC236}">
                <a16:creationId xmlns:a16="http://schemas.microsoft.com/office/drawing/2014/main" id="{E043E81D-10E1-14C4-2818-A63F513EB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Tree>
    <p:extLst>
      <p:ext uri="{BB962C8B-B14F-4D97-AF65-F5344CB8AC3E}">
        <p14:creationId xmlns:p14="http://schemas.microsoft.com/office/powerpoint/2010/main" val="2715808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975" y="53975"/>
            <a:ext cx="1233173" cy="262736"/>
          </a:xfrm>
          <a:prstGeom prst="rect">
            <a:avLst/>
          </a:prstGeom>
        </p:spPr>
        <p:txBody>
          <a:bodyPr vert="horz" wrap="square" lIns="0" tIns="16103" rIns="0" bIns="0" rtlCol="0">
            <a:spAutoFit/>
          </a:bodyPr>
          <a:lstStyle/>
          <a:p>
            <a:pPr marL="16951">
              <a:spcBef>
                <a:spcPts val="127"/>
              </a:spcBef>
            </a:pPr>
            <a:r>
              <a:rPr spc="-87" dirty="0"/>
              <a:t>References</a:t>
            </a:r>
            <a:endParaRPr spc="-40" dirty="0"/>
          </a:p>
        </p:txBody>
      </p:sp>
      <p:sp>
        <p:nvSpPr>
          <p:cNvPr id="7" name="object 7"/>
          <p:cNvSpPr txBox="1"/>
          <p:nvPr/>
        </p:nvSpPr>
        <p:spPr>
          <a:xfrm>
            <a:off x="320675" y="429296"/>
            <a:ext cx="5511800" cy="2633538"/>
          </a:xfrm>
          <a:prstGeom prst="rect">
            <a:avLst/>
          </a:prstGeom>
        </p:spPr>
        <p:txBody>
          <a:bodyPr vert="horz" wrap="square" lIns="0" tIns="16951" rIns="0" bIns="0" rtlCol="0">
            <a:spAutoFit/>
          </a:bodyPr>
          <a:lstStyle/>
          <a:p>
            <a:pPr marL="292399" marR="281381" indent="-276296">
              <a:lnSpc>
                <a:spcPct val="118000"/>
              </a:lnSpc>
              <a:spcBef>
                <a:spcPts val="727"/>
              </a:spcBef>
            </a:pPr>
            <a:r>
              <a:rPr lang="en-AU" sz="700" b="1" dirty="0">
                <a:solidFill>
                  <a:srgbClr val="0B2036"/>
                </a:solidFill>
              </a:rPr>
              <a:t>Butler, D., &amp; Cullis, B. R. (2023). </a:t>
            </a:r>
            <a:r>
              <a:rPr lang="en-AU" sz="700" dirty="0">
                <a:solidFill>
                  <a:srgbClr val="0B2036"/>
                </a:solidFill>
              </a:rPr>
              <a:t>“On Model Based Design of Comparative Experiments in R.” </a:t>
            </a:r>
            <a:r>
              <a:rPr lang="en-AU" sz="700" i="1" dirty="0">
                <a:solidFill>
                  <a:srgbClr val="0B2036"/>
                </a:solidFill>
              </a:rPr>
              <a:t>Submitted for publication.</a:t>
            </a:r>
          </a:p>
          <a:p>
            <a:pPr marL="292399" marR="281381" indent="-276296">
              <a:lnSpc>
                <a:spcPct val="118000"/>
              </a:lnSpc>
              <a:spcBef>
                <a:spcPts val="727"/>
              </a:spcBef>
            </a:pPr>
            <a:r>
              <a:rPr lang="en-AU" sz="700" b="1" dirty="0">
                <a:solidFill>
                  <a:srgbClr val="0B2036"/>
                </a:solidFill>
              </a:rPr>
              <a:t>Butler, D. (2023). </a:t>
            </a:r>
            <a:r>
              <a:rPr lang="en-AU" sz="700" dirty="0">
                <a:solidFill>
                  <a:srgbClr val="0B2036"/>
                </a:solidFill>
              </a:rPr>
              <a:t>“odw: Generate optimal experimental designs.” </a:t>
            </a:r>
            <a:r>
              <a:rPr lang="en-AU" sz="700" i="1" dirty="0">
                <a:solidFill>
                  <a:srgbClr val="0B2036"/>
                </a:solidFill>
              </a:rPr>
              <a:t>R package version 2.1.6.</a:t>
            </a:r>
            <a:endParaRPr lang="en-AU" sz="700" b="1" dirty="0">
              <a:solidFill>
                <a:srgbClr val="0B2036"/>
              </a:solidFill>
            </a:endParaRPr>
          </a:p>
          <a:p>
            <a:pPr marL="292399" marR="281381" indent="-276296">
              <a:lnSpc>
                <a:spcPct val="118000"/>
              </a:lnSpc>
              <a:spcBef>
                <a:spcPts val="727"/>
              </a:spcBef>
            </a:pPr>
            <a:r>
              <a:rPr lang="en-AU" sz="700" b="1" dirty="0">
                <a:solidFill>
                  <a:srgbClr val="0B2036"/>
                </a:solidFill>
              </a:rPr>
              <a:t>Hughes, D. G. D., </a:t>
            </a:r>
            <a:r>
              <a:rPr lang="en-AU" sz="700" b="1" dirty="0" err="1">
                <a:solidFill>
                  <a:srgbClr val="0B2036"/>
                </a:solidFill>
              </a:rPr>
              <a:t>Fairlie</a:t>
            </a:r>
            <a:r>
              <a:rPr lang="en-AU" sz="700" b="1" dirty="0">
                <a:solidFill>
                  <a:srgbClr val="0B2036"/>
                </a:solidFill>
              </a:rPr>
              <a:t>, W., </a:t>
            </a:r>
            <a:r>
              <a:rPr lang="en-AU" sz="700" b="1" dirty="0" err="1">
                <a:solidFill>
                  <a:srgbClr val="0B2036"/>
                </a:solidFill>
              </a:rPr>
              <a:t>Batterham</a:t>
            </a:r>
            <a:r>
              <a:rPr lang="en-AU" sz="700" b="1" dirty="0">
                <a:solidFill>
                  <a:srgbClr val="0B2036"/>
                </a:solidFill>
              </a:rPr>
              <a:t>, M., Smith, A. B., &amp; Cullis, B. R. (2023). </a:t>
            </a:r>
            <a:r>
              <a:rPr lang="en-AU" sz="700" dirty="0">
                <a:solidFill>
                  <a:srgbClr val="0B2036"/>
                </a:solidFill>
              </a:rPr>
              <a:t>“On the Use of Factor Analysis and iClasses to Assess Variety by Environment Interactions in Falling Number Across Australia.” </a:t>
            </a:r>
            <a:r>
              <a:rPr lang="en-AU" sz="700" i="1" dirty="0">
                <a:solidFill>
                  <a:srgbClr val="0B2036"/>
                </a:solidFill>
              </a:rPr>
              <a:t>Manuscript in preparation. </a:t>
            </a:r>
          </a:p>
          <a:p>
            <a:pPr marL="292399" marR="281381" indent="-276296">
              <a:lnSpc>
                <a:spcPct val="118000"/>
              </a:lnSpc>
              <a:spcBef>
                <a:spcPts val="727"/>
              </a:spcBef>
            </a:pPr>
            <a:r>
              <a:rPr lang="en-GB" sz="700" b="1" dirty="0">
                <a:solidFill>
                  <a:srgbClr val="0B2036"/>
                </a:solidFill>
              </a:rPr>
              <a:t>Mares, D. J., &amp; </a:t>
            </a:r>
            <a:r>
              <a:rPr lang="en-GB" sz="700" b="1" dirty="0" err="1">
                <a:solidFill>
                  <a:srgbClr val="0B2036"/>
                </a:solidFill>
              </a:rPr>
              <a:t>Mrva</a:t>
            </a:r>
            <a:r>
              <a:rPr lang="en-GB" sz="700" b="1" dirty="0">
                <a:solidFill>
                  <a:srgbClr val="0B2036"/>
                </a:solidFill>
              </a:rPr>
              <a:t>, K. (2014).</a:t>
            </a:r>
            <a:r>
              <a:rPr lang="en-GB" sz="700" dirty="0">
                <a:solidFill>
                  <a:srgbClr val="0B2036"/>
                </a:solidFill>
              </a:rPr>
              <a:t> “Wheat grain preharvest sprouting and late maturity alpha-amylase.” </a:t>
            </a:r>
            <a:r>
              <a:rPr lang="en-GB" sz="700" i="1" dirty="0">
                <a:solidFill>
                  <a:srgbClr val="0B2036"/>
                </a:solidFill>
              </a:rPr>
              <a:t>Planta</a:t>
            </a:r>
            <a:r>
              <a:rPr lang="en-GB" sz="700" dirty="0">
                <a:solidFill>
                  <a:srgbClr val="0B2036"/>
                </a:solidFill>
              </a:rPr>
              <a:t> 240 (6):1167–1178</a:t>
            </a:r>
          </a:p>
          <a:p>
            <a:pPr marL="292399" marR="281381" indent="-276296">
              <a:lnSpc>
                <a:spcPct val="118000"/>
              </a:lnSpc>
              <a:spcBef>
                <a:spcPts val="727"/>
              </a:spcBef>
            </a:pPr>
            <a:r>
              <a:rPr lang="en-AU" sz="700" b="1" i="0" u="none" strike="noStrike" dirty="0">
                <a:solidFill>
                  <a:srgbClr val="0B2036"/>
                </a:solidFill>
                <a:effectLst/>
              </a:rPr>
              <a:t>Smith, A. B, Lim, P., &amp; Cullis, B. R. (2006). </a:t>
            </a:r>
            <a:r>
              <a:rPr lang="en-AU" sz="700" i="0" u="none" strike="noStrike" dirty="0">
                <a:solidFill>
                  <a:srgbClr val="0B2036"/>
                </a:solidFill>
                <a:effectLst/>
              </a:rPr>
              <a:t>“The design and analysis of multi-phase plant breeding experiments.” </a:t>
            </a:r>
            <a:r>
              <a:rPr lang="en-AU" sz="700" i="1" u="none" strike="noStrike" dirty="0">
                <a:solidFill>
                  <a:srgbClr val="0B2036"/>
                </a:solidFill>
                <a:effectLst/>
              </a:rPr>
              <a:t>The Journal of Agricultural Science</a:t>
            </a:r>
            <a:r>
              <a:rPr lang="en-AU" sz="700" i="0" u="none" strike="noStrike" dirty="0">
                <a:solidFill>
                  <a:srgbClr val="0B2036"/>
                </a:solidFill>
                <a:effectLst/>
              </a:rPr>
              <a:t>, 144(5), 393-409. </a:t>
            </a:r>
          </a:p>
          <a:p>
            <a:pPr marL="292399" marR="281381" indent="-276296">
              <a:lnSpc>
                <a:spcPct val="118000"/>
              </a:lnSpc>
              <a:spcBef>
                <a:spcPts val="727"/>
              </a:spcBef>
            </a:pPr>
            <a:r>
              <a:rPr lang="en-AU" sz="700" b="1" i="0" u="none" strike="noStrike" dirty="0">
                <a:solidFill>
                  <a:srgbClr val="0B2036"/>
                </a:solidFill>
                <a:effectLst/>
              </a:rPr>
              <a:t>Smith, A. B., Thompson, R., Butler, D. G., &amp; Cullis, B. R. (2011)</a:t>
            </a:r>
            <a:r>
              <a:rPr lang="en-AU" sz="700" b="0" i="0" u="none" strike="noStrike" dirty="0">
                <a:solidFill>
                  <a:srgbClr val="0B2036"/>
                </a:solidFill>
                <a:effectLst/>
              </a:rPr>
              <a:t>. The design and analysis of variety trials using mixtures of composite and individual plot samples. </a:t>
            </a:r>
            <a:r>
              <a:rPr lang="en-AU" sz="700" b="0" i="1" u="none" strike="noStrike" dirty="0">
                <a:solidFill>
                  <a:srgbClr val="0B2036"/>
                </a:solidFill>
                <a:effectLst/>
              </a:rPr>
              <a:t>Journal of the Royal Statistical Society Series C: Applied Statistics</a:t>
            </a:r>
            <a:r>
              <a:rPr lang="en-AU" sz="700" b="0" i="0" u="none" strike="noStrike" dirty="0">
                <a:solidFill>
                  <a:srgbClr val="0B2036"/>
                </a:solidFill>
                <a:effectLst/>
              </a:rPr>
              <a:t>, </a:t>
            </a:r>
            <a:r>
              <a:rPr lang="en-AU" sz="700" b="0" i="1" u="none" strike="noStrike" dirty="0">
                <a:solidFill>
                  <a:srgbClr val="0B2036"/>
                </a:solidFill>
                <a:effectLst/>
              </a:rPr>
              <a:t>60</a:t>
            </a:r>
            <a:r>
              <a:rPr lang="en-AU" sz="700" b="0" i="0" u="none" strike="noStrike" dirty="0">
                <a:solidFill>
                  <a:srgbClr val="0B2036"/>
                </a:solidFill>
                <a:effectLst/>
              </a:rPr>
              <a:t>(3), 437-455.</a:t>
            </a:r>
          </a:p>
          <a:p>
            <a:pPr marL="292399" marR="281381" indent="-276296">
              <a:lnSpc>
                <a:spcPct val="118000"/>
              </a:lnSpc>
              <a:spcBef>
                <a:spcPts val="727"/>
              </a:spcBef>
            </a:pPr>
            <a:r>
              <a:rPr lang="en-AU" sz="700" b="1" i="0" u="none" strike="noStrike" dirty="0">
                <a:solidFill>
                  <a:srgbClr val="0B2036"/>
                </a:solidFill>
                <a:effectLst/>
              </a:rPr>
              <a:t>Smith, A. B., Butler, D. G., Cavanagh, C. R., &amp; Cullis, B. R. (2015). </a:t>
            </a:r>
            <a:r>
              <a:rPr lang="en-AU" sz="700" b="0" i="0" u="none" strike="noStrike" dirty="0">
                <a:solidFill>
                  <a:srgbClr val="0B2036"/>
                </a:solidFill>
                <a:effectLst/>
              </a:rPr>
              <a:t>Multi-phase variety trials using both composite and individual replicate samples: a model-based design approach. </a:t>
            </a:r>
            <a:r>
              <a:rPr lang="en-AU" sz="700" b="0" i="1" u="none" strike="noStrike" dirty="0">
                <a:solidFill>
                  <a:srgbClr val="0B2036"/>
                </a:solidFill>
                <a:effectLst/>
              </a:rPr>
              <a:t>The Journal of Agricultural Science</a:t>
            </a:r>
            <a:r>
              <a:rPr lang="en-AU" sz="700" b="0" i="0" u="none" strike="noStrike" dirty="0">
                <a:solidFill>
                  <a:srgbClr val="0B2036"/>
                </a:solidFill>
                <a:effectLst/>
              </a:rPr>
              <a:t>, </a:t>
            </a:r>
            <a:r>
              <a:rPr lang="en-AU" sz="700" b="0" i="1" u="none" strike="noStrike" dirty="0">
                <a:solidFill>
                  <a:srgbClr val="0B2036"/>
                </a:solidFill>
                <a:effectLst/>
              </a:rPr>
              <a:t>153</a:t>
            </a:r>
            <a:r>
              <a:rPr lang="en-AU" sz="700" b="0" i="0" u="none" strike="noStrike" dirty="0">
                <a:solidFill>
                  <a:srgbClr val="0B2036"/>
                </a:solidFill>
                <a:effectLst/>
              </a:rPr>
              <a:t>(6), 1017-1029.</a:t>
            </a:r>
            <a:endParaRPr lang="en-GB" sz="700" dirty="0">
              <a:solidFill>
                <a:srgbClr val="0B2036"/>
              </a:solidFill>
            </a:endParaRPr>
          </a:p>
          <a:p>
            <a:pPr marL="292399" marR="281381" indent="-276296">
              <a:lnSpc>
                <a:spcPct val="118000"/>
              </a:lnSpc>
              <a:spcBef>
                <a:spcPts val="727"/>
              </a:spcBef>
            </a:pPr>
            <a:r>
              <a:rPr sz="700" b="1" dirty="0">
                <a:solidFill>
                  <a:srgbClr val="0B2036"/>
                </a:solidFill>
                <a:cs typeface="Tahoma"/>
              </a:rPr>
              <a:t>Smith, A</a:t>
            </a:r>
            <a:r>
              <a:rPr lang="en-AU" sz="700" b="1" dirty="0">
                <a:solidFill>
                  <a:srgbClr val="0B2036"/>
                </a:solidFill>
                <a:cs typeface="Tahoma"/>
              </a:rPr>
              <a:t>.</a:t>
            </a:r>
            <a:r>
              <a:rPr sz="700" b="1" dirty="0">
                <a:solidFill>
                  <a:srgbClr val="0B2036"/>
                </a:solidFill>
                <a:cs typeface="Tahoma"/>
              </a:rPr>
              <a:t> B., </a:t>
            </a:r>
            <a:r>
              <a:rPr lang="en-AU" sz="700" b="1" dirty="0">
                <a:solidFill>
                  <a:srgbClr val="0B2036"/>
                </a:solidFill>
                <a:cs typeface="Tahoma"/>
              </a:rPr>
              <a:t>&amp; </a:t>
            </a:r>
            <a:r>
              <a:rPr sz="700" b="1" dirty="0">
                <a:solidFill>
                  <a:srgbClr val="0B2036"/>
                </a:solidFill>
                <a:cs typeface="Tahoma"/>
              </a:rPr>
              <a:t>Cullis</a:t>
            </a:r>
            <a:r>
              <a:rPr lang="en-AU" sz="700" b="1" dirty="0">
                <a:solidFill>
                  <a:srgbClr val="0B2036"/>
                </a:solidFill>
                <a:cs typeface="Tahoma"/>
              </a:rPr>
              <a:t>, B. R.</a:t>
            </a:r>
            <a:r>
              <a:rPr sz="700" b="1" dirty="0">
                <a:solidFill>
                  <a:srgbClr val="0B2036"/>
                </a:solidFill>
                <a:cs typeface="Tahoma"/>
              </a:rPr>
              <a:t> </a:t>
            </a:r>
            <a:r>
              <a:rPr lang="en-AU" sz="700" b="1" dirty="0">
                <a:solidFill>
                  <a:srgbClr val="0B2036"/>
                </a:solidFill>
                <a:cs typeface="Tahoma"/>
              </a:rPr>
              <a:t>(</a:t>
            </a:r>
            <a:r>
              <a:rPr sz="700" b="1" dirty="0">
                <a:solidFill>
                  <a:srgbClr val="0B2036"/>
                </a:solidFill>
                <a:cs typeface="Tahoma"/>
              </a:rPr>
              <a:t>2018</a:t>
            </a:r>
            <a:r>
              <a:rPr lang="en-AU" sz="700" b="1" dirty="0">
                <a:solidFill>
                  <a:srgbClr val="0B2036"/>
                </a:solidFill>
                <a:cs typeface="Tahoma"/>
              </a:rPr>
              <a:t>)</a:t>
            </a:r>
            <a:r>
              <a:rPr sz="700" b="1" dirty="0">
                <a:solidFill>
                  <a:srgbClr val="0B2036"/>
                </a:solidFill>
                <a:cs typeface="Tahoma"/>
              </a:rPr>
              <a:t>. </a:t>
            </a:r>
            <a:r>
              <a:rPr sz="700" dirty="0">
                <a:solidFill>
                  <a:srgbClr val="0B2036"/>
                </a:solidFill>
                <a:cs typeface="Tahoma"/>
              </a:rPr>
              <a:t>“Plant Breeding</a:t>
            </a:r>
            <a:r>
              <a:rPr lang="en-AU" sz="700" dirty="0">
                <a:solidFill>
                  <a:srgbClr val="0B2036"/>
                </a:solidFill>
                <a:cs typeface="Tahoma"/>
              </a:rPr>
              <a:t> </a:t>
            </a:r>
            <a:r>
              <a:rPr sz="700" dirty="0">
                <a:solidFill>
                  <a:srgbClr val="0B2036"/>
                </a:solidFill>
                <a:cs typeface="Tahoma"/>
              </a:rPr>
              <a:t>Selection Tools Built on Factor Analytic Mixed Models for</a:t>
            </a:r>
            <a:r>
              <a:rPr lang="en-AU" sz="700" dirty="0">
                <a:solidFill>
                  <a:srgbClr val="0B2036"/>
                </a:solidFill>
                <a:cs typeface="Tahoma"/>
              </a:rPr>
              <a:t> </a:t>
            </a:r>
            <a:r>
              <a:rPr sz="700" dirty="0">
                <a:solidFill>
                  <a:srgbClr val="0B2036"/>
                </a:solidFill>
                <a:cs typeface="Tahoma"/>
              </a:rPr>
              <a:t>Multi-Environment Trial Data.” </a:t>
            </a:r>
            <a:r>
              <a:rPr sz="700" i="1" dirty="0">
                <a:solidFill>
                  <a:srgbClr val="0B2036"/>
                </a:solidFill>
                <a:cs typeface="Arial"/>
              </a:rPr>
              <a:t>Euphytica </a:t>
            </a:r>
            <a:r>
              <a:rPr sz="700" dirty="0">
                <a:solidFill>
                  <a:srgbClr val="0B2036"/>
                </a:solidFill>
                <a:cs typeface="Tahoma"/>
              </a:rPr>
              <a:t>214 (8).</a:t>
            </a:r>
            <a:r>
              <a:rPr lang="en-AU" sz="700" dirty="0">
                <a:solidFill>
                  <a:srgbClr val="0B2036"/>
                </a:solidFill>
                <a:cs typeface="Tahoma"/>
              </a:rPr>
              <a:t> </a:t>
            </a:r>
          </a:p>
          <a:p>
            <a:pPr marL="318673" marR="6780" indent="-268668">
              <a:lnSpc>
                <a:spcPct val="118000"/>
              </a:lnSpc>
              <a:spcBef>
                <a:spcPts val="727"/>
              </a:spcBef>
            </a:pPr>
            <a:r>
              <a:rPr lang="en-AU" sz="700" b="1" dirty="0">
                <a:solidFill>
                  <a:srgbClr val="0B2036"/>
                </a:solidFill>
              </a:rPr>
              <a:t>Smith, A. B., Norman, A., Kuchel, H., &amp; Cullis, B. R. (2021)</a:t>
            </a:r>
            <a:r>
              <a:rPr lang="en-AU" sz="700" dirty="0">
                <a:solidFill>
                  <a:srgbClr val="0B2036"/>
                </a:solidFill>
              </a:rPr>
              <a:t> “Plant Variety Selection Using Interaction Classes Derived from Factor Analytic Linear Mixed Models: Models with Independent Variety Effects.” </a:t>
            </a:r>
            <a:r>
              <a:rPr lang="en-AU" sz="700" i="1" dirty="0">
                <a:solidFill>
                  <a:srgbClr val="0B2036"/>
                </a:solidFill>
                <a:cs typeface="Arial"/>
              </a:rPr>
              <a:t>Frontiers in Plant Science </a:t>
            </a:r>
            <a:r>
              <a:rPr lang="en-AU" sz="700" dirty="0">
                <a:solidFill>
                  <a:srgbClr val="0B2036"/>
                </a:solidFill>
              </a:rPr>
              <a:t>12 (September). </a:t>
            </a:r>
            <a:endParaRPr lang="en-AU" sz="700" dirty="0">
              <a:solidFill>
                <a:srgbClr val="0B2036"/>
              </a:solidFill>
              <a:hlinkClick r:id="rId2">
                <a:extLst>
                  <a:ext uri="{A12FA001-AC4F-418D-AE19-62706E023703}">
                    <ahyp:hlinkClr xmlns:ahyp="http://schemas.microsoft.com/office/drawing/2018/hyperlinkcolor" val="tx"/>
                  </a:ext>
                </a:extLst>
              </a:hlinkClick>
            </a:endParaRPr>
          </a:p>
        </p:txBody>
      </p:sp>
      <p:cxnSp>
        <p:nvCxnSpPr>
          <p:cNvPr id="9" name="Straight Connector 8">
            <a:extLst>
              <a:ext uri="{FF2B5EF4-FFF2-40B4-BE49-F238E27FC236}">
                <a16:creationId xmlns:a16="http://schemas.microsoft.com/office/drawing/2014/main" id="{5CDEAD4B-CB1A-9CF2-B2E8-E3BB9F448778}"/>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59B1AD00-315A-8704-53A2-F2C3EB824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4" name="Slide Number Placeholder 3">
            <a:extLst>
              <a:ext uri="{FF2B5EF4-FFF2-40B4-BE49-F238E27FC236}">
                <a16:creationId xmlns:a16="http://schemas.microsoft.com/office/drawing/2014/main" id="{8B297C14-A8A0-AB43-19C4-FAF11E3436EC}"/>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44</a:t>
            </a:fld>
            <a:endParaRPr lang="en-AU" spc="-27"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FCB3F-B5D9-6965-900F-EAD9A3E7D87A}"/>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45</a:t>
            </a:fld>
            <a:endParaRPr lang="en-AU" spc="-27" dirty="0"/>
          </a:p>
        </p:txBody>
      </p:sp>
      <p:pic>
        <p:nvPicPr>
          <p:cNvPr id="2050" name="Picture 2" descr="1,000+ Man Cutting Trees Illustrations, Royalty-Free Vector Graphics &amp; Clip  Art - iStock | Black man cutting trees">
            <a:extLst>
              <a:ext uri="{FF2B5EF4-FFF2-40B4-BE49-F238E27FC236}">
                <a16:creationId xmlns:a16="http://schemas.microsoft.com/office/drawing/2014/main" id="{E72A02C4-154D-540A-15DD-D35C94A66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20" y="282575"/>
            <a:ext cx="2854860" cy="28263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18D957D-D98A-F167-983B-83A198F19F47}"/>
              </a:ext>
            </a:extLst>
          </p:cNvPr>
          <p:cNvGrpSpPr/>
          <p:nvPr/>
        </p:nvGrpSpPr>
        <p:grpSpPr>
          <a:xfrm>
            <a:off x="100970" y="2330732"/>
            <a:ext cx="1173141" cy="1047664"/>
            <a:chOff x="74634" y="530311"/>
            <a:chExt cx="2816177" cy="2704919"/>
          </a:xfrm>
        </p:grpSpPr>
        <p:pic>
          <p:nvPicPr>
            <p:cNvPr id="5" name="Picture 4" descr="A blue squares with black text&#10;&#10;Description automatically generated with medium confidence">
              <a:extLst>
                <a:ext uri="{FF2B5EF4-FFF2-40B4-BE49-F238E27FC236}">
                  <a16:creationId xmlns:a16="http://schemas.microsoft.com/office/drawing/2014/main" id="{31D108DF-4A8E-37B9-D2F6-7D53EAFC86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497"/>
            <a:stretch/>
          </p:blipFill>
          <p:spPr>
            <a:xfrm>
              <a:off x="74634" y="530311"/>
              <a:ext cx="2816177" cy="2704919"/>
            </a:xfrm>
            <a:prstGeom prst="rect">
              <a:avLst/>
            </a:prstGeom>
          </p:spPr>
        </p:pic>
        <p:sp>
          <p:nvSpPr>
            <p:cNvPr id="6" name="Rectangle 11">
              <a:extLst>
                <a:ext uri="{FF2B5EF4-FFF2-40B4-BE49-F238E27FC236}">
                  <a16:creationId xmlns:a16="http://schemas.microsoft.com/office/drawing/2014/main" id="{E63D1139-A14A-1F82-2513-4ADC52C0BD40}"/>
                </a:ext>
              </a:extLst>
            </p:cNvPr>
            <p:cNvSpPr/>
            <p:nvPr/>
          </p:nvSpPr>
          <p:spPr>
            <a:xfrm>
              <a:off x="275118" y="587375"/>
              <a:ext cx="1277457" cy="2438400"/>
            </a:xfrm>
            <a:custGeom>
              <a:avLst/>
              <a:gdLst>
                <a:gd name="connsiteX0" fmla="*/ 0 w 2514600"/>
                <a:gd name="connsiteY0" fmla="*/ 0 h 455174"/>
                <a:gd name="connsiteX1" fmla="*/ 2514600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514600"/>
                <a:gd name="connsiteY0" fmla="*/ 0 h 455174"/>
                <a:gd name="connsiteX1" fmla="*/ 2474843 w 2514600"/>
                <a:gd name="connsiteY1" fmla="*/ 0 h 455174"/>
                <a:gd name="connsiteX2" fmla="*/ 2514600 w 2514600"/>
                <a:gd name="connsiteY2" fmla="*/ 455174 h 455174"/>
                <a:gd name="connsiteX3" fmla="*/ 0 w 2514600"/>
                <a:gd name="connsiteY3" fmla="*/ 455174 h 455174"/>
                <a:gd name="connsiteX4" fmla="*/ 0 w 2514600"/>
                <a:gd name="connsiteY4" fmla="*/ 0 h 455174"/>
                <a:gd name="connsiteX0" fmla="*/ 0 w 2474843"/>
                <a:gd name="connsiteY0" fmla="*/ 0 h 455174"/>
                <a:gd name="connsiteX1" fmla="*/ 2474843 w 2474843"/>
                <a:gd name="connsiteY1" fmla="*/ 0 h 455174"/>
                <a:gd name="connsiteX2" fmla="*/ 2474843 w 2474843"/>
                <a:gd name="connsiteY2" fmla="*/ 449494 h 455174"/>
                <a:gd name="connsiteX3" fmla="*/ 0 w 2474843"/>
                <a:gd name="connsiteY3" fmla="*/ 455174 h 455174"/>
                <a:gd name="connsiteX4" fmla="*/ 0 w 2474843"/>
                <a:gd name="connsiteY4" fmla="*/ 0 h 455174"/>
                <a:gd name="connsiteX0" fmla="*/ 0 w 2474843"/>
                <a:gd name="connsiteY0" fmla="*/ 0 h 477892"/>
                <a:gd name="connsiteX1" fmla="*/ 2474843 w 2474843"/>
                <a:gd name="connsiteY1" fmla="*/ 0 h 477892"/>
                <a:gd name="connsiteX2" fmla="*/ 2474843 w 2474843"/>
                <a:gd name="connsiteY2" fmla="*/ 477892 h 477892"/>
                <a:gd name="connsiteX3" fmla="*/ 0 w 2474843"/>
                <a:gd name="connsiteY3" fmla="*/ 455174 h 477892"/>
                <a:gd name="connsiteX4" fmla="*/ 0 w 2474843"/>
                <a:gd name="connsiteY4" fmla="*/ 0 h 477892"/>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2212 h 477892"/>
                <a:gd name="connsiteX4" fmla="*/ 0 w 2474843"/>
                <a:gd name="connsiteY4" fmla="*/ 0 h 477892"/>
                <a:gd name="connsiteX0" fmla="*/ 0 w 2474843"/>
                <a:gd name="connsiteY0" fmla="*/ 0 h 478891"/>
                <a:gd name="connsiteX1" fmla="*/ 2474843 w 2474843"/>
                <a:gd name="connsiteY1" fmla="*/ 0 h 478891"/>
                <a:gd name="connsiteX2" fmla="*/ 2474843 w 2474843"/>
                <a:gd name="connsiteY2" fmla="*/ 477892 h 478891"/>
                <a:gd name="connsiteX3" fmla="*/ 11359 w 2474843"/>
                <a:gd name="connsiteY3" fmla="*/ 478891 h 478891"/>
                <a:gd name="connsiteX4" fmla="*/ 0 w 2474843"/>
                <a:gd name="connsiteY4" fmla="*/ 0 h 478891"/>
                <a:gd name="connsiteX0" fmla="*/ 0 w 2474843"/>
                <a:gd name="connsiteY0" fmla="*/ 0 h 477892"/>
                <a:gd name="connsiteX1" fmla="*/ 2474843 w 2474843"/>
                <a:gd name="connsiteY1" fmla="*/ 0 h 477892"/>
                <a:gd name="connsiteX2" fmla="*/ 2474843 w 2474843"/>
                <a:gd name="connsiteY2" fmla="*/ 477892 h 477892"/>
                <a:gd name="connsiteX3" fmla="*/ 11359 w 2474843"/>
                <a:gd name="connsiteY3" fmla="*/ 475552 h 477892"/>
                <a:gd name="connsiteX4" fmla="*/ 0 w 2474843"/>
                <a:gd name="connsiteY4" fmla="*/ 0 h 4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843" h="477892">
                  <a:moveTo>
                    <a:pt x="0" y="0"/>
                  </a:moveTo>
                  <a:lnTo>
                    <a:pt x="2474843" y="0"/>
                  </a:lnTo>
                  <a:lnTo>
                    <a:pt x="2474843" y="477892"/>
                  </a:lnTo>
                  <a:lnTo>
                    <a:pt x="11359" y="475552"/>
                  </a:lnTo>
                  <a:lnTo>
                    <a:pt x="0"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2D602097-2DA5-AD70-62C3-1481A873439D}"/>
              </a:ext>
            </a:extLst>
          </p:cNvPr>
          <p:cNvGrpSpPr/>
          <p:nvPr/>
        </p:nvGrpSpPr>
        <p:grpSpPr>
          <a:xfrm>
            <a:off x="50479" y="1190820"/>
            <a:ext cx="1219200" cy="1079110"/>
            <a:chOff x="74634" y="530311"/>
            <a:chExt cx="2828462" cy="2704919"/>
          </a:xfrm>
        </p:grpSpPr>
        <p:pic>
          <p:nvPicPr>
            <p:cNvPr id="8" name="Picture 7" descr="A blue squares with black text&#10;&#10;Description automatically generated with medium confidence">
              <a:extLst>
                <a:ext uri="{FF2B5EF4-FFF2-40B4-BE49-F238E27FC236}">
                  <a16:creationId xmlns:a16="http://schemas.microsoft.com/office/drawing/2014/main" id="{6A5AECE9-0EC4-EB01-0148-50323ACB47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11"/>
            <a:stretch/>
          </p:blipFill>
          <p:spPr>
            <a:xfrm>
              <a:off x="74634" y="530311"/>
              <a:ext cx="2828462" cy="2704919"/>
            </a:xfrm>
            <a:prstGeom prst="rect">
              <a:avLst/>
            </a:prstGeom>
          </p:spPr>
        </p:pic>
        <p:sp>
          <p:nvSpPr>
            <p:cNvPr id="9" name="Rectangle 8">
              <a:extLst>
                <a:ext uri="{FF2B5EF4-FFF2-40B4-BE49-F238E27FC236}">
                  <a16:creationId xmlns:a16="http://schemas.microsoft.com/office/drawing/2014/main" id="{852B9A2F-821A-ECB3-53BC-226F33BF6FCA}"/>
                </a:ext>
              </a:extLst>
            </p:cNvPr>
            <p:cNvSpPr/>
            <p:nvPr/>
          </p:nvSpPr>
          <p:spPr>
            <a:xfrm>
              <a:off x="257175" y="8921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26868615-BE62-41E2-CF99-D9B28647CBA7}"/>
                </a:ext>
              </a:extLst>
            </p:cNvPr>
            <p:cNvSpPr/>
            <p:nvPr/>
          </p:nvSpPr>
          <p:spPr>
            <a:xfrm>
              <a:off x="1552575" y="2111375"/>
              <a:ext cx="4572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F19E8BC-A9B5-1EC1-D3A6-7A646B36DF8D}"/>
                </a:ext>
              </a:extLst>
            </p:cNvPr>
            <p:cNvSpPr/>
            <p:nvPr/>
          </p:nvSpPr>
          <p:spPr>
            <a:xfrm>
              <a:off x="2009775" y="5873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9138611-ECF9-681C-F2D2-115C3C155C2F}"/>
                </a:ext>
              </a:extLst>
            </p:cNvPr>
            <p:cNvSpPr/>
            <p:nvPr/>
          </p:nvSpPr>
          <p:spPr>
            <a:xfrm>
              <a:off x="1119217" y="2720975"/>
              <a:ext cx="457200" cy="3048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3" name="Picture 12" descr="A blue squares with black text&#10;&#10;Description automatically generated with medium confidence">
            <a:extLst>
              <a:ext uri="{FF2B5EF4-FFF2-40B4-BE49-F238E27FC236}">
                <a16:creationId xmlns:a16="http://schemas.microsoft.com/office/drawing/2014/main" id="{13437E09-4DD1-0CF2-8549-D348B5DCF7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449"/>
          <a:stretch/>
        </p:blipFill>
        <p:spPr>
          <a:xfrm>
            <a:off x="50479" y="116143"/>
            <a:ext cx="1219200" cy="1046810"/>
          </a:xfrm>
          <a:prstGeom prst="rect">
            <a:avLst/>
          </a:prstGeom>
        </p:spPr>
      </p:pic>
      <p:pic>
        <p:nvPicPr>
          <p:cNvPr id="14" name="Picture 13">
            <a:extLst>
              <a:ext uri="{FF2B5EF4-FFF2-40B4-BE49-F238E27FC236}">
                <a16:creationId xmlns:a16="http://schemas.microsoft.com/office/drawing/2014/main" id="{76622C52-8FC0-766C-469F-A04F754404E7}"/>
              </a:ext>
            </a:extLst>
          </p:cNvPr>
          <p:cNvPicPr>
            <a:picLocks noChangeAspect="1"/>
          </p:cNvPicPr>
          <p:nvPr/>
        </p:nvPicPr>
        <p:blipFill rotWithShape="1">
          <a:blip r:embed="rId7"/>
          <a:srcRect r="10210"/>
          <a:stretch/>
        </p:blipFill>
        <p:spPr>
          <a:xfrm>
            <a:off x="1447412" y="138733"/>
            <a:ext cx="1203531" cy="1074852"/>
          </a:xfrm>
          <a:prstGeom prst="rect">
            <a:avLst/>
          </a:prstGeom>
        </p:spPr>
      </p:pic>
      <p:grpSp>
        <p:nvGrpSpPr>
          <p:cNvPr id="15" name="Group 14">
            <a:extLst>
              <a:ext uri="{FF2B5EF4-FFF2-40B4-BE49-F238E27FC236}">
                <a16:creationId xmlns:a16="http://schemas.microsoft.com/office/drawing/2014/main" id="{9F57E2C0-7629-0628-8B7A-F487EA7BA71F}"/>
              </a:ext>
            </a:extLst>
          </p:cNvPr>
          <p:cNvGrpSpPr/>
          <p:nvPr/>
        </p:nvGrpSpPr>
        <p:grpSpPr>
          <a:xfrm>
            <a:off x="1473057" y="1186943"/>
            <a:ext cx="1203531" cy="1187759"/>
            <a:chOff x="0" y="0"/>
            <a:chExt cx="2543175" cy="2384039"/>
          </a:xfrm>
        </p:grpSpPr>
        <p:pic>
          <p:nvPicPr>
            <p:cNvPr id="16" name="Picture 15">
              <a:extLst>
                <a:ext uri="{FF2B5EF4-FFF2-40B4-BE49-F238E27FC236}">
                  <a16:creationId xmlns:a16="http://schemas.microsoft.com/office/drawing/2014/main" id="{F882972D-E352-B951-2F7A-BDA2B8ECE6B5}"/>
                </a:ext>
              </a:extLst>
            </p:cNvPr>
            <p:cNvPicPr>
              <a:picLocks noChangeAspect="1"/>
            </p:cNvPicPr>
            <p:nvPr/>
          </p:nvPicPr>
          <p:blipFill rotWithShape="1">
            <a:blip r:embed="rId7"/>
            <a:srcRect r="10210"/>
            <a:stretch/>
          </p:blipFill>
          <p:spPr>
            <a:xfrm>
              <a:off x="0" y="0"/>
              <a:ext cx="2543175" cy="2384039"/>
            </a:xfrm>
            <a:prstGeom prst="rect">
              <a:avLst/>
            </a:prstGeom>
          </p:spPr>
        </p:pic>
        <p:sp>
          <p:nvSpPr>
            <p:cNvPr id="17" name="Rectangle 16">
              <a:extLst>
                <a:ext uri="{FF2B5EF4-FFF2-40B4-BE49-F238E27FC236}">
                  <a16:creationId xmlns:a16="http://schemas.microsoft.com/office/drawing/2014/main" id="{7CAE96AD-368D-45A7-3DA2-A7A1BC77B466}"/>
                </a:ext>
              </a:extLst>
            </p:cNvPr>
            <p:cNvSpPr/>
            <p:nvPr/>
          </p:nvSpPr>
          <p:spPr>
            <a:xfrm>
              <a:off x="1704975" y="53975"/>
              <a:ext cx="381000" cy="76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4">
              <a:extLst>
                <a:ext uri="{FF2B5EF4-FFF2-40B4-BE49-F238E27FC236}">
                  <a16:creationId xmlns:a16="http://schemas.microsoft.com/office/drawing/2014/main" id="{8F1AE641-EB57-00AF-02A6-3EFA5C85DF45}"/>
                </a:ext>
              </a:extLst>
            </p:cNvPr>
            <p:cNvSpPr/>
            <p:nvPr/>
          </p:nvSpPr>
          <p:spPr>
            <a:xfrm>
              <a:off x="969169" y="1568449"/>
              <a:ext cx="378618" cy="90487"/>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90487">
                  <a:moveTo>
                    <a:pt x="4762" y="0"/>
                  </a:moveTo>
                  <a:lnTo>
                    <a:pt x="376238" y="0"/>
                  </a:lnTo>
                  <a:cubicBezTo>
                    <a:pt x="377031" y="30162"/>
                    <a:pt x="377825" y="60325"/>
                    <a:pt x="378618" y="90487"/>
                  </a:cubicBezTo>
                  <a:lnTo>
                    <a:pt x="0" y="88107"/>
                  </a:lnTo>
                  <a:lnTo>
                    <a:pt x="4762"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4">
              <a:extLst>
                <a:ext uri="{FF2B5EF4-FFF2-40B4-BE49-F238E27FC236}">
                  <a16:creationId xmlns:a16="http://schemas.microsoft.com/office/drawing/2014/main" id="{A2981DDF-52D8-A0CD-B4F8-41F48541D089}"/>
                </a:ext>
              </a:extLst>
            </p:cNvPr>
            <p:cNvSpPr/>
            <p:nvPr/>
          </p:nvSpPr>
          <p:spPr>
            <a:xfrm>
              <a:off x="233361" y="937418"/>
              <a:ext cx="366712" cy="80964"/>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80964">
                  <a:moveTo>
                    <a:pt x="0" y="0"/>
                  </a:moveTo>
                  <a:lnTo>
                    <a:pt x="361951" y="2382"/>
                  </a:lnTo>
                  <a:cubicBezTo>
                    <a:pt x="362744" y="32544"/>
                    <a:pt x="365919" y="48419"/>
                    <a:pt x="366712" y="78581"/>
                  </a:cubicBezTo>
                  <a:lnTo>
                    <a:pt x="7145" y="80964"/>
                  </a:lnTo>
                  <a:lnTo>
                    <a:pt x="0" y="0"/>
                  </a:ln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4">
              <a:extLst>
                <a:ext uri="{FF2B5EF4-FFF2-40B4-BE49-F238E27FC236}">
                  <a16:creationId xmlns:a16="http://schemas.microsoft.com/office/drawing/2014/main" id="{4CD9C2D2-2F7E-A2B1-6F92-DDA34001A92F}"/>
                </a:ext>
              </a:extLst>
            </p:cNvPr>
            <p:cNvSpPr/>
            <p:nvPr/>
          </p:nvSpPr>
          <p:spPr>
            <a:xfrm>
              <a:off x="2083595" y="1285083"/>
              <a:ext cx="366781" cy="97632"/>
            </a:xfrm>
            <a:custGeom>
              <a:avLst/>
              <a:gdLst>
                <a:gd name="connsiteX0" fmla="*/ 0 w 381000"/>
                <a:gd name="connsiteY0" fmla="*/ 0 h 76200"/>
                <a:gd name="connsiteX1" fmla="*/ 381000 w 381000"/>
                <a:gd name="connsiteY1" fmla="*/ 0 h 76200"/>
                <a:gd name="connsiteX2" fmla="*/ 381000 w 381000"/>
                <a:gd name="connsiteY2" fmla="*/ 76200 h 76200"/>
                <a:gd name="connsiteX3" fmla="*/ 0 w 381000"/>
                <a:gd name="connsiteY3" fmla="*/ 76200 h 76200"/>
                <a:gd name="connsiteX4" fmla="*/ 0 w 381000"/>
                <a:gd name="connsiteY4" fmla="*/ 0 h 76200"/>
                <a:gd name="connsiteX0" fmla="*/ 30956 w 381000"/>
                <a:gd name="connsiteY0" fmla="*/ 0 h 85725"/>
                <a:gd name="connsiteX1" fmla="*/ 381000 w 381000"/>
                <a:gd name="connsiteY1" fmla="*/ 9525 h 85725"/>
                <a:gd name="connsiteX2" fmla="*/ 381000 w 381000"/>
                <a:gd name="connsiteY2" fmla="*/ 85725 h 85725"/>
                <a:gd name="connsiteX3" fmla="*/ 0 w 381000"/>
                <a:gd name="connsiteY3" fmla="*/ 85725 h 85725"/>
                <a:gd name="connsiteX4" fmla="*/ 30956 w 381000"/>
                <a:gd name="connsiteY4" fmla="*/ 0 h 85725"/>
                <a:gd name="connsiteX0" fmla="*/ 4762 w 354806"/>
                <a:gd name="connsiteY0" fmla="*/ 0 h 88107"/>
                <a:gd name="connsiteX1" fmla="*/ 354806 w 354806"/>
                <a:gd name="connsiteY1" fmla="*/ 9525 h 88107"/>
                <a:gd name="connsiteX2" fmla="*/ 354806 w 354806"/>
                <a:gd name="connsiteY2" fmla="*/ 85725 h 88107"/>
                <a:gd name="connsiteX3" fmla="*/ 0 w 354806"/>
                <a:gd name="connsiteY3" fmla="*/ 88107 h 88107"/>
                <a:gd name="connsiteX4" fmla="*/ 4762 w 354806"/>
                <a:gd name="connsiteY4" fmla="*/ 0 h 88107"/>
                <a:gd name="connsiteX0" fmla="*/ 4762 w 376238"/>
                <a:gd name="connsiteY0" fmla="*/ 0 h 88107"/>
                <a:gd name="connsiteX1" fmla="*/ 376238 w 376238"/>
                <a:gd name="connsiteY1" fmla="*/ 0 h 88107"/>
                <a:gd name="connsiteX2" fmla="*/ 354806 w 376238"/>
                <a:gd name="connsiteY2" fmla="*/ 85725 h 88107"/>
                <a:gd name="connsiteX3" fmla="*/ 0 w 376238"/>
                <a:gd name="connsiteY3" fmla="*/ 88107 h 88107"/>
                <a:gd name="connsiteX4" fmla="*/ 4762 w 376238"/>
                <a:gd name="connsiteY4" fmla="*/ 0 h 88107"/>
                <a:gd name="connsiteX0" fmla="*/ 4762 w 378618"/>
                <a:gd name="connsiteY0" fmla="*/ 0 h 90487"/>
                <a:gd name="connsiteX1" fmla="*/ 376238 w 378618"/>
                <a:gd name="connsiteY1" fmla="*/ 0 h 90487"/>
                <a:gd name="connsiteX2" fmla="*/ 378618 w 378618"/>
                <a:gd name="connsiteY2" fmla="*/ 90487 h 90487"/>
                <a:gd name="connsiteX3" fmla="*/ 0 w 378618"/>
                <a:gd name="connsiteY3" fmla="*/ 88107 h 90487"/>
                <a:gd name="connsiteX4" fmla="*/ 4762 w 378618"/>
                <a:gd name="connsiteY4" fmla="*/ 0 h 90487"/>
                <a:gd name="connsiteX0" fmla="*/ 0 w 402431"/>
                <a:gd name="connsiteY0" fmla="*/ 0 h 121444"/>
                <a:gd name="connsiteX1" fmla="*/ 400051 w 402431"/>
                <a:gd name="connsiteY1" fmla="*/ 30957 h 121444"/>
                <a:gd name="connsiteX2" fmla="*/ 402431 w 402431"/>
                <a:gd name="connsiteY2" fmla="*/ 121444 h 121444"/>
                <a:gd name="connsiteX3" fmla="*/ 23813 w 402431"/>
                <a:gd name="connsiteY3" fmla="*/ 119064 h 121444"/>
                <a:gd name="connsiteX4" fmla="*/ 0 w 402431"/>
                <a:gd name="connsiteY4" fmla="*/ 0 h 121444"/>
                <a:gd name="connsiteX0" fmla="*/ 0 w 402431"/>
                <a:gd name="connsiteY0" fmla="*/ 0 h 121444"/>
                <a:gd name="connsiteX1" fmla="*/ 359570 w 402431"/>
                <a:gd name="connsiteY1" fmla="*/ 1 h 121444"/>
                <a:gd name="connsiteX2" fmla="*/ 402431 w 402431"/>
                <a:gd name="connsiteY2" fmla="*/ 121444 h 121444"/>
                <a:gd name="connsiteX3" fmla="*/ 23813 w 402431"/>
                <a:gd name="connsiteY3" fmla="*/ 119064 h 121444"/>
                <a:gd name="connsiteX4" fmla="*/ 0 w 402431"/>
                <a:gd name="connsiteY4" fmla="*/ 0 h 121444"/>
                <a:gd name="connsiteX0" fmla="*/ 0 w 366712"/>
                <a:gd name="connsiteY0" fmla="*/ 0 h 119064"/>
                <a:gd name="connsiteX1" fmla="*/ 359570 w 366712"/>
                <a:gd name="connsiteY1" fmla="*/ 1 h 119064"/>
                <a:gd name="connsiteX2" fmla="*/ 366712 w 366712"/>
                <a:gd name="connsiteY2" fmla="*/ 78581 h 119064"/>
                <a:gd name="connsiteX3" fmla="*/ 23813 w 366712"/>
                <a:gd name="connsiteY3" fmla="*/ 119064 h 119064"/>
                <a:gd name="connsiteX4" fmla="*/ 0 w 366712"/>
                <a:gd name="connsiteY4" fmla="*/ 0 h 119064"/>
                <a:gd name="connsiteX0" fmla="*/ 0 w 366712"/>
                <a:gd name="connsiteY0" fmla="*/ 0 h 80964"/>
                <a:gd name="connsiteX1" fmla="*/ 359570 w 366712"/>
                <a:gd name="connsiteY1" fmla="*/ 1 h 80964"/>
                <a:gd name="connsiteX2" fmla="*/ 366712 w 366712"/>
                <a:gd name="connsiteY2" fmla="*/ 78581 h 80964"/>
                <a:gd name="connsiteX3" fmla="*/ 7145 w 366712"/>
                <a:gd name="connsiteY3" fmla="*/ 80964 h 80964"/>
                <a:gd name="connsiteX4" fmla="*/ 0 w 366712"/>
                <a:gd name="connsiteY4" fmla="*/ 0 h 80964"/>
                <a:gd name="connsiteX0" fmla="*/ 0 w 366712"/>
                <a:gd name="connsiteY0" fmla="*/ 0 h 80964"/>
                <a:gd name="connsiteX1" fmla="*/ 361951 w 366712"/>
                <a:gd name="connsiteY1" fmla="*/ 2382 h 80964"/>
                <a:gd name="connsiteX2" fmla="*/ 366712 w 366712"/>
                <a:gd name="connsiteY2" fmla="*/ 78581 h 80964"/>
                <a:gd name="connsiteX3" fmla="*/ 7145 w 366712"/>
                <a:gd name="connsiteY3" fmla="*/ 80964 h 80964"/>
                <a:gd name="connsiteX4" fmla="*/ 0 w 366712"/>
                <a:gd name="connsiteY4" fmla="*/ 0 h 80964"/>
                <a:gd name="connsiteX0" fmla="*/ 2380 w 369092"/>
                <a:gd name="connsiteY0" fmla="*/ 0 h 109539"/>
                <a:gd name="connsiteX1" fmla="*/ 364331 w 369092"/>
                <a:gd name="connsiteY1" fmla="*/ 2382 h 109539"/>
                <a:gd name="connsiteX2" fmla="*/ 369092 w 369092"/>
                <a:gd name="connsiteY2" fmla="*/ 78581 h 109539"/>
                <a:gd name="connsiteX3" fmla="*/ 0 w 369092"/>
                <a:gd name="connsiteY3" fmla="*/ 109539 h 109539"/>
                <a:gd name="connsiteX4" fmla="*/ 2380 w 369092"/>
                <a:gd name="connsiteY4" fmla="*/ 0 h 109539"/>
                <a:gd name="connsiteX0" fmla="*/ 2380 w 364436"/>
                <a:gd name="connsiteY0" fmla="*/ 0 h 109539"/>
                <a:gd name="connsiteX1" fmla="*/ 364331 w 364436"/>
                <a:gd name="connsiteY1" fmla="*/ 2382 h 109539"/>
                <a:gd name="connsiteX2" fmla="*/ 361948 w 364436"/>
                <a:gd name="connsiteY2" fmla="*/ 109537 h 109539"/>
                <a:gd name="connsiteX3" fmla="*/ 0 w 364436"/>
                <a:gd name="connsiteY3" fmla="*/ 109539 h 109539"/>
                <a:gd name="connsiteX4" fmla="*/ 2380 w 364436"/>
                <a:gd name="connsiteY4" fmla="*/ 0 h 109539"/>
                <a:gd name="connsiteX0" fmla="*/ 2380 w 366781"/>
                <a:gd name="connsiteY0" fmla="*/ 0 h 109539"/>
                <a:gd name="connsiteX1" fmla="*/ 366713 w 366781"/>
                <a:gd name="connsiteY1" fmla="*/ 11907 h 109539"/>
                <a:gd name="connsiteX2" fmla="*/ 361948 w 366781"/>
                <a:gd name="connsiteY2" fmla="*/ 109537 h 109539"/>
                <a:gd name="connsiteX3" fmla="*/ 0 w 366781"/>
                <a:gd name="connsiteY3" fmla="*/ 109539 h 109539"/>
                <a:gd name="connsiteX4" fmla="*/ 2380 w 366781"/>
                <a:gd name="connsiteY4" fmla="*/ 0 h 109539"/>
                <a:gd name="connsiteX0" fmla="*/ 7142 w 366781"/>
                <a:gd name="connsiteY0" fmla="*/ 2380 h 97632"/>
                <a:gd name="connsiteX1" fmla="*/ 366713 w 366781"/>
                <a:gd name="connsiteY1" fmla="*/ 0 h 97632"/>
                <a:gd name="connsiteX2" fmla="*/ 361948 w 366781"/>
                <a:gd name="connsiteY2" fmla="*/ 97630 h 97632"/>
                <a:gd name="connsiteX3" fmla="*/ 0 w 366781"/>
                <a:gd name="connsiteY3" fmla="*/ 97632 h 97632"/>
                <a:gd name="connsiteX4" fmla="*/ 7142 w 366781"/>
                <a:gd name="connsiteY4" fmla="*/ 2380 h 9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81" h="97632">
                  <a:moveTo>
                    <a:pt x="7142" y="2380"/>
                  </a:moveTo>
                  <a:lnTo>
                    <a:pt x="366713" y="0"/>
                  </a:lnTo>
                  <a:cubicBezTo>
                    <a:pt x="367506" y="30162"/>
                    <a:pt x="361155" y="67468"/>
                    <a:pt x="361948" y="97630"/>
                  </a:cubicBezTo>
                  <a:lnTo>
                    <a:pt x="0" y="97632"/>
                  </a:lnTo>
                  <a:cubicBezTo>
                    <a:pt x="793" y="61119"/>
                    <a:pt x="6349" y="38893"/>
                    <a:pt x="7142" y="2380"/>
                  </a:cubicBezTo>
                  <a:close/>
                </a:path>
              </a:pathLst>
            </a:cu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EDF11BFE-FFA9-5AA6-053C-95D6C9E540E6}"/>
              </a:ext>
            </a:extLst>
          </p:cNvPr>
          <p:cNvGrpSpPr/>
          <p:nvPr/>
        </p:nvGrpSpPr>
        <p:grpSpPr>
          <a:xfrm>
            <a:off x="1501522" y="2436606"/>
            <a:ext cx="1175066" cy="933479"/>
            <a:chOff x="187165" y="420019"/>
            <a:chExt cx="3194209" cy="2994335"/>
          </a:xfrm>
        </p:grpSpPr>
        <p:pic>
          <p:nvPicPr>
            <p:cNvPr id="22" name="Picture 21">
              <a:extLst>
                <a:ext uri="{FF2B5EF4-FFF2-40B4-BE49-F238E27FC236}">
                  <a16:creationId xmlns:a16="http://schemas.microsoft.com/office/drawing/2014/main" id="{9773F0BE-C034-7966-020B-8DF7AE4C8C4C}"/>
                </a:ext>
              </a:extLst>
            </p:cNvPr>
            <p:cNvPicPr>
              <a:picLocks noChangeAspect="1"/>
            </p:cNvPicPr>
            <p:nvPr/>
          </p:nvPicPr>
          <p:blipFill rotWithShape="1">
            <a:blip r:embed="rId7"/>
            <a:srcRect r="10210"/>
            <a:stretch/>
          </p:blipFill>
          <p:spPr>
            <a:xfrm>
              <a:off x="187165" y="420019"/>
              <a:ext cx="3194209" cy="2994335"/>
            </a:xfrm>
            <a:prstGeom prst="rect">
              <a:avLst/>
            </a:prstGeom>
          </p:spPr>
        </p:pic>
        <p:sp>
          <p:nvSpPr>
            <p:cNvPr id="23" name="Rectangle 22">
              <a:extLst>
                <a:ext uri="{FF2B5EF4-FFF2-40B4-BE49-F238E27FC236}">
                  <a16:creationId xmlns:a16="http://schemas.microsoft.com/office/drawing/2014/main" id="{17312CC9-2422-A2E4-909A-D81F6B1C77B7}"/>
                </a:ext>
              </a:extLst>
            </p:cNvPr>
            <p:cNvSpPr/>
            <p:nvPr/>
          </p:nvSpPr>
          <p:spPr>
            <a:xfrm>
              <a:off x="485775" y="434975"/>
              <a:ext cx="2743200" cy="1371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8" name="Rectangle 27">
            <a:extLst>
              <a:ext uri="{FF2B5EF4-FFF2-40B4-BE49-F238E27FC236}">
                <a16:creationId xmlns:a16="http://schemas.microsoft.com/office/drawing/2014/main" id="{A60E474D-A7DC-A590-5AB9-CAC4F77F802A}"/>
              </a:ext>
            </a:extLst>
          </p:cNvPr>
          <p:cNvSpPr/>
          <p:nvPr/>
        </p:nvSpPr>
        <p:spPr>
          <a:xfrm>
            <a:off x="1017044" y="96436"/>
            <a:ext cx="3998852"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Is it worth it?</a:t>
            </a:r>
          </a:p>
        </p:txBody>
      </p:sp>
      <p:sp>
        <p:nvSpPr>
          <p:cNvPr id="29" name="TextBox 28">
            <a:extLst>
              <a:ext uri="{FF2B5EF4-FFF2-40B4-BE49-F238E27FC236}">
                <a16:creationId xmlns:a16="http://schemas.microsoft.com/office/drawing/2014/main" id="{4538D2D5-BF2D-970C-AAEB-0FCB0B140E78}"/>
              </a:ext>
            </a:extLst>
          </p:cNvPr>
          <p:cNvSpPr txBox="1"/>
          <p:nvPr/>
        </p:nvSpPr>
        <p:spPr>
          <a:xfrm rot="1819265">
            <a:off x="198134" y="1473706"/>
            <a:ext cx="1155591"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-11.5%</a:t>
            </a:r>
          </a:p>
        </p:txBody>
      </p:sp>
      <p:sp>
        <p:nvSpPr>
          <p:cNvPr id="30" name="TextBox 29">
            <a:extLst>
              <a:ext uri="{FF2B5EF4-FFF2-40B4-BE49-F238E27FC236}">
                <a16:creationId xmlns:a16="http://schemas.microsoft.com/office/drawing/2014/main" id="{E7DD152C-C75F-286B-5791-F2550BE84F45}"/>
              </a:ext>
            </a:extLst>
          </p:cNvPr>
          <p:cNvSpPr txBox="1"/>
          <p:nvPr/>
        </p:nvSpPr>
        <p:spPr>
          <a:xfrm rot="1819265">
            <a:off x="166623" y="2582319"/>
            <a:ext cx="1238909"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-15.1%</a:t>
            </a:r>
          </a:p>
        </p:txBody>
      </p:sp>
      <p:sp>
        <p:nvSpPr>
          <p:cNvPr id="31" name="TextBox 30">
            <a:extLst>
              <a:ext uri="{FF2B5EF4-FFF2-40B4-BE49-F238E27FC236}">
                <a16:creationId xmlns:a16="http://schemas.microsoft.com/office/drawing/2014/main" id="{16F980C5-4E65-F628-9058-44A488F3A700}"/>
              </a:ext>
            </a:extLst>
          </p:cNvPr>
          <p:cNvSpPr txBox="1"/>
          <p:nvPr/>
        </p:nvSpPr>
        <p:spPr>
          <a:xfrm rot="1819265">
            <a:off x="1664334" y="1494083"/>
            <a:ext cx="888907"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-9.0%</a:t>
            </a:r>
          </a:p>
        </p:txBody>
      </p:sp>
      <p:sp>
        <p:nvSpPr>
          <p:cNvPr id="32" name="TextBox 31">
            <a:extLst>
              <a:ext uri="{FF2B5EF4-FFF2-40B4-BE49-F238E27FC236}">
                <a16:creationId xmlns:a16="http://schemas.microsoft.com/office/drawing/2014/main" id="{312EC8FC-EB2E-AC23-679D-88481F917019}"/>
              </a:ext>
            </a:extLst>
          </p:cNvPr>
          <p:cNvSpPr txBox="1"/>
          <p:nvPr/>
        </p:nvSpPr>
        <p:spPr>
          <a:xfrm rot="1819265">
            <a:off x="1622656" y="2583935"/>
            <a:ext cx="1090663" cy="461665"/>
          </a:xfrm>
          <a:prstGeom prst="rect">
            <a:avLst/>
          </a:prstGeom>
          <a:noFill/>
        </p:spPr>
        <p:txBody>
          <a:bodyPr wrap="square" rtlCol="0">
            <a:spAutoFit/>
          </a:bodyPr>
          <a:lstStyle/>
          <a:p>
            <a:r>
              <a:rPr lang="en-AU" sz="2400" b="1" dirty="0">
                <a:ln w="6600">
                  <a:solidFill>
                    <a:schemeClr val="accent2"/>
                  </a:solidFill>
                  <a:prstDash val="solid"/>
                </a:ln>
                <a:solidFill>
                  <a:srgbClr val="FFFFFF"/>
                </a:solidFill>
                <a:effectLst>
                  <a:outerShdw dist="38100" dir="2700000" algn="tl" rotWithShape="0">
                    <a:schemeClr val="accent2"/>
                  </a:outerShdw>
                </a:effectLst>
              </a:rPr>
              <a:t>-12.9%</a:t>
            </a:r>
          </a:p>
        </p:txBody>
      </p:sp>
      <p:pic>
        <p:nvPicPr>
          <p:cNvPr id="2" name="Picture 1" descr="A blue text on a black background&#10;&#10;Description automatically generated">
            <a:extLst>
              <a:ext uri="{FF2B5EF4-FFF2-40B4-BE49-F238E27FC236}">
                <a16:creationId xmlns:a16="http://schemas.microsoft.com/office/drawing/2014/main" id="{E043E81D-10E1-14C4-2818-A63F513EB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Tree>
    <p:extLst>
      <p:ext uri="{BB962C8B-B14F-4D97-AF65-F5344CB8AC3E}">
        <p14:creationId xmlns:p14="http://schemas.microsoft.com/office/powerpoint/2010/main" val="280017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8image61946288">
            <a:extLst>
              <a:ext uri="{FF2B5EF4-FFF2-40B4-BE49-F238E27FC236}">
                <a16:creationId xmlns:a16="http://schemas.microsoft.com/office/drawing/2014/main" id="{8C9D904D-49C4-9757-E2A8-8146A7D46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735" y="1189849"/>
            <a:ext cx="2469297" cy="1538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FE0D52D-2F2B-6D16-93C7-D490A7B24BC0}"/>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CAB698A9-74BA-0E0E-8218-BAF52D5D5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5" name="Title 4">
            <a:extLst>
              <a:ext uri="{FF2B5EF4-FFF2-40B4-BE49-F238E27FC236}">
                <a16:creationId xmlns:a16="http://schemas.microsoft.com/office/drawing/2014/main" id="{08B1F45A-B60A-B52A-E252-595DFA15F798}"/>
              </a:ext>
            </a:extLst>
          </p:cNvPr>
          <p:cNvSpPr>
            <a:spLocks noGrp="1"/>
          </p:cNvSpPr>
          <p:nvPr>
            <p:ph type="title"/>
          </p:nvPr>
        </p:nvSpPr>
        <p:spPr/>
        <p:txBody>
          <a:bodyPr/>
          <a:lstStyle/>
          <a:p>
            <a:r>
              <a:rPr lang="en-AU" dirty="0"/>
              <a:t>Measuring LMA</a:t>
            </a:r>
          </a:p>
        </p:txBody>
      </p:sp>
      <p:sp>
        <p:nvSpPr>
          <p:cNvPr id="2" name="Slide Number Placeholder 1">
            <a:extLst>
              <a:ext uri="{FF2B5EF4-FFF2-40B4-BE49-F238E27FC236}">
                <a16:creationId xmlns:a16="http://schemas.microsoft.com/office/drawing/2014/main" id="{84BA6A05-1023-3B3B-6085-24DEBF9A1B84}"/>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5</a:t>
            </a:fld>
            <a:endParaRPr lang="en-AU" spc="-27" dirty="0"/>
          </a:p>
        </p:txBody>
      </p:sp>
      <p:pic>
        <p:nvPicPr>
          <p:cNvPr id="6" name="Picture 5" descr="A hand holding a device&#10;&#10;Description automatically generated">
            <a:extLst>
              <a:ext uri="{FF2B5EF4-FFF2-40B4-BE49-F238E27FC236}">
                <a16:creationId xmlns:a16="http://schemas.microsoft.com/office/drawing/2014/main" id="{727E56CA-F974-89E6-9859-BB37F987DD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48" y="533763"/>
            <a:ext cx="1828800" cy="2682970"/>
          </a:xfrm>
          <a:prstGeom prst="rect">
            <a:avLst/>
          </a:prstGeom>
        </p:spPr>
      </p:pic>
    </p:spTree>
    <p:extLst>
      <p:ext uri="{BB962C8B-B14F-4D97-AF65-F5344CB8AC3E}">
        <p14:creationId xmlns:p14="http://schemas.microsoft.com/office/powerpoint/2010/main" val="5939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42611" y="668515"/>
            <a:ext cx="5467926" cy="2123719"/>
          </a:xfrm>
          <a:prstGeom prst="rect">
            <a:avLst/>
          </a:prstGeom>
        </p:spPr>
        <p:txBody>
          <a:bodyPr vert="horz" wrap="square" lIns="0" tIns="16951" rIns="0" bIns="0" rtlCol="0">
            <a:spAutoFit/>
          </a:bodyPr>
          <a:lstStyle/>
          <a:p>
            <a:pPr marL="42377" marR="6780">
              <a:lnSpc>
                <a:spcPct val="118000"/>
              </a:lnSpc>
              <a:spcBef>
                <a:spcPts val="133"/>
              </a:spcBef>
            </a:pPr>
            <a:r>
              <a:rPr lang="en-AU" sz="1300" dirty="0">
                <a:solidFill>
                  <a:srgbClr val="22373A"/>
                </a:solidFill>
                <a:cs typeface="Tahoma"/>
              </a:rPr>
              <a:t>It’s important to determine if a variety is genetically predisposed to expressing LMA before selling on the market. This expression is influenced by the </a:t>
            </a:r>
            <a:r>
              <a:rPr lang="en-AU" sz="1300" b="1" dirty="0">
                <a:solidFill>
                  <a:srgbClr val="22373A"/>
                </a:solidFill>
                <a:cs typeface="Tahoma"/>
              </a:rPr>
              <a:t>Variety’s interaction </a:t>
            </a:r>
            <a:r>
              <a:rPr lang="en-AU" sz="1300" dirty="0">
                <a:solidFill>
                  <a:srgbClr val="22373A"/>
                </a:solidFill>
                <a:cs typeface="Tahoma"/>
              </a:rPr>
              <a:t>with </a:t>
            </a:r>
            <a:r>
              <a:rPr lang="en-AU" sz="1300" b="1" dirty="0">
                <a:solidFill>
                  <a:srgbClr val="22373A"/>
                </a:solidFill>
                <a:cs typeface="Tahoma"/>
              </a:rPr>
              <a:t>the Environment </a:t>
            </a:r>
            <a:r>
              <a:rPr lang="en-AU" sz="1300" dirty="0">
                <a:solidFill>
                  <a:srgbClr val="22373A"/>
                </a:solidFill>
                <a:cs typeface="Tahoma"/>
              </a:rPr>
              <a:t>(</a:t>
            </a:r>
            <a:r>
              <a:rPr lang="en-AU" sz="1300" b="1" dirty="0">
                <a:solidFill>
                  <a:srgbClr val="22373A"/>
                </a:solidFill>
                <a:cs typeface="Tahoma"/>
              </a:rPr>
              <a:t>VEI</a:t>
            </a:r>
            <a:r>
              <a:rPr lang="en-AU" sz="1300" dirty="0">
                <a:solidFill>
                  <a:srgbClr val="22373A"/>
                </a:solidFill>
                <a:cs typeface="Tahoma"/>
              </a:rPr>
              <a:t>), and hence would require widespread field trials to capture many environmental characteristics. </a:t>
            </a:r>
          </a:p>
          <a:p>
            <a:pPr marL="42377" marR="6780">
              <a:lnSpc>
                <a:spcPct val="118000"/>
              </a:lnSpc>
              <a:spcBef>
                <a:spcPts val="133"/>
              </a:spcBef>
            </a:pPr>
            <a:endParaRPr lang="en-AU" sz="400" dirty="0">
              <a:solidFill>
                <a:srgbClr val="22373A"/>
              </a:solidFill>
              <a:cs typeface="Tahoma"/>
            </a:endParaRPr>
          </a:p>
          <a:p>
            <a:pPr marL="42377" marR="6780">
              <a:lnSpc>
                <a:spcPct val="118000"/>
              </a:lnSpc>
              <a:spcBef>
                <a:spcPts val="133"/>
              </a:spcBef>
            </a:pPr>
            <a:r>
              <a:rPr lang="en-AU" sz="1300" dirty="0">
                <a:solidFill>
                  <a:srgbClr val="22373A"/>
                </a:solidFill>
                <a:cs typeface="Tahoma"/>
              </a:rPr>
              <a:t>There are </a:t>
            </a:r>
            <a:r>
              <a:rPr lang="en-AU" sz="1300" b="1" dirty="0">
                <a:solidFill>
                  <a:srgbClr val="22373A"/>
                </a:solidFill>
                <a:cs typeface="Tahoma"/>
              </a:rPr>
              <a:t>time and money thresholds</a:t>
            </a:r>
            <a:r>
              <a:rPr lang="en-AU" sz="1300" dirty="0">
                <a:solidFill>
                  <a:srgbClr val="22373A"/>
                </a:solidFill>
                <a:cs typeface="Tahoma"/>
              </a:rPr>
              <a:t> to the number of varieties that can be tested due to the multiphase nature of the FN procedure.  </a:t>
            </a:r>
          </a:p>
          <a:p>
            <a:pPr marL="42377" marR="6780">
              <a:lnSpc>
                <a:spcPct val="118000"/>
              </a:lnSpc>
              <a:spcBef>
                <a:spcPts val="133"/>
              </a:spcBef>
            </a:pPr>
            <a:endParaRPr lang="en-GB" sz="400" b="1" dirty="0">
              <a:solidFill>
                <a:srgbClr val="E5117E"/>
              </a:solidFill>
              <a:cs typeface="Tahoma"/>
            </a:endParaRPr>
          </a:p>
          <a:p>
            <a:pPr marL="42377" marR="6780">
              <a:lnSpc>
                <a:spcPct val="118000"/>
              </a:lnSpc>
              <a:spcBef>
                <a:spcPts val="133"/>
              </a:spcBef>
            </a:pPr>
            <a:r>
              <a:rPr lang="en-GB" sz="1300" b="1" dirty="0">
                <a:solidFill>
                  <a:srgbClr val="E5117E"/>
                </a:solidFill>
                <a:cs typeface="Tahoma"/>
              </a:rPr>
              <a:t>How do we best allocate resources to maximise prediction accuracy in finding LMA expressors?</a:t>
            </a:r>
          </a:p>
        </p:txBody>
      </p:sp>
      <p:cxnSp>
        <p:nvCxnSpPr>
          <p:cNvPr id="10" name="Straight Connector 9">
            <a:extLst>
              <a:ext uri="{FF2B5EF4-FFF2-40B4-BE49-F238E27FC236}">
                <a16:creationId xmlns:a16="http://schemas.microsoft.com/office/drawing/2014/main" id="{4FE0D52D-2F2B-6D16-93C7-D490A7B24BC0}"/>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E3458466-F5F0-C81E-0E1C-64D0466CD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
        <p:nvSpPr>
          <p:cNvPr id="5" name="Title 4">
            <a:extLst>
              <a:ext uri="{FF2B5EF4-FFF2-40B4-BE49-F238E27FC236}">
                <a16:creationId xmlns:a16="http://schemas.microsoft.com/office/drawing/2014/main" id="{4E7C3E10-DAAC-CD9F-5064-2134AFFE0457}"/>
              </a:ext>
            </a:extLst>
          </p:cNvPr>
          <p:cNvSpPr>
            <a:spLocks noGrp="1"/>
          </p:cNvSpPr>
          <p:nvPr>
            <p:ph type="title"/>
          </p:nvPr>
        </p:nvSpPr>
        <p:spPr/>
        <p:txBody>
          <a:bodyPr/>
          <a:lstStyle/>
          <a:p>
            <a:r>
              <a:rPr lang="en-AU" dirty="0"/>
              <a:t>The Problem – Resource Allocation</a:t>
            </a:r>
          </a:p>
        </p:txBody>
      </p:sp>
      <p:sp>
        <p:nvSpPr>
          <p:cNvPr id="2" name="Slide Number Placeholder 1">
            <a:extLst>
              <a:ext uri="{FF2B5EF4-FFF2-40B4-BE49-F238E27FC236}">
                <a16:creationId xmlns:a16="http://schemas.microsoft.com/office/drawing/2014/main" id="{E05C50B9-147D-A249-174F-D1C3395B3040}"/>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6</a:t>
            </a:fld>
            <a:endParaRPr lang="en-AU" spc="-27" dirty="0"/>
          </a:p>
        </p:txBody>
      </p:sp>
    </p:spTree>
    <p:extLst>
      <p:ext uri="{BB962C8B-B14F-4D97-AF65-F5344CB8AC3E}">
        <p14:creationId xmlns:p14="http://schemas.microsoft.com/office/powerpoint/2010/main" val="202721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E3458466-F5F0-C81E-0E1C-64D0466CD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pic>
        <p:nvPicPr>
          <p:cNvPr id="5" name="Picture 4" descr="A magazine cover with a person in a tractor&#10;&#10;Description automatically generated">
            <a:extLst>
              <a:ext uri="{FF2B5EF4-FFF2-40B4-BE49-F238E27FC236}">
                <a16:creationId xmlns:a16="http://schemas.microsoft.com/office/drawing/2014/main" id="{A199F651-3345-F816-F998-539DF450F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742" y="0"/>
            <a:ext cx="2541666" cy="3460750"/>
          </a:xfrm>
          <a:prstGeom prst="rect">
            <a:avLst/>
          </a:prstGeom>
        </p:spPr>
      </p:pic>
      <p:sp>
        <p:nvSpPr>
          <p:cNvPr id="8" name="TextBox 7">
            <a:extLst>
              <a:ext uri="{FF2B5EF4-FFF2-40B4-BE49-F238E27FC236}">
                <a16:creationId xmlns:a16="http://schemas.microsoft.com/office/drawing/2014/main" id="{35AB142F-57E9-80F1-A43C-5BE144E9D185}"/>
              </a:ext>
            </a:extLst>
          </p:cNvPr>
          <p:cNvSpPr txBox="1"/>
          <p:nvPr/>
        </p:nvSpPr>
        <p:spPr>
          <a:xfrm rot="16200000">
            <a:off x="181754" y="1467572"/>
            <a:ext cx="3078698" cy="169277"/>
          </a:xfrm>
          <a:prstGeom prst="rect">
            <a:avLst/>
          </a:prstGeom>
          <a:noFill/>
        </p:spPr>
        <p:txBody>
          <a:bodyPr wrap="square">
            <a:spAutoFit/>
          </a:bodyPr>
          <a:lstStyle/>
          <a:p>
            <a:r>
              <a:rPr lang="en-AU" sz="500" dirty="0">
                <a:hlinkClick r:id="rId5"/>
              </a:rPr>
              <a:t>https://nvt.grdc.com.au/__data/assets/pdf_file/0045/588897/NVT-PROTOCOLS-v1.7-JUNE-2023.pdf</a:t>
            </a:r>
            <a:r>
              <a:rPr lang="en-AU" sz="500" dirty="0"/>
              <a:t> </a:t>
            </a:r>
          </a:p>
        </p:txBody>
      </p:sp>
      <p:sp>
        <p:nvSpPr>
          <p:cNvPr id="2" name="Slide Number Placeholder 1">
            <a:extLst>
              <a:ext uri="{FF2B5EF4-FFF2-40B4-BE49-F238E27FC236}">
                <a16:creationId xmlns:a16="http://schemas.microsoft.com/office/drawing/2014/main" id="{AC97E500-1C98-ACAC-50D2-89BB7AC1C27B}"/>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7</a:t>
            </a:fld>
            <a:endParaRPr lang="en-AU" spc="-27" dirty="0"/>
          </a:p>
        </p:txBody>
      </p:sp>
    </p:spTree>
    <p:extLst>
      <p:ext uri="{BB962C8B-B14F-4D97-AF65-F5344CB8AC3E}">
        <p14:creationId xmlns:p14="http://schemas.microsoft.com/office/powerpoint/2010/main" val="243975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E3458466-F5F0-C81E-0E1C-64D0466CD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8175"/>
            <a:ext cx="1475117" cy="280754"/>
          </a:xfrm>
          <a:prstGeom prst="rect">
            <a:avLst/>
          </a:prstGeom>
        </p:spPr>
      </p:pic>
      <p:pic>
        <p:nvPicPr>
          <p:cNvPr id="5" name="Picture 4" descr="A magazine cover with a person in a tractor&#10;&#10;Description automatically generated">
            <a:extLst>
              <a:ext uri="{FF2B5EF4-FFF2-40B4-BE49-F238E27FC236}">
                <a16:creationId xmlns:a16="http://schemas.microsoft.com/office/drawing/2014/main" id="{A199F651-3345-F816-F998-539DF450F804}"/>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Blur radius="48"/>
                    </a14:imgEffect>
                  </a14:imgLayer>
                </a14:imgProps>
              </a:ext>
              <a:ext uri="{28A0092B-C50C-407E-A947-70E740481C1C}">
                <a14:useLocalDpi xmlns:a14="http://schemas.microsoft.com/office/drawing/2010/main" val="0"/>
              </a:ext>
            </a:extLst>
          </a:blip>
          <a:stretch>
            <a:fillRect/>
          </a:stretch>
        </p:blipFill>
        <p:spPr>
          <a:xfrm>
            <a:off x="1805742" y="0"/>
            <a:ext cx="2541666" cy="3460750"/>
          </a:xfrm>
          <a:prstGeom prst="rect">
            <a:avLst/>
          </a:prstGeom>
        </p:spPr>
      </p:pic>
      <p:sp>
        <p:nvSpPr>
          <p:cNvPr id="8" name="TextBox 7">
            <a:extLst>
              <a:ext uri="{FF2B5EF4-FFF2-40B4-BE49-F238E27FC236}">
                <a16:creationId xmlns:a16="http://schemas.microsoft.com/office/drawing/2014/main" id="{35AB142F-57E9-80F1-A43C-5BE144E9D185}"/>
              </a:ext>
            </a:extLst>
          </p:cNvPr>
          <p:cNvSpPr txBox="1"/>
          <p:nvPr/>
        </p:nvSpPr>
        <p:spPr>
          <a:xfrm rot="16200000">
            <a:off x="181754" y="1467572"/>
            <a:ext cx="3078698" cy="169277"/>
          </a:xfrm>
          <a:prstGeom prst="rect">
            <a:avLst/>
          </a:prstGeom>
          <a:noFill/>
        </p:spPr>
        <p:txBody>
          <a:bodyPr wrap="square">
            <a:spAutoFit/>
          </a:bodyPr>
          <a:lstStyle/>
          <a:p>
            <a:r>
              <a:rPr lang="en-AU" sz="500" dirty="0">
                <a:hlinkClick r:id="rId6"/>
              </a:rPr>
              <a:t>https://nvt.grdc.com.au/__data/assets/pdf_file/0045/588897/NVT-PROTOCOLS-v1.7-JUNE-2023.pdf</a:t>
            </a:r>
            <a:r>
              <a:rPr lang="en-AU" sz="500" dirty="0"/>
              <a:t> </a:t>
            </a:r>
          </a:p>
        </p:txBody>
      </p:sp>
      <p:pic>
        <p:nvPicPr>
          <p:cNvPr id="13" name="Picture 12" descr="A yellow and black text&#10;&#10;Description automatically generated">
            <a:extLst>
              <a:ext uri="{FF2B5EF4-FFF2-40B4-BE49-F238E27FC236}">
                <a16:creationId xmlns:a16="http://schemas.microsoft.com/office/drawing/2014/main" id="{BCB82D0D-69C0-2444-889F-7DED405683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287965"/>
            <a:ext cx="6153150" cy="88482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96EFA591-D7CD-6A02-B094-82629E98F948}"/>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8</a:t>
            </a:fld>
            <a:endParaRPr lang="en-AU" spc="-27" dirty="0"/>
          </a:p>
        </p:txBody>
      </p:sp>
    </p:spTree>
    <p:extLst>
      <p:ext uri="{BB962C8B-B14F-4D97-AF65-F5344CB8AC3E}">
        <p14:creationId xmlns:p14="http://schemas.microsoft.com/office/powerpoint/2010/main" val="31193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954A-A26C-9719-5F58-64931B9D90B2}"/>
              </a:ext>
            </a:extLst>
          </p:cNvPr>
          <p:cNvSpPr>
            <a:spLocks noGrp="1"/>
          </p:cNvSpPr>
          <p:nvPr>
            <p:ph type="title"/>
          </p:nvPr>
        </p:nvSpPr>
        <p:spPr/>
        <p:txBody>
          <a:bodyPr/>
          <a:lstStyle/>
          <a:p>
            <a:r>
              <a:rPr lang="en-AU" dirty="0">
                <a:latin typeface="+mj-lt"/>
              </a:rPr>
              <a:t>Previous work in this space</a:t>
            </a:r>
          </a:p>
        </p:txBody>
      </p:sp>
      <p:sp>
        <p:nvSpPr>
          <p:cNvPr id="3" name="Text Placeholder 2">
            <a:extLst>
              <a:ext uri="{FF2B5EF4-FFF2-40B4-BE49-F238E27FC236}">
                <a16:creationId xmlns:a16="http://schemas.microsoft.com/office/drawing/2014/main" id="{FC7819E5-BA86-EC33-5C1E-8BF2278293F8}"/>
              </a:ext>
            </a:extLst>
          </p:cNvPr>
          <p:cNvSpPr>
            <a:spLocks noGrp="1"/>
          </p:cNvSpPr>
          <p:nvPr>
            <p:ph type="body" idx="1"/>
          </p:nvPr>
        </p:nvSpPr>
        <p:spPr>
          <a:xfrm>
            <a:off x="429279" y="919415"/>
            <a:ext cx="5294589" cy="1621919"/>
          </a:xfrm>
        </p:spPr>
        <p:txBody>
          <a:bodyPr/>
          <a:lstStyle/>
          <a:p>
            <a:r>
              <a:rPr lang="en-AU" dirty="0">
                <a:latin typeface="+mn-lt"/>
              </a:rPr>
              <a:t>There’s been numerous simulation studies into sampling methods conducted in the past. </a:t>
            </a:r>
          </a:p>
          <a:p>
            <a:endParaRPr lang="en-AU" dirty="0">
              <a:latin typeface="+mn-lt"/>
            </a:endParaRPr>
          </a:p>
          <a:p>
            <a:pPr algn="l" rtl="0"/>
            <a:r>
              <a:rPr kumimoji="0" lang="en-AU" sz="1600" b="0" i="1" u="none" strike="noStrike" kern="1200" cap="none" spc="0" normalizeH="0" baseline="0" noProof="0" dirty="0">
                <a:ln>
                  <a:noFill/>
                </a:ln>
                <a:solidFill>
                  <a:srgbClr val="7F7F7F"/>
                </a:solidFill>
                <a:effectLst/>
                <a:uLnTx/>
                <a:uFillTx/>
                <a:latin typeface="Calibri"/>
                <a:ea typeface="+mn-ea"/>
                <a:cs typeface="Tahoma"/>
              </a:rPr>
              <a:t>See Cullis (2003), Smith et al. (2006), Smith et al. (2011), Smith et al. (2015)</a:t>
            </a:r>
            <a:endParaRPr kumimoji="0" lang="en-AU" sz="1600" b="1" i="1" u="none" strike="noStrike" kern="1200" cap="none" spc="0" normalizeH="0" baseline="0" noProof="0" dirty="0">
              <a:ln>
                <a:noFill/>
              </a:ln>
              <a:solidFill>
                <a:srgbClr val="7F7F7F"/>
              </a:solidFill>
              <a:effectLst/>
              <a:uLnTx/>
              <a:uFillTx/>
              <a:latin typeface="Calibri"/>
              <a:ea typeface="+mn-ea"/>
              <a:cs typeface="Tahoma"/>
            </a:endParaRPr>
          </a:p>
          <a:p>
            <a:endParaRPr lang="en-AU" dirty="0">
              <a:latin typeface="+mn-lt"/>
            </a:endParaRPr>
          </a:p>
          <a:p>
            <a:r>
              <a:rPr lang="en-AU" dirty="0">
                <a:latin typeface="+mn-lt"/>
              </a:rPr>
              <a:t>What makes this unique? </a:t>
            </a:r>
          </a:p>
        </p:txBody>
      </p:sp>
      <p:sp>
        <p:nvSpPr>
          <p:cNvPr id="4" name="Slide Number Placeholder 3">
            <a:extLst>
              <a:ext uri="{FF2B5EF4-FFF2-40B4-BE49-F238E27FC236}">
                <a16:creationId xmlns:a16="http://schemas.microsoft.com/office/drawing/2014/main" id="{6ED431AA-444D-8A0F-E4E9-93741D0005B0}"/>
              </a:ext>
            </a:extLst>
          </p:cNvPr>
          <p:cNvSpPr>
            <a:spLocks noGrp="1"/>
          </p:cNvSpPr>
          <p:nvPr>
            <p:ph type="sldNum" sz="quarter" idx="7"/>
          </p:nvPr>
        </p:nvSpPr>
        <p:spPr/>
        <p:txBody>
          <a:bodyPr/>
          <a:lstStyle/>
          <a:p>
            <a:pPr marL="50852">
              <a:spcBef>
                <a:spcPts val="254"/>
              </a:spcBef>
            </a:pPr>
            <a:fld id="{81D60167-4931-47E6-BA6A-407CBD079E47}" type="slidenum">
              <a:rPr lang="en-AU" spc="-27" smtClean="0"/>
              <a:pPr marL="50852">
                <a:spcBef>
                  <a:spcPts val="254"/>
                </a:spcBef>
              </a:pPr>
              <a:t>9</a:t>
            </a:fld>
            <a:endParaRPr lang="en-AU" spc="-27" dirty="0"/>
          </a:p>
        </p:txBody>
      </p:sp>
      <p:cxnSp>
        <p:nvCxnSpPr>
          <p:cNvPr id="5" name="Straight Connector 4">
            <a:extLst>
              <a:ext uri="{FF2B5EF4-FFF2-40B4-BE49-F238E27FC236}">
                <a16:creationId xmlns:a16="http://schemas.microsoft.com/office/drawing/2014/main" id="{2AC0A780-40E5-7C07-AEBC-AE4E3549211A}"/>
              </a:ext>
            </a:extLst>
          </p:cNvPr>
          <p:cNvCxnSpPr/>
          <p:nvPr/>
        </p:nvCxnSpPr>
        <p:spPr>
          <a:xfrm>
            <a:off x="0" y="378000"/>
            <a:ext cx="6153150" cy="0"/>
          </a:xfrm>
          <a:prstGeom prst="line">
            <a:avLst/>
          </a:prstGeom>
          <a:ln>
            <a:solidFill>
              <a:srgbClr val="E5117E"/>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2BA3E7AB-2044-6291-34AD-7C6F7C27F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27" y="3176059"/>
            <a:ext cx="1475117" cy="280754"/>
          </a:xfrm>
          <a:prstGeom prst="rect">
            <a:avLst/>
          </a:prstGeom>
        </p:spPr>
      </p:pic>
    </p:spTree>
    <p:extLst>
      <p:ext uri="{BB962C8B-B14F-4D97-AF65-F5344CB8AC3E}">
        <p14:creationId xmlns:p14="http://schemas.microsoft.com/office/powerpoint/2010/main" val="102290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373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9313</TotalTime>
  <Words>5880</Words>
  <Application>Microsoft Macintosh PowerPoint</Application>
  <PresentationFormat>Custom</PresentationFormat>
  <Paragraphs>1042</Paragraphs>
  <Slides>45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SimSun</vt:lpstr>
      <vt:lpstr>Arial</vt:lpstr>
      <vt:lpstr>Calibri</vt:lpstr>
      <vt:lpstr>Cambria Math</vt:lpstr>
      <vt:lpstr>Century Gothic</vt:lpstr>
      <vt:lpstr>CMMI12</vt:lpstr>
      <vt:lpstr>LMRoman10</vt:lpstr>
      <vt:lpstr>Microsoft Sans Serif</vt:lpstr>
      <vt:lpstr>NimbusRomNo9L</vt:lpstr>
      <vt:lpstr>Tahoma</vt:lpstr>
      <vt:lpstr>Office Theme</vt:lpstr>
      <vt:lpstr>Optimizing Resource Allocation: Exploring Trade-offs in Multiphase Sampling for Time and Cost Savings</vt:lpstr>
      <vt:lpstr>Acknowledgements</vt:lpstr>
      <vt:lpstr>Content</vt:lpstr>
      <vt:lpstr>Context</vt:lpstr>
      <vt:lpstr>Measuring LMA</vt:lpstr>
      <vt:lpstr>The Problem – Resource Allocation</vt:lpstr>
      <vt:lpstr>PowerPoint Presentation</vt:lpstr>
      <vt:lpstr>PowerPoint Presentation</vt:lpstr>
      <vt:lpstr>Previous work in this space</vt:lpstr>
      <vt:lpstr>Motivating FN Data-set</vt:lpstr>
      <vt:lpstr>Design Sets</vt:lpstr>
      <vt:lpstr>Design Sets - A</vt:lpstr>
      <vt:lpstr>Design Sets - B</vt:lpstr>
      <vt:lpstr>Design Sets - C</vt:lpstr>
      <vt:lpstr>Design Sets - D</vt:lpstr>
      <vt:lpstr>Design Sets - E</vt:lpstr>
      <vt:lpstr>Design Sets - E</vt:lpstr>
      <vt:lpstr>PowerPoint Presentation</vt:lpstr>
      <vt:lpstr>PowerPoint Presentation</vt:lpstr>
      <vt:lpstr>Design Sets</vt:lpstr>
      <vt:lpstr>Analysis – Design Tableau Model Formulation</vt:lpstr>
      <vt:lpstr>Analysis – Design Tableau Model Formulation</vt:lpstr>
      <vt:lpstr>PowerPoint Presentation</vt:lpstr>
      <vt:lpstr>PowerPoint Presentation</vt:lpstr>
      <vt:lpstr>Analysis – Results</vt:lpstr>
      <vt:lpstr>PowerPoint Presentation</vt:lpstr>
      <vt:lpstr>K-means Clustering</vt:lpstr>
      <vt:lpstr>Simulation Experiment - Aim</vt:lpstr>
      <vt:lpstr>Simulation Study – Gold Standard </vt:lpstr>
      <vt:lpstr>Simulation Study – Composite </vt:lpstr>
      <vt:lpstr>Simulation Study – Single Field Plot</vt:lpstr>
      <vt:lpstr>Simulation Experiment – Methods</vt:lpstr>
      <vt:lpstr>PowerPoint Presentation</vt:lpstr>
      <vt:lpstr>Simulation Study – Set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factor analysis and iClasses to assess variety by environment interactions in falling number across Australia.</dc:title>
  <dc:creator>David Hughes Alison Smith &amp; Brian Cullis</dc:creator>
  <cp:lastModifiedBy>David Hughes</cp:lastModifiedBy>
  <cp:revision>1905</cp:revision>
  <dcterms:created xsi:type="dcterms:W3CDTF">2022-08-02T23:02:20Z</dcterms:created>
  <dcterms:modified xsi:type="dcterms:W3CDTF">2023-11-29T10:58:42Z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2022-05-11T00:00:00Z</vt:filetime>
  </property>
  <property fmtid="{D5CDD505-2E9C-101B-9397-08002B2CF9AE}" pid="3" name="Creator">
    <vt:lpwstr>LaTeX via pandoc</vt:lpwstr>
  </property>
  <property fmtid="{D5CDD505-2E9C-101B-9397-08002B2CF9AE}" pid="4" name="LastSaved">
    <vt:filetime>2022-08-02T00:00:00Z</vt:filetime>
  </property>
</Properties>
</file>