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84" r:id="rId3"/>
    <p:sldId id="281" r:id="rId4"/>
    <p:sldId id="282" r:id="rId5"/>
    <p:sldId id="257" r:id="rId6"/>
    <p:sldId id="260" r:id="rId7"/>
    <p:sldId id="262" r:id="rId8"/>
    <p:sldId id="264" r:id="rId9"/>
    <p:sldId id="269" r:id="rId10"/>
    <p:sldId id="283" r:id="rId11"/>
    <p:sldId id="276" r:id="rId12"/>
    <p:sldId id="277" r:id="rId13"/>
    <p:sldId id="278" r:id="rId14"/>
    <p:sldId id="280" r:id="rId15"/>
  </p:sldIdLst>
  <p:sldSz cx="9144000" cy="5143500" type="screen16x9"/>
  <p:notesSz cx="6858000" cy="9144000"/>
  <p:embeddedFontLst>
    <p:embeddedFont>
      <p:font typeface="Amatic SC" panose="00000500000000000000" pitchFamily="2" charset="-79"/>
      <p:regular r:id="rId17"/>
      <p:bold r:id="rId18"/>
    </p:embeddedFont>
    <p:embeddedFont>
      <p:font typeface="Average" panose="020B0604020202020204" charset="0"/>
      <p:regular r:id="rId19"/>
    </p:embeddedFont>
    <p:embeddedFont>
      <p:font typeface="Calibri" panose="020F0502020204030204" pitchFamily="34" charset="0"/>
      <p:regular r:id="rId20"/>
      <p:bold r:id="rId21"/>
      <p:italic r:id="rId22"/>
      <p:boldItalic r:id="rId23"/>
    </p:embeddedFont>
    <p:embeddedFont>
      <p:font typeface="Cambria Math" panose="02040503050406030204" pitchFamily="18" charset="0"/>
      <p:regular r:id="rId24"/>
    </p:embeddedFont>
    <p:embeddedFont>
      <p:font typeface="Montserrat" panose="00000500000000000000" pitchFamily="2" charset="0"/>
      <p:regular r:id="rId25"/>
      <p:bold r:id="rId26"/>
      <p:italic r:id="rId27"/>
      <p:boldItalic r:id="rId28"/>
    </p:embeddedFont>
    <p:embeddedFont>
      <p:font typeface="Oswald" panose="00000500000000000000" pitchFamily="2"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ACA"/>
    <a:srgbClr val="004C54"/>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A5721-87A5-4888-A84F-FCD2F256E551}" v="2334" dt="2023-11-29T04:53:53.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87791" autoAdjust="0"/>
  </p:normalViewPr>
  <p:slideViewPr>
    <p:cSldViewPr snapToGrid="0">
      <p:cViewPr varScale="1">
        <p:scale>
          <a:sx n="76" d="100"/>
          <a:sy n="76" d="100"/>
        </p:scale>
        <p:origin x="836"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95b9d8ab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595b9d8ab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6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8fc3c37a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58fc3c37a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1600" dirty="0">
                <a:solidFill>
                  <a:schemeClr val="dk1"/>
                </a:solidFill>
              </a:rPr>
              <a:t>Maybe explore cross validation </a:t>
            </a:r>
            <a:endParaRPr sz="1600"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53cee2866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53cee2866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53cee28667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53cee28667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extLst>
      <p:ext uri="{BB962C8B-B14F-4D97-AF65-F5344CB8AC3E}">
        <p14:creationId xmlns:p14="http://schemas.microsoft.com/office/powerpoint/2010/main" val="104553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e4d4c5cd19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e4d4c5cd19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Geographic and environmental space, although not really accounting for geographic proximity. Most locations are not geographically close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57c80c53c6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57c80c53c6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1600" dirty="0">
                <a:solidFill>
                  <a:schemeClr val="dk1"/>
                </a:solidFill>
              </a:rPr>
              <a:t>Don’t know the scale at which eagles are responding to the landscape – may vary</a:t>
            </a:r>
            <a:endParaRPr sz="16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541767a871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541767a87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6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e4d4c5cd19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e4d4c5cd1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6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3d429f96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53d429f96c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Built model sets based on biological hypotheses</a:t>
            </a:r>
          </a:p>
        </p:txBody>
      </p:sp>
    </p:spTree>
    <p:extLst>
      <p:ext uri="{BB962C8B-B14F-4D97-AF65-F5344CB8AC3E}">
        <p14:creationId xmlns:p14="http://schemas.microsoft.com/office/powerpoint/2010/main" val="260258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5b9d8ab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595b9d8ab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1600" dirty="0">
                <a:solidFill>
                  <a:schemeClr val="dk1"/>
                </a:solidFill>
              </a:rPr>
              <a:t>Ran out of time for proper checks of prediction, but maps are consistent with known distribution of the species, barring some exclusion of </a:t>
            </a:r>
            <a:r>
              <a:rPr lang="en-US" sz="1600" dirty="0" err="1">
                <a:solidFill>
                  <a:schemeClr val="dk1"/>
                </a:solidFill>
              </a:rPr>
              <a:t>balds</a:t>
            </a:r>
            <a:r>
              <a:rPr lang="en-US" sz="1600" dirty="0">
                <a:solidFill>
                  <a:schemeClr val="dk1"/>
                </a:solidFill>
              </a:rPr>
              <a:t> in the north west</a:t>
            </a:r>
            <a:endParaRPr sz="16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sz="20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rgbClr val="004C5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1491750" y="998625"/>
            <a:ext cx="6160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US" sz="2520" dirty="0"/>
              <a:t>Species Distribution Models for Eagle Use in the Continental United States</a:t>
            </a:r>
          </a:p>
        </p:txBody>
      </p:sp>
      <p:sp>
        <p:nvSpPr>
          <p:cNvPr id="60" name="Google Shape;60;p13"/>
          <p:cNvSpPr txBox="1">
            <a:spLocks noGrp="1"/>
          </p:cNvSpPr>
          <p:nvPr>
            <p:ph type="subTitle" idx="1"/>
          </p:nvPr>
        </p:nvSpPr>
        <p:spPr>
          <a:xfrm>
            <a:off x="2727750" y="3070875"/>
            <a:ext cx="3688500" cy="8850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523"/>
              <a:buNone/>
            </a:pPr>
            <a:r>
              <a:rPr lang="en" sz="1650">
                <a:solidFill>
                  <a:srgbClr val="ACC0C6"/>
                </a:solidFill>
              </a:rPr>
              <a:t>Eugene Monforte, </a:t>
            </a:r>
            <a:r>
              <a:rPr lang="en" sz="1650" i="1">
                <a:solidFill>
                  <a:srgbClr val="ACC0C6"/>
                </a:solidFill>
              </a:rPr>
              <a:t>Cal Poly Pomona</a:t>
            </a:r>
            <a:endParaRPr sz="1650" i="1">
              <a:solidFill>
                <a:srgbClr val="ACC0C6"/>
              </a:solidFill>
            </a:endParaRPr>
          </a:p>
          <a:p>
            <a:pPr marL="0" lvl="0" indent="0" algn="ctr" rtl="0">
              <a:lnSpc>
                <a:spcPct val="80000"/>
              </a:lnSpc>
              <a:spcBef>
                <a:spcPts val="0"/>
              </a:spcBef>
              <a:spcAft>
                <a:spcPts val="0"/>
              </a:spcAft>
              <a:buSzPts val="523"/>
              <a:buNone/>
            </a:pPr>
            <a:r>
              <a:rPr lang="en" sz="1650">
                <a:solidFill>
                  <a:srgbClr val="ACC0C6"/>
                </a:solidFill>
              </a:rPr>
              <a:t>Annaliese Chen, </a:t>
            </a:r>
            <a:r>
              <a:rPr lang="en" sz="1650" i="1">
                <a:solidFill>
                  <a:srgbClr val="ACC0C6"/>
                </a:solidFill>
              </a:rPr>
              <a:t>Swarthmore College</a:t>
            </a:r>
            <a:endParaRPr sz="1650" i="1">
              <a:solidFill>
                <a:srgbClr val="ACC0C6"/>
              </a:solidFill>
            </a:endParaRPr>
          </a:p>
          <a:p>
            <a:pPr marL="0" lvl="0" indent="0" algn="ctr" rtl="0">
              <a:lnSpc>
                <a:spcPct val="80000"/>
              </a:lnSpc>
              <a:spcBef>
                <a:spcPts val="0"/>
              </a:spcBef>
              <a:spcAft>
                <a:spcPts val="0"/>
              </a:spcAft>
              <a:buSzPts val="523"/>
              <a:buNone/>
            </a:pPr>
            <a:r>
              <a:rPr lang="en" sz="1650">
                <a:solidFill>
                  <a:srgbClr val="ACC0C6"/>
                </a:solidFill>
              </a:rPr>
              <a:t>Justine Fretz, </a:t>
            </a:r>
            <a:r>
              <a:rPr lang="en" sz="1650" i="1">
                <a:solidFill>
                  <a:srgbClr val="ACC0C6"/>
                </a:solidFill>
              </a:rPr>
              <a:t>Lafayette College</a:t>
            </a:r>
            <a:endParaRPr sz="1650" i="1">
              <a:solidFill>
                <a:srgbClr val="ACC0C6"/>
              </a:solidFill>
            </a:endParaRPr>
          </a:p>
        </p:txBody>
      </p:sp>
      <p:sp>
        <p:nvSpPr>
          <p:cNvPr id="61" name="Google Shape;61;p13"/>
          <p:cNvSpPr txBox="1"/>
          <p:nvPr/>
        </p:nvSpPr>
        <p:spPr>
          <a:xfrm>
            <a:off x="3071999" y="1479675"/>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Oswald"/>
                <a:ea typeface="Oswald"/>
                <a:cs typeface="Oswald"/>
                <a:sym typeface="Oswald"/>
              </a:rPr>
              <a:t>Grant #1851948</a:t>
            </a:r>
            <a:endParaRPr>
              <a:solidFill>
                <a:schemeClr val="dk1"/>
              </a:solidFill>
              <a:latin typeface="Oswald"/>
              <a:ea typeface="Oswald"/>
              <a:cs typeface="Oswald"/>
              <a:sym typeface="Oswald"/>
            </a:endParaRPr>
          </a:p>
        </p:txBody>
      </p:sp>
      <p:sp>
        <p:nvSpPr>
          <p:cNvPr id="62" name="Google Shape;62;p13"/>
          <p:cNvSpPr txBox="1"/>
          <p:nvPr/>
        </p:nvSpPr>
        <p:spPr>
          <a:xfrm>
            <a:off x="2727749" y="4034702"/>
            <a:ext cx="3688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ACC0C6"/>
                </a:solidFill>
                <a:latin typeface="Average"/>
                <a:ea typeface="Average"/>
                <a:cs typeface="Average"/>
                <a:sym typeface="Average"/>
              </a:rPr>
              <a:t>Mentored by: Dr. Leslie New, </a:t>
            </a:r>
            <a:r>
              <a:rPr lang="en" i="1" dirty="0">
                <a:solidFill>
                  <a:srgbClr val="ACC0C6"/>
                </a:solidFill>
                <a:latin typeface="Average"/>
                <a:ea typeface="Average"/>
                <a:cs typeface="Average"/>
                <a:sym typeface="Average"/>
              </a:rPr>
              <a:t>Ursinus College</a:t>
            </a:r>
            <a:endParaRPr i="1" dirty="0">
              <a:solidFill>
                <a:srgbClr val="ACC0C6"/>
              </a:solidFill>
              <a:latin typeface="Average"/>
              <a:ea typeface="Average"/>
              <a:cs typeface="Average"/>
              <a:sym typeface="Average"/>
            </a:endParaRPr>
          </a:p>
        </p:txBody>
      </p:sp>
      <p:pic>
        <p:nvPicPr>
          <p:cNvPr id="63" name="Google Shape;63;p13"/>
          <p:cNvPicPr preferRelativeResize="0"/>
          <p:nvPr/>
        </p:nvPicPr>
        <p:blipFill>
          <a:blip r:embed="rId3">
            <a:alphaModFix/>
          </a:blip>
          <a:stretch>
            <a:fillRect/>
          </a:stretch>
        </p:blipFill>
        <p:spPr>
          <a:xfrm>
            <a:off x="3811587" y="23064"/>
            <a:ext cx="1520824" cy="1520824"/>
          </a:xfrm>
          <a:prstGeom prst="rect">
            <a:avLst/>
          </a:prstGeom>
          <a:noFill/>
          <a:ln>
            <a:noFill/>
          </a:ln>
        </p:spPr>
      </p:pic>
      <p:pic>
        <p:nvPicPr>
          <p:cNvPr id="64" name="Google Shape;64;p13"/>
          <p:cNvPicPr preferRelativeResize="0"/>
          <p:nvPr/>
        </p:nvPicPr>
        <p:blipFill>
          <a:blip r:embed="rId4">
            <a:alphaModFix/>
          </a:blip>
          <a:stretch>
            <a:fillRect/>
          </a:stretch>
        </p:blipFill>
        <p:spPr>
          <a:xfrm>
            <a:off x="1592824" y="249700"/>
            <a:ext cx="964300" cy="1229975"/>
          </a:xfrm>
          <a:prstGeom prst="rect">
            <a:avLst/>
          </a:prstGeom>
          <a:noFill/>
          <a:ln>
            <a:noFill/>
          </a:ln>
        </p:spPr>
      </p:pic>
      <p:pic>
        <p:nvPicPr>
          <p:cNvPr id="12" name="Picture 27" descr="http://www.gameandfishmag.com/files/2012/07/502px-US-FishAndWildlifeService-Logo.svg_.png">
            <a:extLst>
              <a:ext uri="{FF2B5EF4-FFF2-40B4-BE49-F238E27FC236}">
                <a16:creationId xmlns:a16="http://schemas.microsoft.com/office/drawing/2014/main" id="{317D23AB-44C6-4B0A-9A72-E9FC3392D1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135" y="281344"/>
            <a:ext cx="1123041" cy="134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7BED-724F-4470-919A-26850A3D7CED}"/>
              </a:ext>
            </a:extLst>
          </p:cNvPr>
          <p:cNvSpPr>
            <a:spLocks noGrp="1"/>
          </p:cNvSpPr>
          <p:nvPr>
            <p:ph type="title"/>
          </p:nvPr>
        </p:nvSpPr>
        <p:spPr/>
        <p:txBody>
          <a:bodyPr>
            <a:normAutofit fontScale="90000"/>
          </a:bodyPr>
          <a:lstStyle/>
          <a:p>
            <a:r>
              <a:rPr lang="en-US" dirty="0"/>
              <a:t>Models</a:t>
            </a:r>
          </a:p>
        </p:txBody>
      </p:sp>
      <p:sp>
        <p:nvSpPr>
          <p:cNvPr id="3" name="Text Placeholder 2">
            <a:extLst>
              <a:ext uri="{FF2B5EF4-FFF2-40B4-BE49-F238E27FC236}">
                <a16:creationId xmlns:a16="http://schemas.microsoft.com/office/drawing/2014/main" id="{6C1CCDC5-A84D-4A93-A12B-6ADEC22131DD}"/>
              </a:ext>
            </a:extLst>
          </p:cNvPr>
          <p:cNvSpPr>
            <a:spLocks noGrp="1"/>
          </p:cNvSpPr>
          <p:nvPr>
            <p:ph type="body" idx="1"/>
          </p:nvPr>
        </p:nvSpPr>
        <p:spPr>
          <a:xfrm>
            <a:off x="311700" y="1017725"/>
            <a:ext cx="8520600" cy="3416400"/>
          </a:xfrm>
        </p:spPr>
        <p:txBody>
          <a:bodyPr/>
          <a:lstStyle/>
          <a:p>
            <a:r>
              <a:rPr lang="en-US" sz="2400" dirty="0"/>
              <a:t>Generalized additive mixed models</a:t>
            </a:r>
          </a:p>
          <a:p>
            <a:pPr lvl="1"/>
            <a:r>
              <a:rPr lang="en-US" sz="1600" dirty="0"/>
              <a:t>Tweedie distribution</a:t>
            </a:r>
          </a:p>
          <a:p>
            <a:pPr lvl="1"/>
            <a:r>
              <a:rPr lang="en-US" sz="1600" dirty="0"/>
              <a:t>Ecoregion as random effect</a:t>
            </a:r>
            <a:endParaRPr lang="en-US" dirty="0"/>
          </a:p>
        </p:txBody>
      </p:sp>
      <p:grpSp>
        <p:nvGrpSpPr>
          <p:cNvPr id="4" name="Google Shape;173;p27">
            <a:extLst>
              <a:ext uri="{FF2B5EF4-FFF2-40B4-BE49-F238E27FC236}">
                <a16:creationId xmlns:a16="http://schemas.microsoft.com/office/drawing/2014/main" id="{48A1327F-C12E-441D-9F1C-B973B4483B47}"/>
              </a:ext>
            </a:extLst>
          </p:cNvPr>
          <p:cNvGrpSpPr/>
          <p:nvPr/>
        </p:nvGrpSpPr>
        <p:grpSpPr>
          <a:xfrm>
            <a:off x="261116" y="2414625"/>
            <a:ext cx="4258500" cy="2713183"/>
            <a:chOff x="4750575" y="2022925"/>
            <a:chExt cx="4258500" cy="2558400"/>
          </a:xfrm>
        </p:grpSpPr>
        <p:sp>
          <p:nvSpPr>
            <p:cNvPr id="5" name="Google Shape;174;p27">
              <a:extLst>
                <a:ext uri="{FF2B5EF4-FFF2-40B4-BE49-F238E27FC236}">
                  <a16:creationId xmlns:a16="http://schemas.microsoft.com/office/drawing/2014/main" id="{B40104DF-EEC4-4053-8012-8E325E7CE441}"/>
                </a:ext>
              </a:extLst>
            </p:cNvPr>
            <p:cNvSpPr/>
            <p:nvPr/>
          </p:nvSpPr>
          <p:spPr>
            <a:xfrm>
              <a:off x="4750575" y="2022925"/>
              <a:ext cx="4258500" cy="2558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175;p27">
              <a:extLst>
                <a:ext uri="{FF2B5EF4-FFF2-40B4-BE49-F238E27FC236}">
                  <a16:creationId xmlns:a16="http://schemas.microsoft.com/office/drawing/2014/main" id="{6FB49FE2-B77E-4964-8E19-CA733B5B14D8}"/>
                </a:ext>
              </a:extLst>
            </p:cNvPr>
            <p:cNvPicPr preferRelativeResize="0"/>
            <p:nvPr/>
          </p:nvPicPr>
          <p:blipFill rotWithShape="1">
            <a:blip r:embed="rId3">
              <a:alphaModFix/>
            </a:blip>
            <a:srcRect t="4214" r="3707"/>
            <a:stretch/>
          </p:blipFill>
          <p:spPr>
            <a:xfrm>
              <a:off x="4759525" y="2113050"/>
              <a:ext cx="4240599" cy="2287850"/>
            </a:xfrm>
            <a:prstGeom prst="rect">
              <a:avLst/>
            </a:prstGeom>
            <a:noFill/>
            <a:ln w="9525" cap="flat" cmpd="sng">
              <a:solidFill>
                <a:srgbClr val="FFFFFF"/>
              </a:solidFill>
              <a:prstDash val="solid"/>
              <a:round/>
              <a:headEnd type="none" w="sm" len="sm"/>
              <a:tailEnd type="none" w="sm" len="sm"/>
            </a:ln>
          </p:spPr>
        </p:pic>
        <p:sp>
          <p:nvSpPr>
            <p:cNvPr id="7" name="Google Shape;176;p27">
              <a:extLst>
                <a:ext uri="{FF2B5EF4-FFF2-40B4-BE49-F238E27FC236}">
                  <a16:creationId xmlns:a16="http://schemas.microsoft.com/office/drawing/2014/main" id="{AD5DCA90-7BD0-4924-A3C7-274A26E1BF29}"/>
                </a:ext>
              </a:extLst>
            </p:cNvPr>
            <p:cNvSpPr txBox="1"/>
            <p:nvPr/>
          </p:nvSpPr>
          <p:spPr>
            <a:xfrm>
              <a:off x="4916075" y="3084850"/>
              <a:ext cx="1082400" cy="22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relative abundance</a:t>
              </a:r>
              <a:endParaRPr sz="700">
                <a:latin typeface="Montserrat"/>
                <a:ea typeface="Montserrat"/>
                <a:cs typeface="Montserrat"/>
                <a:sym typeface="Montserrat"/>
              </a:endParaRPr>
            </a:p>
          </p:txBody>
        </p:sp>
        <p:sp>
          <p:nvSpPr>
            <p:cNvPr id="8" name="Google Shape;177;p27">
              <a:extLst>
                <a:ext uri="{FF2B5EF4-FFF2-40B4-BE49-F238E27FC236}">
                  <a16:creationId xmlns:a16="http://schemas.microsoft.com/office/drawing/2014/main" id="{89088358-F0AF-48AD-952D-F128A8B65D10}"/>
                </a:ext>
              </a:extLst>
            </p:cNvPr>
            <p:cNvSpPr txBox="1"/>
            <p:nvPr/>
          </p:nvSpPr>
          <p:spPr>
            <a:xfrm>
              <a:off x="6388875" y="3084850"/>
              <a:ext cx="1082400" cy="22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dirty="0">
                  <a:latin typeface="Montserrat"/>
                  <a:ea typeface="Montserrat"/>
                  <a:cs typeface="Montserrat"/>
                  <a:sym typeface="Montserrat"/>
                </a:rPr>
                <a:t>gaussian quantiles</a:t>
              </a:r>
              <a:endParaRPr sz="700" dirty="0">
                <a:latin typeface="Montserrat"/>
                <a:ea typeface="Montserrat"/>
                <a:cs typeface="Montserrat"/>
                <a:sym typeface="Montserrat"/>
              </a:endParaRPr>
            </a:p>
          </p:txBody>
        </p:sp>
        <p:sp>
          <p:nvSpPr>
            <p:cNvPr id="9" name="Google Shape;178;p27">
              <a:extLst>
                <a:ext uri="{FF2B5EF4-FFF2-40B4-BE49-F238E27FC236}">
                  <a16:creationId xmlns:a16="http://schemas.microsoft.com/office/drawing/2014/main" id="{BF1B9E37-BFF9-4492-8CA1-432C58C97C77}"/>
                </a:ext>
              </a:extLst>
            </p:cNvPr>
            <p:cNvSpPr txBox="1"/>
            <p:nvPr/>
          </p:nvSpPr>
          <p:spPr>
            <a:xfrm>
              <a:off x="7861675" y="3084850"/>
              <a:ext cx="1082400" cy="22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dirty="0">
                  <a:latin typeface="Montserrat"/>
                  <a:ea typeface="Montserrat"/>
                  <a:cs typeface="Montserrat"/>
                  <a:sym typeface="Montserrat"/>
                </a:rPr>
                <a:t>water</a:t>
              </a:r>
              <a:endParaRPr sz="700" dirty="0">
                <a:latin typeface="Montserrat"/>
                <a:ea typeface="Montserrat"/>
                <a:cs typeface="Montserrat"/>
                <a:sym typeface="Montserrat"/>
              </a:endParaRPr>
            </a:p>
          </p:txBody>
        </p:sp>
        <p:sp>
          <p:nvSpPr>
            <p:cNvPr id="10" name="Google Shape;179;p27">
              <a:extLst>
                <a:ext uri="{FF2B5EF4-FFF2-40B4-BE49-F238E27FC236}">
                  <a16:creationId xmlns:a16="http://schemas.microsoft.com/office/drawing/2014/main" id="{CDC14809-B67C-4ABC-AD54-27DFA6D99262}"/>
                </a:ext>
              </a:extLst>
            </p:cNvPr>
            <p:cNvSpPr txBox="1"/>
            <p:nvPr/>
          </p:nvSpPr>
          <p:spPr>
            <a:xfrm>
              <a:off x="4916075" y="4243550"/>
              <a:ext cx="1082400" cy="22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Total wind speed</a:t>
              </a:r>
              <a:endParaRPr sz="700">
                <a:latin typeface="Montserrat"/>
                <a:ea typeface="Montserrat"/>
                <a:cs typeface="Montserrat"/>
                <a:sym typeface="Montserrat"/>
              </a:endParaRPr>
            </a:p>
          </p:txBody>
        </p:sp>
        <p:sp>
          <p:nvSpPr>
            <p:cNvPr id="11" name="Google Shape;180;p27">
              <a:extLst>
                <a:ext uri="{FF2B5EF4-FFF2-40B4-BE49-F238E27FC236}">
                  <a16:creationId xmlns:a16="http://schemas.microsoft.com/office/drawing/2014/main" id="{90BB85DC-F50F-4738-935D-02FCCB732EF8}"/>
                </a:ext>
              </a:extLst>
            </p:cNvPr>
            <p:cNvSpPr txBox="1"/>
            <p:nvPr/>
          </p:nvSpPr>
          <p:spPr>
            <a:xfrm>
              <a:off x="6388875" y="4243550"/>
              <a:ext cx="1082400" cy="22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orographic uplift</a:t>
              </a:r>
              <a:endParaRPr sz="700">
                <a:latin typeface="Montserrat"/>
                <a:ea typeface="Montserrat"/>
                <a:cs typeface="Montserrat"/>
                <a:sym typeface="Montserrat"/>
              </a:endParaRPr>
            </a:p>
          </p:txBody>
        </p:sp>
        <p:sp>
          <p:nvSpPr>
            <p:cNvPr id="12" name="Google Shape;181;p27">
              <a:extLst>
                <a:ext uri="{FF2B5EF4-FFF2-40B4-BE49-F238E27FC236}">
                  <a16:creationId xmlns:a16="http://schemas.microsoft.com/office/drawing/2014/main" id="{23ADD7A0-54D3-403D-A92F-7E9480409CD4}"/>
                </a:ext>
              </a:extLst>
            </p:cNvPr>
            <p:cNvSpPr txBox="1"/>
            <p:nvPr/>
          </p:nvSpPr>
          <p:spPr>
            <a:xfrm>
              <a:off x="7861675" y="4243550"/>
              <a:ext cx="1082400" cy="22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dirty="0">
                  <a:latin typeface="Montserrat"/>
                  <a:ea typeface="Montserrat"/>
                  <a:cs typeface="Montserrat"/>
                  <a:sym typeface="Montserrat"/>
                </a:rPr>
                <a:t>Topographic wetness index</a:t>
              </a:r>
              <a:endParaRPr sz="700" dirty="0">
                <a:latin typeface="Montserrat"/>
                <a:ea typeface="Montserrat"/>
                <a:cs typeface="Montserrat"/>
                <a:sym typeface="Montserrat"/>
              </a:endParaRPr>
            </a:p>
          </p:txBody>
        </p:sp>
      </p:grpSp>
      <p:sp>
        <p:nvSpPr>
          <p:cNvPr id="13" name="TextBox 12">
            <a:extLst>
              <a:ext uri="{FF2B5EF4-FFF2-40B4-BE49-F238E27FC236}">
                <a16:creationId xmlns:a16="http://schemas.microsoft.com/office/drawing/2014/main" id="{BAF30F4F-0D63-4A3D-9328-6451D3E1CF62}"/>
              </a:ext>
            </a:extLst>
          </p:cNvPr>
          <p:cNvSpPr txBox="1"/>
          <p:nvPr/>
        </p:nvSpPr>
        <p:spPr>
          <a:xfrm>
            <a:off x="1951314" y="2126026"/>
            <a:ext cx="902245" cy="307777"/>
          </a:xfrm>
          <a:prstGeom prst="rect">
            <a:avLst/>
          </a:prstGeom>
          <a:noFill/>
        </p:spPr>
        <p:txBody>
          <a:bodyPr wrap="square" rtlCol="0">
            <a:spAutoFit/>
          </a:bodyPr>
          <a:lstStyle/>
          <a:p>
            <a:r>
              <a:rPr lang="en-US" dirty="0">
                <a:solidFill>
                  <a:srgbClr val="CACACA"/>
                </a:solidFill>
              </a:rPr>
              <a:t>B.E.E.R</a:t>
            </a:r>
          </a:p>
        </p:txBody>
      </p:sp>
      <p:grpSp>
        <p:nvGrpSpPr>
          <p:cNvPr id="14" name="Group 13">
            <a:extLst>
              <a:ext uri="{FF2B5EF4-FFF2-40B4-BE49-F238E27FC236}">
                <a16:creationId xmlns:a16="http://schemas.microsoft.com/office/drawing/2014/main" id="{25AB640D-E691-49B7-9919-B7950B244F08}"/>
              </a:ext>
            </a:extLst>
          </p:cNvPr>
          <p:cNvGrpSpPr/>
          <p:nvPr/>
        </p:nvGrpSpPr>
        <p:grpSpPr>
          <a:xfrm>
            <a:off x="4765674" y="2406891"/>
            <a:ext cx="4129201" cy="2728800"/>
            <a:chOff x="4906250" y="2289175"/>
            <a:chExt cx="4129201" cy="2728800"/>
          </a:xfrm>
        </p:grpSpPr>
        <p:grpSp>
          <p:nvGrpSpPr>
            <p:cNvPr id="15" name="Google Shape;191;p28">
              <a:extLst>
                <a:ext uri="{FF2B5EF4-FFF2-40B4-BE49-F238E27FC236}">
                  <a16:creationId xmlns:a16="http://schemas.microsoft.com/office/drawing/2014/main" id="{CCCEE783-F89D-4400-AE35-C25F67F4025F}"/>
                </a:ext>
              </a:extLst>
            </p:cNvPr>
            <p:cNvGrpSpPr/>
            <p:nvPr/>
          </p:nvGrpSpPr>
          <p:grpSpPr>
            <a:xfrm>
              <a:off x="4906250" y="2289175"/>
              <a:ext cx="4129200" cy="2728800"/>
              <a:chOff x="4952300" y="2289175"/>
              <a:chExt cx="4129200" cy="2728800"/>
            </a:xfrm>
          </p:grpSpPr>
          <p:sp>
            <p:nvSpPr>
              <p:cNvPr id="22" name="Google Shape;192;p28">
                <a:extLst>
                  <a:ext uri="{FF2B5EF4-FFF2-40B4-BE49-F238E27FC236}">
                    <a16:creationId xmlns:a16="http://schemas.microsoft.com/office/drawing/2014/main" id="{C12EA112-FB91-4148-8CE7-26F2B0165ABB}"/>
                  </a:ext>
                </a:extLst>
              </p:cNvPr>
              <p:cNvSpPr/>
              <p:nvPr/>
            </p:nvSpPr>
            <p:spPr>
              <a:xfrm>
                <a:off x="4952300" y="2289175"/>
                <a:ext cx="4129200" cy="2728800"/>
              </a:xfrm>
              <a:prstGeom prst="rect">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193;p28">
                <a:extLst>
                  <a:ext uri="{FF2B5EF4-FFF2-40B4-BE49-F238E27FC236}">
                    <a16:creationId xmlns:a16="http://schemas.microsoft.com/office/drawing/2014/main" id="{611C5DCD-A10F-46F6-95BD-72EB62FE83C6}"/>
                  </a:ext>
                </a:extLst>
              </p:cNvPr>
              <p:cNvPicPr preferRelativeResize="0"/>
              <p:nvPr/>
            </p:nvPicPr>
            <p:blipFill rotWithShape="1">
              <a:blip r:embed="rId4">
                <a:alphaModFix/>
              </a:blip>
              <a:srcRect t="4534" r="4251"/>
              <a:stretch/>
            </p:blipFill>
            <p:spPr>
              <a:xfrm>
                <a:off x="4989425" y="2390175"/>
                <a:ext cx="4054927" cy="2526800"/>
              </a:xfrm>
              <a:prstGeom prst="rect">
                <a:avLst/>
              </a:prstGeom>
              <a:noFill/>
              <a:ln>
                <a:noFill/>
              </a:ln>
            </p:spPr>
          </p:pic>
        </p:grpSp>
        <p:sp>
          <p:nvSpPr>
            <p:cNvPr id="16" name="Google Shape;194;p28">
              <a:extLst>
                <a:ext uri="{FF2B5EF4-FFF2-40B4-BE49-F238E27FC236}">
                  <a16:creationId xmlns:a16="http://schemas.microsoft.com/office/drawing/2014/main" id="{03C58471-A906-41E2-948A-222DA31A5EA2}"/>
                </a:ext>
              </a:extLst>
            </p:cNvPr>
            <p:cNvSpPr txBox="1"/>
            <p:nvPr/>
          </p:nvSpPr>
          <p:spPr>
            <a:xfrm>
              <a:off x="5062788" y="3448912"/>
              <a:ext cx="1082400" cy="24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dirty="0">
                  <a:latin typeface="Montserrat"/>
                  <a:ea typeface="Montserrat"/>
                  <a:cs typeface="Montserrat"/>
                  <a:sym typeface="Montserrat"/>
                </a:rPr>
                <a:t>relative abundance</a:t>
              </a:r>
              <a:endParaRPr sz="700" dirty="0">
                <a:latin typeface="Montserrat"/>
                <a:ea typeface="Montserrat"/>
                <a:cs typeface="Montserrat"/>
                <a:sym typeface="Montserrat"/>
              </a:endParaRPr>
            </a:p>
          </p:txBody>
        </p:sp>
        <p:sp>
          <p:nvSpPr>
            <p:cNvPr id="17" name="Google Shape;195;p28">
              <a:extLst>
                <a:ext uri="{FF2B5EF4-FFF2-40B4-BE49-F238E27FC236}">
                  <a16:creationId xmlns:a16="http://schemas.microsoft.com/office/drawing/2014/main" id="{AF6AB09E-F61A-4D80-8AD7-6F77B2DC635B}"/>
                </a:ext>
              </a:extLst>
            </p:cNvPr>
            <p:cNvSpPr txBox="1"/>
            <p:nvPr/>
          </p:nvSpPr>
          <p:spPr>
            <a:xfrm>
              <a:off x="6504938" y="3448912"/>
              <a:ext cx="1082400" cy="24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Gaussian quantiles</a:t>
              </a:r>
              <a:endParaRPr sz="700">
                <a:latin typeface="Montserrat"/>
                <a:ea typeface="Montserrat"/>
                <a:cs typeface="Montserrat"/>
                <a:sym typeface="Montserrat"/>
              </a:endParaRPr>
            </a:p>
          </p:txBody>
        </p:sp>
        <p:sp>
          <p:nvSpPr>
            <p:cNvPr id="18" name="Google Shape;196;p28">
              <a:extLst>
                <a:ext uri="{FF2B5EF4-FFF2-40B4-BE49-F238E27FC236}">
                  <a16:creationId xmlns:a16="http://schemas.microsoft.com/office/drawing/2014/main" id="{280A5C3D-0ECA-424F-B5DF-402325060887}"/>
                </a:ext>
              </a:extLst>
            </p:cNvPr>
            <p:cNvSpPr txBox="1"/>
            <p:nvPr/>
          </p:nvSpPr>
          <p:spPr>
            <a:xfrm>
              <a:off x="7885551" y="3448900"/>
              <a:ext cx="1149900" cy="24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Degree days over 5℃</a:t>
              </a:r>
              <a:endParaRPr sz="700">
                <a:latin typeface="Montserrat"/>
                <a:ea typeface="Montserrat"/>
                <a:cs typeface="Montserrat"/>
                <a:sym typeface="Montserrat"/>
              </a:endParaRPr>
            </a:p>
          </p:txBody>
        </p:sp>
        <p:sp>
          <p:nvSpPr>
            <p:cNvPr id="19" name="Google Shape;197;p28">
              <a:extLst>
                <a:ext uri="{FF2B5EF4-FFF2-40B4-BE49-F238E27FC236}">
                  <a16:creationId xmlns:a16="http://schemas.microsoft.com/office/drawing/2014/main" id="{B32BC05C-03F7-4B16-BBE0-7F55AC1B4D19}"/>
                </a:ext>
              </a:extLst>
            </p:cNvPr>
            <p:cNvSpPr txBox="1"/>
            <p:nvPr/>
          </p:nvSpPr>
          <p:spPr>
            <a:xfrm>
              <a:off x="5097788" y="4742887"/>
              <a:ext cx="1082400" cy="24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grassland</a:t>
              </a:r>
              <a:endParaRPr sz="700">
                <a:latin typeface="Montserrat"/>
                <a:ea typeface="Montserrat"/>
                <a:cs typeface="Montserrat"/>
                <a:sym typeface="Montserrat"/>
              </a:endParaRPr>
            </a:p>
          </p:txBody>
        </p:sp>
        <p:sp>
          <p:nvSpPr>
            <p:cNvPr id="20" name="Google Shape;198;p28">
              <a:extLst>
                <a:ext uri="{FF2B5EF4-FFF2-40B4-BE49-F238E27FC236}">
                  <a16:creationId xmlns:a16="http://schemas.microsoft.com/office/drawing/2014/main" id="{1C9A02FA-AD54-4900-9C3C-7927D98568A8}"/>
                </a:ext>
              </a:extLst>
            </p:cNvPr>
            <p:cNvSpPr txBox="1"/>
            <p:nvPr/>
          </p:nvSpPr>
          <p:spPr>
            <a:xfrm>
              <a:off x="6500113" y="4742887"/>
              <a:ext cx="1082400" cy="24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cropland</a:t>
              </a:r>
              <a:endParaRPr sz="700">
                <a:latin typeface="Montserrat"/>
                <a:ea typeface="Montserrat"/>
                <a:cs typeface="Montserrat"/>
                <a:sym typeface="Montserrat"/>
              </a:endParaRPr>
            </a:p>
          </p:txBody>
        </p:sp>
        <p:sp>
          <p:nvSpPr>
            <p:cNvPr id="21" name="Google Shape;199;p28">
              <a:extLst>
                <a:ext uri="{FF2B5EF4-FFF2-40B4-BE49-F238E27FC236}">
                  <a16:creationId xmlns:a16="http://schemas.microsoft.com/office/drawing/2014/main" id="{8D9588A0-2408-423F-BF8C-C7854B7F1DF3}"/>
                </a:ext>
              </a:extLst>
            </p:cNvPr>
            <p:cNvSpPr txBox="1"/>
            <p:nvPr/>
          </p:nvSpPr>
          <p:spPr>
            <a:xfrm>
              <a:off x="7902438" y="4742887"/>
              <a:ext cx="1082400" cy="24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forest</a:t>
              </a:r>
              <a:endParaRPr sz="700">
                <a:latin typeface="Montserrat"/>
                <a:ea typeface="Montserrat"/>
                <a:cs typeface="Montserrat"/>
                <a:sym typeface="Montserrat"/>
              </a:endParaRPr>
            </a:p>
          </p:txBody>
        </p:sp>
      </p:grpSp>
      <p:sp>
        <p:nvSpPr>
          <p:cNvPr id="24" name="TextBox 23">
            <a:extLst>
              <a:ext uri="{FF2B5EF4-FFF2-40B4-BE49-F238E27FC236}">
                <a16:creationId xmlns:a16="http://schemas.microsoft.com/office/drawing/2014/main" id="{A208A3BB-CF73-45F7-9329-A47AF636CB45}"/>
              </a:ext>
            </a:extLst>
          </p:cNvPr>
          <p:cNvSpPr txBox="1"/>
          <p:nvPr/>
        </p:nvSpPr>
        <p:spPr>
          <a:xfrm>
            <a:off x="6359537" y="2065209"/>
            <a:ext cx="902245" cy="307777"/>
          </a:xfrm>
          <a:prstGeom prst="rect">
            <a:avLst/>
          </a:prstGeom>
          <a:noFill/>
        </p:spPr>
        <p:txBody>
          <a:bodyPr wrap="square" rtlCol="0">
            <a:spAutoFit/>
          </a:bodyPr>
          <a:lstStyle/>
          <a:p>
            <a:r>
              <a:rPr lang="en-US" dirty="0">
                <a:solidFill>
                  <a:srgbClr val="CACACA"/>
                </a:solidFill>
              </a:rPr>
              <a:t>G.E.E.R</a:t>
            </a:r>
          </a:p>
        </p:txBody>
      </p:sp>
    </p:spTree>
    <p:extLst>
      <p:ext uri="{BB962C8B-B14F-4D97-AF65-F5344CB8AC3E}">
        <p14:creationId xmlns:p14="http://schemas.microsoft.com/office/powerpoint/2010/main" val="3439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Species Distribution Models: </a:t>
            </a:r>
            <a:endParaRPr dirty="0"/>
          </a:p>
        </p:txBody>
      </p:sp>
      <p:pic>
        <p:nvPicPr>
          <p:cNvPr id="240" name="Google Shape;240;p33"/>
          <p:cNvPicPr preferRelativeResize="0"/>
          <p:nvPr/>
        </p:nvPicPr>
        <p:blipFill rotWithShape="1">
          <a:blip r:embed="rId3">
            <a:alphaModFix/>
          </a:blip>
          <a:srcRect r="1526"/>
          <a:stretch/>
        </p:blipFill>
        <p:spPr>
          <a:xfrm>
            <a:off x="41453" y="1393525"/>
            <a:ext cx="4434999" cy="2587268"/>
          </a:xfrm>
          <a:prstGeom prst="rect">
            <a:avLst/>
          </a:prstGeom>
          <a:noFill/>
          <a:ln>
            <a:noFill/>
          </a:ln>
        </p:spPr>
      </p:pic>
      <p:pic>
        <p:nvPicPr>
          <p:cNvPr id="5" name="Google Shape;247;p34">
            <a:extLst>
              <a:ext uri="{FF2B5EF4-FFF2-40B4-BE49-F238E27FC236}">
                <a16:creationId xmlns:a16="http://schemas.microsoft.com/office/drawing/2014/main" id="{36E57AA6-379C-4809-9254-485EC4566AA3}"/>
              </a:ext>
            </a:extLst>
          </p:cNvPr>
          <p:cNvPicPr preferRelativeResize="0"/>
          <p:nvPr/>
        </p:nvPicPr>
        <p:blipFill>
          <a:blip r:embed="rId4">
            <a:alphaModFix/>
          </a:blip>
          <a:stretch>
            <a:fillRect/>
          </a:stretch>
        </p:blipFill>
        <p:spPr>
          <a:xfrm>
            <a:off x="4572000" y="1393525"/>
            <a:ext cx="4572000" cy="25872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Uncertainty</a:t>
            </a:r>
            <a:endParaRPr dirty="0"/>
          </a:p>
        </p:txBody>
      </p:sp>
      <p:pic>
        <p:nvPicPr>
          <p:cNvPr id="248" name="Google Shape;248;p34"/>
          <p:cNvPicPr preferRelativeResize="0"/>
          <p:nvPr/>
        </p:nvPicPr>
        <p:blipFill>
          <a:blip r:embed="rId3">
            <a:alphaModFix/>
          </a:blip>
          <a:stretch>
            <a:fillRect/>
          </a:stretch>
        </p:blipFill>
        <p:spPr>
          <a:xfrm>
            <a:off x="4572001" y="1405140"/>
            <a:ext cx="4527578" cy="2550313"/>
          </a:xfrm>
          <a:prstGeom prst="rect">
            <a:avLst/>
          </a:prstGeom>
          <a:noFill/>
          <a:ln>
            <a:noFill/>
          </a:ln>
        </p:spPr>
      </p:pic>
      <p:pic>
        <p:nvPicPr>
          <p:cNvPr id="5" name="Google Shape;241;p33">
            <a:extLst>
              <a:ext uri="{FF2B5EF4-FFF2-40B4-BE49-F238E27FC236}">
                <a16:creationId xmlns:a16="http://schemas.microsoft.com/office/drawing/2014/main" id="{53820E32-3CEE-431C-AF3A-BAE5EE283780}"/>
              </a:ext>
            </a:extLst>
          </p:cNvPr>
          <p:cNvPicPr preferRelativeResize="0"/>
          <p:nvPr/>
        </p:nvPicPr>
        <p:blipFill>
          <a:blip r:embed="rId4">
            <a:alphaModFix/>
          </a:blip>
          <a:stretch>
            <a:fillRect/>
          </a:stretch>
        </p:blipFill>
        <p:spPr>
          <a:xfrm>
            <a:off x="44422" y="1406831"/>
            <a:ext cx="4496775" cy="25503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Now what? </a:t>
            </a:r>
            <a:endParaRPr dirty="0"/>
          </a:p>
        </p:txBody>
      </p:sp>
      <p:sp>
        <p:nvSpPr>
          <p:cNvPr id="254" name="Google Shape;254;p35"/>
          <p:cNvSpPr txBox="1">
            <a:spLocks noGrp="1"/>
          </p:cNvSpPr>
          <p:nvPr>
            <p:ph type="body" idx="1"/>
          </p:nvPr>
        </p:nvSpPr>
        <p:spPr>
          <a:xfrm>
            <a:off x="311700" y="1163149"/>
            <a:ext cx="8520600" cy="3456147"/>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800" dirty="0"/>
              <a:t>Limitations</a:t>
            </a:r>
          </a:p>
          <a:p>
            <a:pPr lvl="1" indent="-355600">
              <a:buSzPts val="2000"/>
              <a:buChar char="●"/>
            </a:pPr>
            <a:r>
              <a:rPr lang="en" sz="1800" dirty="0"/>
              <a:t>Sparse data set</a:t>
            </a:r>
            <a:endParaRPr sz="1800" dirty="0"/>
          </a:p>
          <a:p>
            <a:pPr lvl="1" indent="-355600">
              <a:buSzPts val="2000"/>
              <a:buChar char="●"/>
            </a:pPr>
            <a:r>
              <a:rPr lang="en" sz="1800" dirty="0"/>
              <a:t>Timing of data collection</a:t>
            </a:r>
            <a:endParaRPr sz="1800" dirty="0"/>
          </a:p>
          <a:p>
            <a:pPr lvl="1" indent="-355600">
              <a:buSzPts val="2000"/>
              <a:buChar char="●"/>
            </a:pPr>
            <a:r>
              <a:rPr lang="en" sz="1800" dirty="0"/>
              <a:t>Bias towards wind facility locations</a:t>
            </a:r>
          </a:p>
          <a:p>
            <a:pPr lvl="1" indent="-355600">
              <a:buSzPts val="2000"/>
              <a:buChar char="●"/>
            </a:pPr>
            <a:r>
              <a:rPr lang="en" sz="1800" dirty="0"/>
              <a:t>Level of uncertainty</a:t>
            </a:r>
          </a:p>
          <a:p>
            <a:pPr lvl="1" indent="-355600">
              <a:buSzPts val="2000"/>
              <a:buChar char="●"/>
            </a:pPr>
            <a:r>
              <a:rPr lang="en" sz="1800" dirty="0"/>
              <a:t>No ability to incorporate time</a:t>
            </a:r>
          </a:p>
          <a:p>
            <a:pPr marL="457200" lvl="0" indent="-355600" algn="l" rtl="0">
              <a:spcBef>
                <a:spcPts val="0"/>
              </a:spcBef>
              <a:spcAft>
                <a:spcPts val="0"/>
              </a:spcAft>
              <a:buSzPts val="2000"/>
              <a:buChar char="●"/>
            </a:pPr>
            <a:r>
              <a:rPr lang="en-US" sz="2800" dirty="0"/>
              <a:t>Serves its purpose</a:t>
            </a:r>
          </a:p>
          <a:p>
            <a:pPr lvl="1" indent="-355600">
              <a:buSzPts val="2000"/>
              <a:buChar char="●"/>
            </a:pPr>
            <a:r>
              <a:rPr lang="en-US" sz="1800" dirty="0"/>
              <a:t>Explore options</a:t>
            </a:r>
          </a:p>
          <a:p>
            <a:pPr lvl="1" indent="-355600">
              <a:buSzPts val="2000"/>
              <a:buChar char="●"/>
            </a:pPr>
            <a:r>
              <a:rPr lang="en-US" sz="1800" dirty="0"/>
              <a:t>Demonstrate difficulties</a:t>
            </a:r>
          </a:p>
          <a:p>
            <a:pPr lvl="1" indent="-355600">
              <a:buSzPts val="2000"/>
              <a:buChar char="●"/>
            </a:pPr>
            <a:r>
              <a:rPr lang="en-US" sz="1800" dirty="0"/>
              <a:t>Demonstrate weaknesses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645900" y="1956950"/>
            <a:ext cx="7852200" cy="861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Thank you!</a:t>
            </a:r>
            <a:endParaRPr/>
          </a:p>
        </p:txBody>
      </p:sp>
      <p:sp>
        <p:nvSpPr>
          <p:cNvPr id="266" name="Google Shape;266;p37"/>
          <p:cNvSpPr txBox="1"/>
          <p:nvPr/>
        </p:nvSpPr>
        <p:spPr>
          <a:xfrm>
            <a:off x="158225" y="47619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Average"/>
                <a:ea typeface="Average"/>
                <a:cs typeface="Average"/>
                <a:sym typeface="Average"/>
              </a:rPr>
              <a:t>Credit: The Conversation</a:t>
            </a:r>
            <a:endParaRPr/>
          </a:p>
        </p:txBody>
      </p:sp>
      <p:pic>
        <p:nvPicPr>
          <p:cNvPr id="267" name="Google Shape;267;p37"/>
          <p:cNvPicPr preferRelativeResize="0"/>
          <p:nvPr/>
        </p:nvPicPr>
        <p:blipFill>
          <a:blip r:embed="rId3">
            <a:alphaModFix/>
          </a:blip>
          <a:stretch>
            <a:fillRect/>
          </a:stretch>
        </p:blipFill>
        <p:spPr>
          <a:xfrm>
            <a:off x="203251" y="414300"/>
            <a:ext cx="3394125" cy="4385200"/>
          </a:xfrm>
          <a:prstGeom prst="rect">
            <a:avLst/>
          </a:prstGeom>
          <a:noFill/>
          <a:ln>
            <a:noFill/>
          </a:ln>
        </p:spPr>
      </p:pic>
      <p:pic>
        <p:nvPicPr>
          <p:cNvPr id="268" name="Google Shape;268;p37"/>
          <p:cNvPicPr preferRelativeResize="0"/>
          <p:nvPr/>
        </p:nvPicPr>
        <p:blipFill>
          <a:blip r:embed="rId4">
            <a:alphaModFix/>
          </a:blip>
          <a:stretch>
            <a:fillRect/>
          </a:stretch>
        </p:blipFill>
        <p:spPr>
          <a:xfrm>
            <a:off x="4928676" y="2735600"/>
            <a:ext cx="4051628" cy="2020749"/>
          </a:xfrm>
          <a:prstGeom prst="rect">
            <a:avLst/>
          </a:prstGeom>
          <a:noFill/>
          <a:ln>
            <a:noFill/>
          </a:ln>
        </p:spPr>
      </p:pic>
      <p:sp>
        <p:nvSpPr>
          <p:cNvPr id="269" name="Google Shape;269;p37"/>
          <p:cNvSpPr txBox="1"/>
          <p:nvPr/>
        </p:nvSpPr>
        <p:spPr>
          <a:xfrm>
            <a:off x="4965475" y="4761975"/>
            <a:ext cx="2131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Average"/>
                <a:ea typeface="Average"/>
                <a:cs typeface="Average"/>
                <a:sym typeface="Average"/>
              </a:rPr>
              <a:t>Credit: Recharge News</a:t>
            </a:r>
            <a:endParaRPr sz="1000">
              <a:latin typeface="Average"/>
              <a:ea typeface="Average"/>
              <a:cs typeface="Average"/>
              <a:sym typeface="Average"/>
            </a:endParaRPr>
          </a:p>
        </p:txBody>
      </p:sp>
      <p:pic>
        <p:nvPicPr>
          <p:cNvPr id="270" name="Google Shape;270;p37"/>
          <p:cNvPicPr preferRelativeResize="0"/>
          <p:nvPr/>
        </p:nvPicPr>
        <p:blipFill>
          <a:blip r:embed="rId5">
            <a:alphaModFix/>
          </a:blip>
          <a:stretch>
            <a:fillRect/>
          </a:stretch>
        </p:blipFill>
        <p:spPr>
          <a:xfrm>
            <a:off x="5912425" y="63788"/>
            <a:ext cx="3000000" cy="1998387"/>
          </a:xfrm>
          <a:prstGeom prst="rect">
            <a:avLst/>
          </a:prstGeom>
          <a:noFill/>
          <a:ln>
            <a:noFill/>
          </a:ln>
        </p:spPr>
      </p:pic>
      <p:sp>
        <p:nvSpPr>
          <p:cNvPr id="271" name="Google Shape;271;p37"/>
          <p:cNvSpPr txBox="1"/>
          <p:nvPr/>
        </p:nvSpPr>
        <p:spPr>
          <a:xfrm>
            <a:off x="5912425" y="2062175"/>
            <a:ext cx="2131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Average"/>
                <a:ea typeface="Average"/>
                <a:cs typeface="Average"/>
                <a:sym typeface="Average"/>
              </a:rPr>
              <a:t>Credit: The Denver Post</a:t>
            </a:r>
            <a:endParaRPr sz="1000">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840D-28AD-404E-90B4-5078D58E6FA3}"/>
              </a:ext>
            </a:extLst>
          </p:cNvPr>
          <p:cNvSpPr>
            <a:spLocks noGrp="1"/>
          </p:cNvSpPr>
          <p:nvPr>
            <p:ph type="title"/>
          </p:nvPr>
        </p:nvSpPr>
        <p:spPr>
          <a:xfrm>
            <a:off x="293615" y="209725"/>
            <a:ext cx="8581937" cy="4748169"/>
          </a:xfrm>
        </p:spPr>
        <p:txBody>
          <a:bodyPr>
            <a:normAutofit/>
          </a:bodyPr>
          <a:lstStyle/>
          <a:p>
            <a:r>
              <a:rPr lang="en-US" sz="2000" i="1" dirty="0">
                <a:solidFill>
                  <a:srgbClr val="CACACA"/>
                </a:solidFill>
                <a:effectLst/>
                <a:latin typeface="Calibri" panose="020F0502020204030204" pitchFamily="34" charset="0"/>
                <a:ea typeface="Times New Roman" panose="02020603050405020304" pitchFamily="18" charset="0"/>
              </a:rPr>
              <a:t>Ursinus College respectfully acknowledges that our campus rests on </a:t>
            </a:r>
            <a:r>
              <a:rPr lang="en-US" sz="2000" i="1" dirty="0" err="1">
                <a:solidFill>
                  <a:srgbClr val="CACACA"/>
                </a:solidFill>
                <a:effectLst/>
                <a:latin typeface="Calibri" panose="020F0502020204030204" pitchFamily="34" charset="0"/>
                <a:ea typeface="Times New Roman" panose="02020603050405020304" pitchFamily="18" charset="0"/>
              </a:rPr>
              <a:t>Lenapehoking</a:t>
            </a:r>
            <a:r>
              <a:rPr lang="en-US" sz="2000" i="1" dirty="0">
                <a:solidFill>
                  <a:srgbClr val="CACACA"/>
                </a:solidFill>
                <a:effectLst/>
                <a:latin typeface="Calibri" panose="020F0502020204030204" pitchFamily="34" charset="0"/>
                <a:ea typeface="Times New Roman" panose="02020603050405020304" pitchFamily="18" charset="0"/>
              </a:rPr>
              <a:t>, the ancestral and spiritual homelands of the following five nations: Delaware Tribe of Indians, Delaware Nation, </a:t>
            </a:r>
            <a:r>
              <a:rPr lang="en-US" sz="2000" i="1" dirty="0" err="1">
                <a:solidFill>
                  <a:srgbClr val="CACACA"/>
                </a:solidFill>
                <a:effectLst/>
                <a:latin typeface="Calibri" panose="020F0502020204030204" pitchFamily="34" charset="0"/>
                <a:ea typeface="Times New Roman" panose="02020603050405020304" pitchFamily="18" charset="0"/>
              </a:rPr>
              <a:t>Eelunaapèewii</a:t>
            </a:r>
            <a:r>
              <a:rPr lang="en-US" sz="2000" i="1" dirty="0">
                <a:solidFill>
                  <a:srgbClr val="CACACA"/>
                </a:solidFill>
                <a:effectLst/>
                <a:latin typeface="Calibri" panose="020F0502020204030204" pitchFamily="34" charset="0"/>
                <a:ea typeface="Times New Roman" panose="02020603050405020304" pitchFamily="18" charset="0"/>
              </a:rPr>
              <a:t> </a:t>
            </a:r>
            <a:r>
              <a:rPr lang="en-US" sz="2000" i="1" dirty="0" err="1">
                <a:solidFill>
                  <a:srgbClr val="CACACA"/>
                </a:solidFill>
                <a:effectLst/>
                <a:latin typeface="Calibri" panose="020F0502020204030204" pitchFamily="34" charset="0"/>
                <a:ea typeface="Times New Roman" panose="02020603050405020304" pitchFamily="18" charset="0"/>
              </a:rPr>
              <a:t>Lahkèewiit</a:t>
            </a:r>
            <a:r>
              <a:rPr lang="en-US" sz="2000" i="1" dirty="0">
                <a:solidFill>
                  <a:srgbClr val="CACACA"/>
                </a:solidFill>
                <a:effectLst/>
                <a:latin typeface="Calibri" panose="020F0502020204030204" pitchFamily="34" charset="0"/>
                <a:ea typeface="Times New Roman" panose="02020603050405020304" pitchFamily="18" charset="0"/>
              </a:rPr>
              <a:t> (Delaware Nation at </a:t>
            </a:r>
            <a:r>
              <a:rPr lang="en-US" sz="2000" i="1" dirty="0" err="1">
                <a:solidFill>
                  <a:srgbClr val="CACACA"/>
                </a:solidFill>
                <a:effectLst/>
                <a:latin typeface="Calibri" panose="020F0502020204030204" pitchFamily="34" charset="0"/>
                <a:ea typeface="Times New Roman" panose="02020603050405020304" pitchFamily="18" charset="0"/>
              </a:rPr>
              <a:t>Moraviantown</a:t>
            </a:r>
            <a:r>
              <a:rPr lang="en-US" sz="2000" i="1" dirty="0">
                <a:solidFill>
                  <a:srgbClr val="CACACA"/>
                </a:solidFill>
                <a:effectLst/>
                <a:latin typeface="Calibri" panose="020F0502020204030204" pitchFamily="34" charset="0"/>
                <a:ea typeface="Times New Roman" panose="02020603050405020304" pitchFamily="18" charset="0"/>
              </a:rPr>
              <a:t>), Stockbridge-Munsee Community, and Munsee-Delaware Nation (Ontario).</a:t>
            </a:r>
            <a:br>
              <a:rPr lang="en-US" sz="2000" i="1" dirty="0">
                <a:solidFill>
                  <a:srgbClr val="CACACA"/>
                </a:solidFill>
                <a:effectLst/>
                <a:latin typeface="Calibri" panose="020F0502020204030204" pitchFamily="34" charset="0"/>
                <a:ea typeface="Times New Roman" panose="02020603050405020304" pitchFamily="18" charset="0"/>
              </a:rPr>
            </a:br>
            <a:br>
              <a:rPr lang="en-US" sz="2000" i="1" dirty="0">
                <a:solidFill>
                  <a:srgbClr val="CACACA"/>
                </a:solidFill>
                <a:effectLst/>
                <a:latin typeface="Calibri" panose="020F0502020204030204" pitchFamily="34" charset="0"/>
                <a:ea typeface="Times New Roman" panose="02020603050405020304" pitchFamily="18" charset="0"/>
              </a:rPr>
            </a:br>
            <a:r>
              <a:rPr lang="en-US" sz="2000" i="1" dirty="0">
                <a:solidFill>
                  <a:srgbClr val="CACACA"/>
                </a:solidFill>
                <a:effectLst/>
                <a:latin typeface="Calibri" panose="020F0502020204030204" pitchFamily="34" charset="0"/>
                <a:ea typeface="Times New Roman" panose="02020603050405020304" pitchFamily="18" charset="0"/>
              </a:rPr>
              <a:t>Our community carries names derived from the Lenape language--names holding spiritual and cultural meaning while also bearing the remembrance of the systematic removal of the Lenape people over 250 years ago by European colonial powers, whose legacy still reinforces and benefits from the Lenape's disenfranchisement. Ursinus College commits to collaboration, representation, and inclusion as we work together with the Lenape people to bring about healing and reconciliation between and among all our communities</a:t>
            </a:r>
            <a:endParaRPr lang="en-US" sz="4000" dirty="0">
              <a:solidFill>
                <a:srgbClr val="CACACA"/>
              </a:solidFill>
            </a:endParaRPr>
          </a:p>
        </p:txBody>
      </p:sp>
    </p:spTree>
    <p:extLst>
      <p:ext uri="{BB962C8B-B14F-4D97-AF65-F5344CB8AC3E}">
        <p14:creationId xmlns:p14="http://schemas.microsoft.com/office/powerpoint/2010/main" val="3075015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163650" y="367936"/>
            <a:ext cx="881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Context</a:t>
            </a:r>
            <a:endParaRPr dirty="0"/>
          </a:p>
        </p:txBody>
      </p:sp>
      <p:sp>
        <p:nvSpPr>
          <p:cNvPr id="78" name="Google Shape;78;p15"/>
          <p:cNvSpPr txBox="1">
            <a:spLocks noGrp="1"/>
          </p:cNvSpPr>
          <p:nvPr>
            <p:ph type="body" idx="1"/>
          </p:nvPr>
        </p:nvSpPr>
        <p:spPr>
          <a:xfrm>
            <a:off x="311701" y="1063989"/>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400" dirty="0"/>
              <a:t>Bald and golden eagles collide with operating wind turbines</a:t>
            </a:r>
          </a:p>
          <a:p>
            <a:pPr lvl="1" indent="-355600">
              <a:buSzPts val="2000"/>
              <a:buChar char="●"/>
            </a:pPr>
            <a:r>
              <a:rPr lang="en" sz="1800" dirty="0"/>
              <a:t>Violation of U.S. law</a:t>
            </a:r>
          </a:p>
          <a:p>
            <a:pPr lvl="1" indent="-355600">
              <a:buSzPts val="2000"/>
              <a:buChar char="●"/>
            </a:pPr>
            <a:r>
              <a:rPr lang="en" sz="1800" dirty="0"/>
              <a:t>Unavoidable</a:t>
            </a:r>
            <a:endParaRPr sz="1800" dirty="0"/>
          </a:p>
          <a:p>
            <a:pPr marL="457200" lvl="0" indent="-355600" algn="l" rtl="0">
              <a:spcBef>
                <a:spcPts val="0"/>
              </a:spcBef>
              <a:spcAft>
                <a:spcPts val="0"/>
              </a:spcAft>
              <a:buSzPts val="2000"/>
              <a:buChar char="●"/>
            </a:pPr>
            <a:r>
              <a:rPr lang="en" sz="2400" dirty="0"/>
              <a:t>Eagle Permit Rule</a:t>
            </a:r>
            <a:endParaRPr sz="2400" dirty="0"/>
          </a:p>
          <a:p>
            <a:pPr lvl="1" indent="-355600">
              <a:buSzPts val="2000"/>
              <a:buChar char="●"/>
            </a:pPr>
            <a:r>
              <a:rPr lang="en-US" sz="1800" dirty="0"/>
              <a:t>Predict take in advance</a:t>
            </a:r>
          </a:p>
          <a:p>
            <a:pPr lvl="1" indent="-355600">
              <a:buSzPts val="2000"/>
              <a:buChar char="●"/>
            </a:pPr>
            <a:r>
              <a:rPr lang="en-US" sz="1800" dirty="0"/>
              <a:t>Bayesian collision risk model</a:t>
            </a:r>
          </a:p>
          <a:p>
            <a:pPr lvl="2" indent="-355600">
              <a:buSzPts val="2000"/>
              <a:buFont typeface="Average"/>
              <a:buChar char="●"/>
            </a:pPr>
            <a:r>
              <a:rPr lang="en-US" sz="1800" dirty="0"/>
              <a:t>Fatalities (</a:t>
            </a:r>
            <a:r>
              <a:rPr lang="en-US" sz="1800" i="1" dirty="0"/>
              <a:t>F</a:t>
            </a:r>
            <a:r>
              <a:rPr lang="en-US" sz="1800" dirty="0"/>
              <a:t>) are dependent on exposure (</a:t>
            </a:r>
            <a:r>
              <a:rPr lang="en-US" sz="1800" i="1" dirty="0">
                <a:latin typeface="Symbol" panose="05050102010706020507" pitchFamily="18" charset="2"/>
              </a:rPr>
              <a:t>l</a:t>
            </a:r>
            <a:r>
              <a:rPr lang="en-US" sz="1800" dirty="0"/>
              <a:t>), hazardous space-time (</a:t>
            </a:r>
            <a:r>
              <a:rPr lang="en-US" sz="1800" i="1" dirty="0">
                <a:latin typeface="Symbol" panose="05050102010706020507" pitchFamily="18" charset="2"/>
              </a:rPr>
              <a:t>e</a:t>
            </a:r>
            <a:r>
              <a:rPr lang="en-US" sz="1800" dirty="0"/>
              <a:t>) and collision probability (</a:t>
            </a:r>
            <a:r>
              <a:rPr lang="en-US" sz="1800" i="1" dirty="0"/>
              <a:t>C</a:t>
            </a:r>
            <a:r>
              <a:rPr lang="en-US" sz="1800" dirty="0"/>
              <a:t>)</a:t>
            </a:r>
          </a:p>
          <a:p>
            <a:pPr lvl="2" indent="-355600">
              <a:buSzPts val="2000"/>
              <a:buFont typeface="Average"/>
              <a:buChar char="●"/>
            </a:pPr>
            <a:r>
              <a:rPr lang="en-US" sz="1800" dirty="0"/>
              <a:t>Posterior on </a:t>
            </a:r>
            <a:r>
              <a:rPr lang="en-US" sz="1800" i="1" dirty="0">
                <a:latin typeface="Symbol" panose="05050102010706020507" pitchFamily="18" charset="2"/>
              </a:rPr>
              <a:t>l</a:t>
            </a:r>
            <a:r>
              <a:rPr lang="en-US" sz="1800" dirty="0"/>
              <a:t> informed by data on eagle use</a:t>
            </a:r>
          </a:p>
          <a:p>
            <a:pPr lvl="2" indent="-355600">
              <a:buSzPts val="2000"/>
              <a:buChar char="●"/>
            </a:pPr>
            <a:endParaRPr sz="1600" dirty="0"/>
          </a:p>
          <a:p>
            <a:pPr marL="101600" lvl="0" indent="0" algn="l" rtl="0">
              <a:spcBef>
                <a:spcPts val="0"/>
              </a:spcBef>
              <a:spcAft>
                <a:spcPts val="0"/>
              </a:spcAft>
              <a:buSzPts val="2000"/>
              <a:buNone/>
            </a:pPr>
            <a:endParaRPr sz="2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8C044BF-B2F9-4C1F-9E21-30F1041FEC5F}"/>
                  </a:ext>
                </a:extLst>
              </p:cNvPr>
              <p:cNvSpPr txBox="1"/>
              <p:nvPr/>
            </p:nvSpPr>
            <p:spPr>
              <a:xfrm>
                <a:off x="3310758" y="4342132"/>
                <a:ext cx="238059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ACACA"/>
                          </a:solidFill>
                          <a:latin typeface="Cambria Math" panose="02040503050406030204" pitchFamily="18" charset="0"/>
                        </a:rPr>
                        <m:t>𝐹</m:t>
                      </m:r>
                      <m:r>
                        <a:rPr lang="en-US" sz="2800" b="0" i="1" smtClean="0">
                          <a:solidFill>
                            <a:srgbClr val="CACACA"/>
                          </a:solidFill>
                          <a:latin typeface="Cambria Math" panose="02040503050406030204" pitchFamily="18" charset="0"/>
                        </a:rPr>
                        <m:t>= </m:t>
                      </m:r>
                      <m:r>
                        <a:rPr lang="en-US" sz="2800" b="0" i="1" smtClean="0">
                          <a:solidFill>
                            <a:srgbClr val="CACACA"/>
                          </a:solidFill>
                          <a:latin typeface="Cambria Math" panose="02040503050406030204" pitchFamily="18" charset="0"/>
                          <a:ea typeface="Cambria Math" panose="02040503050406030204" pitchFamily="18" charset="0"/>
                        </a:rPr>
                        <m:t>𝜀𝜆</m:t>
                      </m:r>
                      <m:r>
                        <a:rPr lang="en-US" sz="2800" b="0" i="1" smtClean="0">
                          <a:solidFill>
                            <a:srgbClr val="CACACA"/>
                          </a:solidFill>
                          <a:latin typeface="Cambria Math" panose="02040503050406030204" pitchFamily="18" charset="0"/>
                          <a:ea typeface="Cambria Math" panose="02040503050406030204" pitchFamily="18" charset="0"/>
                        </a:rPr>
                        <m:t>𝐶</m:t>
                      </m:r>
                    </m:oMath>
                  </m:oMathPara>
                </a14:m>
                <a:endParaRPr lang="en-US" sz="2800" dirty="0">
                  <a:solidFill>
                    <a:srgbClr val="CACACA"/>
                  </a:solidFill>
                </a:endParaRPr>
              </a:p>
            </p:txBody>
          </p:sp>
        </mc:Choice>
        <mc:Fallback xmlns="">
          <p:sp>
            <p:nvSpPr>
              <p:cNvPr id="2" name="TextBox 1">
                <a:extLst>
                  <a:ext uri="{FF2B5EF4-FFF2-40B4-BE49-F238E27FC236}">
                    <a16:creationId xmlns:a16="http://schemas.microsoft.com/office/drawing/2014/main" id="{08C044BF-B2F9-4C1F-9E21-30F1041FEC5F}"/>
                  </a:ext>
                </a:extLst>
              </p:cNvPr>
              <p:cNvSpPr txBox="1">
                <a:spLocks noRot="1" noChangeAspect="1" noMove="1" noResize="1" noEditPoints="1" noAdjustHandles="1" noChangeArrowheads="1" noChangeShapeType="1" noTextEdit="1"/>
              </p:cNvSpPr>
              <p:nvPr/>
            </p:nvSpPr>
            <p:spPr>
              <a:xfrm>
                <a:off x="3310758" y="4342132"/>
                <a:ext cx="2380593" cy="52322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136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AAFC-ABB0-476D-BA1C-853E7BAEA62A}"/>
              </a:ext>
            </a:extLst>
          </p:cNvPr>
          <p:cNvSpPr>
            <a:spLocks noGrp="1"/>
          </p:cNvSpPr>
          <p:nvPr>
            <p:ph type="title"/>
          </p:nvPr>
        </p:nvSpPr>
        <p:spPr/>
        <p:txBody>
          <a:bodyPr>
            <a:normAutofit fontScale="90000"/>
          </a:bodyPr>
          <a:lstStyle/>
          <a:p>
            <a:r>
              <a:rPr lang="en-US" dirty="0"/>
              <a:t>Problem and Potential Solution</a:t>
            </a:r>
          </a:p>
        </p:txBody>
      </p:sp>
      <p:sp>
        <p:nvSpPr>
          <p:cNvPr id="3" name="Text Placeholder 2">
            <a:extLst>
              <a:ext uri="{FF2B5EF4-FFF2-40B4-BE49-F238E27FC236}">
                <a16:creationId xmlns:a16="http://schemas.microsoft.com/office/drawing/2014/main" id="{2E6A40AC-5FEA-4AC2-A47F-1370B78A8C63}"/>
              </a:ext>
            </a:extLst>
          </p:cNvPr>
          <p:cNvSpPr>
            <a:spLocks noGrp="1"/>
          </p:cNvSpPr>
          <p:nvPr>
            <p:ph type="body" idx="1"/>
          </p:nvPr>
        </p:nvSpPr>
        <p:spPr>
          <a:xfrm>
            <a:off x="311700" y="1152475"/>
            <a:ext cx="8520600" cy="3863456"/>
          </a:xfrm>
        </p:spPr>
        <p:txBody>
          <a:bodyPr>
            <a:normAutofit/>
          </a:bodyPr>
          <a:lstStyle/>
          <a:p>
            <a:r>
              <a:rPr lang="en-US" sz="2400" dirty="0"/>
              <a:t>Problems:</a:t>
            </a:r>
          </a:p>
          <a:p>
            <a:pPr lvl="1"/>
            <a:r>
              <a:rPr lang="en-US" sz="1600" dirty="0"/>
              <a:t>Facilities don’t want to collect data</a:t>
            </a:r>
          </a:p>
          <a:p>
            <a:pPr lvl="2"/>
            <a:r>
              <a:rPr lang="en-US" sz="1600" dirty="0"/>
              <a:t>Expense</a:t>
            </a:r>
          </a:p>
          <a:p>
            <a:pPr lvl="2"/>
            <a:r>
              <a:rPr lang="en-US" sz="1600" dirty="0"/>
              <a:t>Logistical difficulties</a:t>
            </a:r>
          </a:p>
          <a:p>
            <a:pPr lvl="1"/>
            <a:r>
              <a:rPr lang="en-US" sz="1600" dirty="0"/>
              <a:t>Data collected not sufficient for the purpose</a:t>
            </a:r>
          </a:p>
          <a:p>
            <a:pPr lvl="2"/>
            <a:r>
              <a:rPr lang="en-US" sz="1600" dirty="0"/>
              <a:t>Incomplete</a:t>
            </a:r>
          </a:p>
          <a:p>
            <a:pPr lvl="2"/>
            <a:r>
              <a:rPr lang="en-US" sz="1600" dirty="0"/>
              <a:t>Collected after turbines are operational</a:t>
            </a:r>
          </a:p>
          <a:p>
            <a:r>
              <a:rPr lang="en-US" sz="2400" dirty="0"/>
              <a:t>Potential Solutions</a:t>
            </a:r>
          </a:p>
          <a:p>
            <a:pPr lvl="1"/>
            <a:r>
              <a:rPr lang="en-US" sz="1600" dirty="0"/>
              <a:t>Avoid poor locations from the start</a:t>
            </a:r>
          </a:p>
          <a:p>
            <a:pPr lvl="2"/>
            <a:r>
              <a:rPr lang="en-US" sz="1600" dirty="0"/>
              <a:t>Target low use areas</a:t>
            </a:r>
            <a:endParaRPr lang="en-US" sz="2400" dirty="0"/>
          </a:p>
          <a:p>
            <a:pPr lvl="1"/>
            <a:r>
              <a:rPr lang="en-US" sz="1600" dirty="0"/>
              <a:t>Predict eagle use on the landscape</a:t>
            </a:r>
            <a:endParaRPr lang="en-US" dirty="0"/>
          </a:p>
        </p:txBody>
      </p:sp>
      <p:grpSp>
        <p:nvGrpSpPr>
          <p:cNvPr id="4" name="Google Shape;77;p15">
            <a:extLst>
              <a:ext uri="{FF2B5EF4-FFF2-40B4-BE49-F238E27FC236}">
                <a16:creationId xmlns:a16="http://schemas.microsoft.com/office/drawing/2014/main" id="{07BE843E-3180-45C2-9B3B-BB6FAF9369B5}"/>
              </a:ext>
            </a:extLst>
          </p:cNvPr>
          <p:cNvGrpSpPr/>
          <p:nvPr/>
        </p:nvGrpSpPr>
        <p:grpSpPr>
          <a:xfrm>
            <a:off x="5490821" y="127569"/>
            <a:ext cx="3148083" cy="2287676"/>
            <a:chOff x="406475" y="2519825"/>
            <a:chExt cx="3774249" cy="2637175"/>
          </a:xfrm>
        </p:grpSpPr>
        <p:pic>
          <p:nvPicPr>
            <p:cNvPr id="5" name="Google Shape;78;p15">
              <a:extLst>
                <a:ext uri="{FF2B5EF4-FFF2-40B4-BE49-F238E27FC236}">
                  <a16:creationId xmlns:a16="http://schemas.microsoft.com/office/drawing/2014/main" id="{6A89BB30-2A98-4AA6-B49F-8C9926EF55AD}"/>
                </a:ext>
              </a:extLst>
            </p:cNvPr>
            <p:cNvPicPr preferRelativeResize="0"/>
            <p:nvPr/>
          </p:nvPicPr>
          <p:blipFill>
            <a:blip r:embed="rId2">
              <a:alphaModFix/>
            </a:blip>
            <a:stretch>
              <a:fillRect/>
            </a:stretch>
          </p:blipFill>
          <p:spPr>
            <a:xfrm>
              <a:off x="406475" y="2519825"/>
              <a:ext cx="3774249" cy="2121175"/>
            </a:xfrm>
            <a:prstGeom prst="rect">
              <a:avLst/>
            </a:prstGeom>
            <a:noFill/>
            <a:ln>
              <a:noFill/>
            </a:ln>
          </p:spPr>
        </p:pic>
        <p:sp>
          <p:nvSpPr>
            <p:cNvPr id="6" name="Google Shape;79;p15">
              <a:extLst>
                <a:ext uri="{FF2B5EF4-FFF2-40B4-BE49-F238E27FC236}">
                  <a16:creationId xmlns:a16="http://schemas.microsoft.com/office/drawing/2014/main" id="{1650C543-C40B-4B06-A0B3-0A2E466BAAEF}"/>
                </a:ext>
              </a:extLst>
            </p:cNvPr>
            <p:cNvSpPr txBox="1"/>
            <p:nvPr/>
          </p:nvSpPr>
          <p:spPr>
            <a:xfrm>
              <a:off x="406475" y="4641000"/>
              <a:ext cx="2055900" cy="51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Source: BirdLife International</a:t>
              </a:r>
              <a:endParaRPr sz="1000">
                <a:latin typeface="Average"/>
                <a:ea typeface="Average"/>
                <a:cs typeface="Average"/>
                <a:sym typeface="Average"/>
              </a:endParaRPr>
            </a:p>
          </p:txBody>
        </p:sp>
      </p:grpSp>
      <p:grpSp>
        <p:nvGrpSpPr>
          <p:cNvPr id="7" name="Google Shape;80;p15">
            <a:extLst>
              <a:ext uri="{FF2B5EF4-FFF2-40B4-BE49-F238E27FC236}">
                <a16:creationId xmlns:a16="http://schemas.microsoft.com/office/drawing/2014/main" id="{99805B19-079E-4F49-9342-51D5FAB36AF5}"/>
              </a:ext>
            </a:extLst>
          </p:cNvPr>
          <p:cNvGrpSpPr/>
          <p:nvPr/>
        </p:nvGrpSpPr>
        <p:grpSpPr>
          <a:xfrm>
            <a:off x="5490822" y="2415245"/>
            <a:ext cx="3200279" cy="2650431"/>
            <a:chOff x="4854274" y="2195725"/>
            <a:chExt cx="3836827" cy="3055350"/>
          </a:xfrm>
        </p:grpSpPr>
        <p:pic>
          <p:nvPicPr>
            <p:cNvPr id="8" name="Google Shape;81;p15">
              <a:extLst>
                <a:ext uri="{FF2B5EF4-FFF2-40B4-BE49-F238E27FC236}">
                  <a16:creationId xmlns:a16="http://schemas.microsoft.com/office/drawing/2014/main" id="{60110F40-08BD-424C-B15F-7C9050B9F3ED}"/>
                </a:ext>
              </a:extLst>
            </p:cNvPr>
            <p:cNvPicPr preferRelativeResize="0"/>
            <p:nvPr/>
          </p:nvPicPr>
          <p:blipFill>
            <a:blip r:embed="rId3">
              <a:alphaModFix/>
            </a:blip>
            <a:stretch>
              <a:fillRect/>
            </a:stretch>
          </p:blipFill>
          <p:spPr>
            <a:xfrm>
              <a:off x="4854274" y="2195725"/>
              <a:ext cx="3836827" cy="2482650"/>
            </a:xfrm>
            <a:prstGeom prst="rect">
              <a:avLst/>
            </a:prstGeom>
            <a:noFill/>
            <a:ln>
              <a:noFill/>
            </a:ln>
          </p:spPr>
        </p:pic>
        <p:sp>
          <p:nvSpPr>
            <p:cNvPr id="9" name="Google Shape;82;p15">
              <a:extLst>
                <a:ext uri="{FF2B5EF4-FFF2-40B4-BE49-F238E27FC236}">
                  <a16:creationId xmlns:a16="http://schemas.microsoft.com/office/drawing/2014/main" id="{0619EA86-3CCC-44C7-9D6A-EF374E58110A}"/>
                </a:ext>
              </a:extLst>
            </p:cNvPr>
            <p:cNvSpPr txBox="1"/>
            <p:nvPr/>
          </p:nvSpPr>
          <p:spPr>
            <a:xfrm>
              <a:off x="4854275" y="4678375"/>
              <a:ext cx="222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Source: American Bird Conservancy</a:t>
              </a:r>
              <a:endParaRPr sz="1000">
                <a:latin typeface="Average"/>
                <a:ea typeface="Average"/>
                <a:cs typeface="Average"/>
                <a:sym typeface="Average"/>
              </a:endParaRPr>
            </a:p>
          </p:txBody>
        </p:sp>
      </p:grpSp>
    </p:spTree>
    <p:extLst>
      <p:ext uri="{BB962C8B-B14F-4D97-AF65-F5344CB8AC3E}">
        <p14:creationId xmlns:p14="http://schemas.microsoft.com/office/powerpoint/2010/main" val="3875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Data</a:t>
            </a:r>
            <a:endParaRPr dirty="0"/>
          </a:p>
        </p:txBody>
      </p:sp>
      <p:sp>
        <p:nvSpPr>
          <p:cNvPr id="70" name="Google Shape;70;p14"/>
          <p:cNvSpPr txBox="1">
            <a:spLocks noGrp="1"/>
          </p:cNvSpPr>
          <p:nvPr>
            <p:ph type="body" idx="1"/>
          </p:nvPr>
        </p:nvSpPr>
        <p:spPr>
          <a:xfrm>
            <a:off x="311675" y="1017725"/>
            <a:ext cx="4260325" cy="3796800"/>
          </a:xfrm>
          <a:prstGeom prst="rect">
            <a:avLst/>
          </a:prstGeom>
        </p:spPr>
        <p:txBody>
          <a:bodyPr spcFirstLastPara="1" wrap="square" lIns="91425" tIns="91425" rIns="91425" bIns="91425" anchor="t" anchorCtr="0">
            <a:normAutofit fontScale="92500" lnSpcReduction="10000"/>
          </a:bodyPr>
          <a:lstStyle/>
          <a:p>
            <a:pPr marL="457200" lvl="0" indent="-355600" algn="l" rtl="0">
              <a:spcBef>
                <a:spcPts val="0"/>
              </a:spcBef>
              <a:spcAft>
                <a:spcPts val="0"/>
              </a:spcAft>
              <a:buSzPts val="2000"/>
              <a:buChar char="●"/>
            </a:pPr>
            <a:r>
              <a:rPr lang="en-US" sz="2400" dirty="0"/>
              <a:t>119 wind facilities</a:t>
            </a:r>
          </a:p>
          <a:p>
            <a:pPr lvl="1" indent="-355600">
              <a:buSzPts val="2000"/>
              <a:buChar char="●"/>
            </a:pPr>
            <a:r>
              <a:rPr lang="en-US" sz="1800" dirty="0"/>
              <a:t>100 bald eagle</a:t>
            </a:r>
          </a:p>
          <a:p>
            <a:pPr lvl="1" indent="-355600">
              <a:buSzPts val="2000"/>
              <a:buChar char="●"/>
            </a:pPr>
            <a:r>
              <a:rPr lang="en-US" sz="1800" dirty="0"/>
              <a:t>97 golden eagle</a:t>
            </a:r>
          </a:p>
          <a:p>
            <a:pPr indent="-355600">
              <a:buSzPts val="2000"/>
            </a:pPr>
            <a:r>
              <a:rPr lang="en-US" sz="2400" dirty="0" err="1"/>
              <a:t>eBird</a:t>
            </a:r>
            <a:endParaRPr lang="en-US" sz="2400" dirty="0"/>
          </a:p>
          <a:p>
            <a:pPr lvl="1" indent="-355600">
              <a:buSzPts val="2000"/>
            </a:pPr>
            <a:r>
              <a:rPr lang="en-US" sz="1800" dirty="0"/>
              <a:t>Relative abundance</a:t>
            </a:r>
          </a:p>
          <a:p>
            <a:pPr marL="457200" lvl="0" indent="-355600" algn="l" rtl="0">
              <a:spcBef>
                <a:spcPts val="0"/>
              </a:spcBef>
              <a:spcAft>
                <a:spcPts val="0"/>
              </a:spcAft>
              <a:buSzPts val="2000"/>
              <a:buChar char="●"/>
            </a:pPr>
            <a:r>
              <a:rPr lang="en-US" sz="2400" dirty="0"/>
              <a:t>Geographical and Environmental Covariates</a:t>
            </a:r>
            <a:r>
              <a:rPr lang="en-US" sz="2400" baseline="30000" dirty="0"/>
              <a:t>1</a:t>
            </a:r>
            <a:endParaRPr lang="en-US" sz="2400" dirty="0"/>
          </a:p>
          <a:p>
            <a:pPr lvl="1" indent="-355600">
              <a:buSzPts val="2000"/>
              <a:buChar char="●"/>
            </a:pPr>
            <a:r>
              <a:rPr lang="en-US" sz="1800" dirty="0"/>
              <a:t>Land cover</a:t>
            </a:r>
          </a:p>
          <a:p>
            <a:pPr lvl="1" indent="-355600">
              <a:buSzPts val="2000"/>
              <a:buChar char="●"/>
            </a:pPr>
            <a:r>
              <a:rPr lang="en-US" sz="1800" dirty="0"/>
              <a:t>Topography</a:t>
            </a:r>
          </a:p>
          <a:p>
            <a:pPr lvl="1" indent="-355600">
              <a:buSzPts val="2000"/>
              <a:buChar char="●"/>
            </a:pPr>
            <a:r>
              <a:rPr lang="en-US" sz="1800" dirty="0"/>
              <a:t>Weather</a:t>
            </a:r>
          </a:p>
          <a:p>
            <a:pPr indent="-355600">
              <a:buSzPts val="2000"/>
            </a:pPr>
            <a:r>
              <a:rPr lang="en-US" sz="2400" dirty="0"/>
              <a:t>Ecoregion</a:t>
            </a:r>
            <a:endParaRPr sz="2400" dirty="0"/>
          </a:p>
        </p:txBody>
      </p:sp>
      <p:pic>
        <p:nvPicPr>
          <p:cNvPr id="71" name="Google Shape;71;p14"/>
          <p:cNvPicPr preferRelativeResize="0"/>
          <p:nvPr/>
        </p:nvPicPr>
        <p:blipFill rotWithShape="1">
          <a:blip r:embed="rId3">
            <a:alphaModFix/>
          </a:blip>
          <a:srcRect l="12816" b="27719"/>
          <a:stretch/>
        </p:blipFill>
        <p:spPr>
          <a:xfrm>
            <a:off x="4102217" y="579249"/>
            <a:ext cx="4935977" cy="3680750"/>
          </a:xfrm>
          <a:prstGeom prst="rect">
            <a:avLst/>
          </a:prstGeom>
          <a:noFill/>
          <a:ln>
            <a:noFill/>
          </a:ln>
        </p:spPr>
      </p:pic>
      <p:sp>
        <p:nvSpPr>
          <p:cNvPr id="72" name="Google Shape;72;p14"/>
          <p:cNvSpPr txBox="1"/>
          <p:nvPr/>
        </p:nvSpPr>
        <p:spPr>
          <a:xfrm>
            <a:off x="4102217" y="4326512"/>
            <a:ext cx="39204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latin typeface="Average"/>
                <a:ea typeface="Average"/>
                <a:cs typeface="Average"/>
                <a:sym typeface="Average"/>
              </a:rPr>
              <a:t>Log_mpe = log(eagle_minutes/effort)</a:t>
            </a:r>
            <a:endParaRPr dirty="0">
              <a:solidFill>
                <a:schemeClr val="lt2"/>
              </a:solidFill>
              <a:latin typeface="Average"/>
              <a:ea typeface="Average"/>
              <a:cs typeface="Average"/>
              <a:sym typeface="Average"/>
            </a:endParaRPr>
          </a:p>
        </p:txBody>
      </p:sp>
      <p:sp>
        <p:nvSpPr>
          <p:cNvPr id="2" name="TextBox 1">
            <a:extLst>
              <a:ext uri="{FF2B5EF4-FFF2-40B4-BE49-F238E27FC236}">
                <a16:creationId xmlns:a16="http://schemas.microsoft.com/office/drawing/2014/main" id="{87862338-77D0-4A7C-ABD7-F371E275CBF8}"/>
              </a:ext>
            </a:extLst>
          </p:cNvPr>
          <p:cNvSpPr txBox="1"/>
          <p:nvPr/>
        </p:nvSpPr>
        <p:spPr>
          <a:xfrm>
            <a:off x="134669" y="4818470"/>
            <a:ext cx="9009331" cy="261610"/>
          </a:xfrm>
          <a:prstGeom prst="rect">
            <a:avLst/>
          </a:prstGeom>
          <a:noFill/>
        </p:spPr>
        <p:txBody>
          <a:bodyPr wrap="square" rtlCol="0">
            <a:spAutoFit/>
          </a:bodyPr>
          <a:lstStyle/>
          <a:p>
            <a:r>
              <a:rPr lang="en-US" sz="1100" baseline="30000" dirty="0">
                <a:solidFill>
                  <a:srgbClr val="CACACA"/>
                </a:solidFill>
              </a:rPr>
              <a:t>1</a:t>
            </a:r>
            <a:r>
              <a:rPr lang="en-US" sz="1100" dirty="0">
                <a:solidFill>
                  <a:srgbClr val="CACACA"/>
                </a:solidFill>
              </a:rPr>
              <a:t>Dunk et al. (2019) Modeling spatial variation in density of golden eagle nest sites in the western United States. </a:t>
            </a:r>
            <a:r>
              <a:rPr lang="en-US" sz="1100" i="1" dirty="0" err="1">
                <a:solidFill>
                  <a:srgbClr val="CACACA"/>
                </a:solidFill>
              </a:rPr>
              <a:t>PLoS</a:t>
            </a:r>
            <a:r>
              <a:rPr lang="en-US" sz="1100" i="1" dirty="0">
                <a:solidFill>
                  <a:srgbClr val="CACACA"/>
                </a:solidFill>
              </a:rPr>
              <a:t> One</a:t>
            </a:r>
            <a:r>
              <a:rPr lang="en-US" sz="1100" dirty="0">
                <a:solidFill>
                  <a:srgbClr val="CACACA"/>
                </a:solidFill>
              </a:rPr>
              <a:t>, 14(9): e0223143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Weather and Topography</a:t>
            </a:r>
            <a:endParaRPr dirty="0"/>
          </a:p>
        </p:txBody>
      </p:sp>
      <p:sp>
        <p:nvSpPr>
          <p:cNvPr id="91" name="Google Shape;91;p17"/>
          <p:cNvSpPr txBox="1">
            <a:spLocks noGrp="1"/>
          </p:cNvSpPr>
          <p:nvPr>
            <p:ph type="body" idx="1"/>
          </p:nvPr>
        </p:nvSpPr>
        <p:spPr>
          <a:xfrm>
            <a:off x="311700" y="1017725"/>
            <a:ext cx="8520600" cy="1891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dirty="0"/>
              <a:t>10 km radius around each wind facility</a:t>
            </a:r>
          </a:p>
          <a:p>
            <a:pPr lvl="1" indent="-355600">
              <a:buSzPts val="2000"/>
              <a:buChar char="●"/>
            </a:pPr>
            <a:r>
              <a:rPr lang="en" sz="1800" dirty="0"/>
              <a:t>Average value within the radius</a:t>
            </a:r>
            <a:endParaRPr sz="1600" dirty="0"/>
          </a:p>
        </p:txBody>
      </p:sp>
      <p:pic>
        <p:nvPicPr>
          <p:cNvPr id="92" name="Google Shape;92;p17"/>
          <p:cNvPicPr preferRelativeResize="0"/>
          <p:nvPr/>
        </p:nvPicPr>
        <p:blipFill rotWithShape="1">
          <a:blip r:embed="rId3">
            <a:alphaModFix/>
          </a:blip>
          <a:srcRect l="7142" t="9305" r="9897"/>
          <a:stretch/>
        </p:blipFill>
        <p:spPr>
          <a:xfrm>
            <a:off x="5864773" y="197069"/>
            <a:ext cx="3023518" cy="2209698"/>
          </a:xfrm>
          <a:prstGeom prst="rect">
            <a:avLst/>
          </a:prstGeom>
          <a:noFill/>
          <a:ln>
            <a:noFill/>
          </a:ln>
        </p:spPr>
      </p:pic>
      <p:pic>
        <p:nvPicPr>
          <p:cNvPr id="5" name="Google Shape;99;p18">
            <a:extLst>
              <a:ext uri="{FF2B5EF4-FFF2-40B4-BE49-F238E27FC236}">
                <a16:creationId xmlns:a16="http://schemas.microsoft.com/office/drawing/2014/main" id="{1843A138-1A7F-4FF2-9838-5E111C89BC58}"/>
              </a:ext>
            </a:extLst>
          </p:cNvPr>
          <p:cNvPicPr preferRelativeResize="0"/>
          <p:nvPr/>
        </p:nvPicPr>
        <p:blipFill rotWithShape="1">
          <a:blip r:embed="rId4">
            <a:alphaModFix/>
          </a:blip>
          <a:srcRect l="6562" r="8756"/>
          <a:stretch/>
        </p:blipFill>
        <p:spPr>
          <a:xfrm>
            <a:off x="92375" y="2597100"/>
            <a:ext cx="2899500" cy="2440096"/>
          </a:xfrm>
          <a:prstGeom prst="rect">
            <a:avLst/>
          </a:prstGeom>
          <a:noFill/>
          <a:ln>
            <a:noFill/>
          </a:ln>
        </p:spPr>
      </p:pic>
      <p:pic>
        <p:nvPicPr>
          <p:cNvPr id="6" name="Google Shape;100;p18">
            <a:extLst>
              <a:ext uri="{FF2B5EF4-FFF2-40B4-BE49-F238E27FC236}">
                <a16:creationId xmlns:a16="http://schemas.microsoft.com/office/drawing/2014/main" id="{56B969D4-D8DC-4249-AE31-F6A0DCA94E6C}"/>
              </a:ext>
            </a:extLst>
          </p:cNvPr>
          <p:cNvPicPr preferRelativeResize="0"/>
          <p:nvPr/>
        </p:nvPicPr>
        <p:blipFill>
          <a:blip r:embed="rId5">
            <a:alphaModFix/>
          </a:blip>
          <a:stretch>
            <a:fillRect/>
          </a:stretch>
        </p:blipFill>
        <p:spPr>
          <a:xfrm>
            <a:off x="3066587" y="2597100"/>
            <a:ext cx="3134016" cy="2440101"/>
          </a:xfrm>
          <a:prstGeom prst="rect">
            <a:avLst/>
          </a:prstGeom>
          <a:noFill/>
          <a:ln>
            <a:noFill/>
          </a:ln>
        </p:spPr>
      </p:pic>
      <p:pic>
        <p:nvPicPr>
          <p:cNvPr id="7" name="Google Shape;101;p18">
            <a:extLst>
              <a:ext uri="{FF2B5EF4-FFF2-40B4-BE49-F238E27FC236}">
                <a16:creationId xmlns:a16="http://schemas.microsoft.com/office/drawing/2014/main" id="{B8302218-91F9-477E-856D-4A8982C635FF}"/>
              </a:ext>
            </a:extLst>
          </p:cNvPr>
          <p:cNvPicPr preferRelativeResize="0"/>
          <p:nvPr/>
        </p:nvPicPr>
        <p:blipFill>
          <a:blip r:embed="rId6">
            <a:alphaModFix/>
          </a:blip>
          <a:stretch>
            <a:fillRect/>
          </a:stretch>
        </p:blipFill>
        <p:spPr>
          <a:xfrm>
            <a:off x="6275300" y="2597100"/>
            <a:ext cx="2782858" cy="2440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body" idx="1"/>
          </p:nvPr>
        </p:nvSpPr>
        <p:spPr>
          <a:xfrm>
            <a:off x="311700" y="1152475"/>
            <a:ext cx="3583500" cy="3416400"/>
          </a:xfrm>
          <a:prstGeom prst="rect">
            <a:avLst/>
          </a:prstGeom>
        </p:spPr>
        <p:txBody>
          <a:bodyPr spcFirstLastPara="1" wrap="square" lIns="91425" tIns="91425" rIns="91425" bIns="91425" anchor="t" anchorCtr="0">
            <a:noAutofit/>
          </a:bodyPr>
          <a:lstStyle/>
          <a:p>
            <a:pPr marL="342900"/>
            <a:r>
              <a:rPr lang="en" dirty="0"/>
              <a:t>30m x 30m resolution</a:t>
            </a:r>
            <a:endParaRPr sz="2000" dirty="0"/>
          </a:p>
          <a:p>
            <a:pPr marL="457200" lvl="0" indent="-355600" algn="l" rtl="0">
              <a:spcBef>
                <a:spcPts val="0"/>
              </a:spcBef>
              <a:spcAft>
                <a:spcPts val="0"/>
              </a:spcAft>
              <a:buSzPts val="2000"/>
              <a:buChar char="●"/>
            </a:pPr>
            <a:r>
              <a:rPr lang="en" sz="2000" dirty="0"/>
              <a:t>Convert to proportion of landcover type</a:t>
            </a:r>
            <a:endParaRPr sz="2000" dirty="0"/>
          </a:p>
        </p:txBody>
      </p:sp>
      <p:sp>
        <p:nvSpPr>
          <p:cNvPr id="107" name="Google Shape;107;p19"/>
          <p:cNvSpPr txBox="1"/>
          <p:nvPr/>
        </p:nvSpPr>
        <p:spPr>
          <a:xfrm>
            <a:off x="375200" y="218875"/>
            <a:ext cx="257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108" name="Google Shape;10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Land Cover  </a:t>
            </a:r>
            <a:endParaRPr dirty="0"/>
          </a:p>
        </p:txBody>
      </p:sp>
      <p:pic>
        <p:nvPicPr>
          <p:cNvPr id="109" name="Google Shape;109;p19"/>
          <p:cNvPicPr preferRelativeResize="0"/>
          <p:nvPr/>
        </p:nvPicPr>
        <p:blipFill rotWithShape="1">
          <a:blip r:embed="rId3">
            <a:alphaModFix/>
          </a:blip>
          <a:srcRect t="11583" b="7641"/>
          <a:stretch/>
        </p:blipFill>
        <p:spPr>
          <a:xfrm>
            <a:off x="3682767" y="1243875"/>
            <a:ext cx="5385492" cy="36940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21"/>
          <p:cNvSpPr txBox="1"/>
          <p:nvPr/>
        </p:nvSpPr>
        <p:spPr>
          <a:xfrm>
            <a:off x="375200" y="218875"/>
            <a:ext cx="257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122" name="Google Shape;122;p21"/>
          <p:cNvSpPr txBox="1">
            <a:spLocks noGrp="1"/>
          </p:cNvSpPr>
          <p:nvPr>
            <p:ph type="title"/>
          </p:nvPr>
        </p:nvSpPr>
        <p:spPr>
          <a:xfrm>
            <a:off x="311700" y="13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Land Cover</a:t>
            </a:r>
            <a:endParaRPr dirty="0"/>
          </a:p>
        </p:txBody>
      </p:sp>
      <p:pic>
        <p:nvPicPr>
          <p:cNvPr id="123" name="Google Shape;123;p21"/>
          <p:cNvPicPr preferRelativeResize="0"/>
          <p:nvPr/>
        </p:nvPicPr>
        <p:blipFill rotWithShape="1">
          <a:blip r:embed="rId3">
            <a:alphaModFix/>
          </a:blip>
          <a:srcRect t="3502"/>
          <a:stretch/>
        </p:blipFill>
        <p:spPr>
          <a:xfrm>
            <a:off x="1284890" y="705325"/>
            <a:ext cx="6865882" cy="43317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What’s In a Name?</a:t>
            </a:r>
            <a:endParaRPr dirty="0"/>
          </a:p>
        </p:txBody>
      </p:sp>
      <p:grpSp>
        <p:nvGrpSpPr>
          <p:cNvPr id="158" name="Google Shape;158;p26"/>
          <p:cNvGrpSpPr/>
          <p:nvPr/>
        </p:nvGrpSpPr>
        <p:grpSpPr>
          <a:xfrm>
            <a:off x="2850517" y="1207601"/>
            <a:ext cx="1624001" cy="2859800"/>
            <a:chOff x="6625025" y="2236400"/>
            <a:chExt cx="1284303" cy="2913407"/>
          </a:xfrm>
        </p:grpSpPr>
        <p:pic>
          <p:nvPicPr>
            <p:cNvPr id="159" name="Google Shape;159;p26"/>
            <p:cNvPicPr preferRelativeResize="0"/>
            <p:nvPr/>
          </p:nvPicPr>
          <p:blipFill>
            <a:blip r:embed="rId3">
              <a:alphaModFix/>
            </a:blip>
            <a:stretch>
              <a:fillRect/>
            </a:stretch>
          </p:blipFill>
          <p:spPr>
            <a:xfrm>
              <a:off x="6625025" y="2236400"/>
              <a:ext cx="1284200" cy="2568400"/>
            </a:xfrm>
            <a:prstGeom prst="rect">
              <a:avLst/>
            </a:prstGeom>
            <a:noFill/>
            <a:ln>
              <a:noFill/>
            </a:ln>
          </p:spPr>
        </p:pic>
        <p:sp>
          <p:nvSpPr>
            <p:cNvPr id="160" name="Google Shape;160;p26"/>
            <p:cNvSpPr txBox="1"/>
            <p:nvPr/>
          </p:nvSpPr>
          <p:spPr>
            <a:xfrm>
              <a:off x="6625028" y="4804807"/>
              <a:ext cx="1284300" cy="34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Average"/>
                  <a:ea typeface="Average"/>
                  <a:cs typeface="Average"/>
                  <a:sym typeface="Average"/>
                </a:rPr>
                <a:t>Source: Beer Advocate</a:t>
              </a:r>
              <a:endParaRPr sz="1000">
                <a:latin typeface="Average"/>
                <a:ea typeface="Average"/>
                <a:cs typeface="Average"/>
                <a:sym typeface="Average"/>
              </a:endParaRPr>
            </a:p>
          </p:txBody>
        </p:sp>
      </p:grpSp>
      <p:sp>
        <p:nvSpPr>
          <p:cNvPr id="161" name="Google Shape;161;p26"/>
          <p:cNvSpPr txBox="1"/>
          <p:nvPr/>
        </p:nvSpPr>
        <p:spPr>
          <a:xfrm>
            <a:off x="297013" y="1372019"/>
            <a:ext cx="2478600" cy="22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dirty="0">
                <a:solidFill>
                  <a:srgbClr val="FF0000"/>
                </a:solidFill>
                <a:latin typeface="Amatic SC"/>
                <a:ea typeface="Amatic SC"/>
                <a:cs typeface="Amatic SC"/>
                <a:sym typeface="Amatic SC"/>
              </a:rPr>
              <a:t>B</a:t>
            </a:r>
            <a:r>
              <a:rPr lang="en" sz="3500" dirty="0">
                <a:solidFill>
                  <a:schemeClr val="dk1"/>
                </a:solidFill>
                <a:latin typeface="Amatic SC"/>
                <a:ea typeface="Amatic SC"/>
                <a:cs typeface="Amatic SC"/>
                <a:sym typeface="Amatic SC"/>
              </a:rPr>
              <a:t>ald Eagles</a:t>
            </a:r>
            <a:endParaRPr sz="3500" dirty="0">
              <a:solidFill>
                <a:schemeClr val="dk1"/>
              </a:solidFill>
              <a:latin typeface="Amatic SC"/>
              <a:ea typeface="Amatic SC"/>
              <a:cs typeface="Amatic SC"/>
              <a:sym typeface="Amatic SC"/>
            </a:endParaRPr>
          </a:p>
          <a:p>
            <a:pPr marL="0" lvl="0" indent="0" algn="l" rtl="0">
              <a:spcBef>
                <a:spcPts val="0"/>
              </a:spcBef>
              <a:spcAft>
                <a:spcPts val="0"/>
              </a:spcAft>
              <a:buNone/>
            </a:pPr>
            <a:r>
              <a:rPr lang="en" sz="3500" dirty="0">
                <a:solidFill>
                  <a:srgbClr val="FF0000"/>
                </a:solidFill>
                <a:latin typeface="Amatic SC"/>
                <a:ea typeface="Amatic SC"/>
                <a:cs typeface="Amatic SC"/>
                <a:sym typeface="Amatic SC"/>
              </a:rPr>
              <a:t>E</a:t>
            </a:r>
            <a:r>
              <a:rPr lang="en" sz="3500" dirty="0">
                <a:solidFill>
                  <a:schemeClr val="dk1"/>
                </a:solidFill>
                <a:latin typeface="Amatic SC"/>
                <a:ea typeface="Amatic SC"/>
                <a:cs typeface="Amatic SC"/>
                <a:sym typeface="Amatic SC"/>
              </a:rPr>
              <a:t>agle min/</a:t>
            </a:r>
            <a:endParaRPr sz="3500" dirty="0">
              <a:solidFill>
                <a:schemeClr val="dk1"/>
              </a:solidFill>
              <a:latin typeface="Amatic SC"/>
              <a:ea typeface="Amatic SC"/>
              <a:cs typeface="Amatic SC"/>
              <a:sym typeface="Amatic SC"/>
            </a:endParaRPr>
          </a:p>
          <a:p>
            <a:pPr marL="0" lvl="0" indent="0" algn="l" rtl="0">
              <a:spcBef>
                <a:spcPts val="0"/>
              </a:spcBef>
              <a:spcAft>
                <a:spcPts val="0"/>
              </a:spcAft>
              <a:buNone/>
            </a:pPr>
            <a:r>
              <a:rPr lang="en" sz="3500" dirty="0">
                <a:solidFill>
                  <a:srgbClr val="FF0000"/>
                </a:solidFill>
                <a:latin typeface="Amatic SC"/>
                <a:ea typeface="Amatic SC"/>
                <a:cs typeface="Amatic SC"/>
                <a:sym typeface="Amatic SC"/>
              </a:rPr>
              <a:t>E</a:t>
            </a:r>
            <a:r>
              <a:rPr lang="en" sz="3500" dirty="0">
                <a:solidFill>
                  <a:schemeClr val="dk1"/>
                </a:solidFill>
                <a:latin typeface="Amatic SC"/>
                <a:ea typeface="Amatic SC"/>
                <a:cs typeface="Amatic SC"/>
                <a:sym typeface="Amatic SC"/>
              </a:rPr>
              <a:t>ffort</a:t>
            </a:r>
            <a:br>
              <a:rPr lang="en" sz="3500" dirty="0">
                <a:solidFill>
                  <a:schemeClr val="dk1"/>
                </a:solidFill>
                <a:latin typeface="Amatic SC"/>
                <a:ea typeface="Amatic SC"/>
                <a:cs typeface="Amatic SC"/>
                <a:sym typeface="Amatic SC"/>
              </a:rPr>
            </a:br>
            <a:r>
              <a:rPr lang="en" sz="3500" dirty="0">
                <a:solidFill>
                  <a:srgbClr val="FF0000"/>
                </a:solidFill>
                <a:latin typeface="Amatic SC"/>
                <a:ea typeface="Amatic SC"/>
                <a:cs typeface="Amatic SC"/>
                <a:sym typeface="Amatic SC"/>
              </a:rPr>
              <a:t>R</a:t>
            </a:r>
            <a:r>
              <a:rPr lang="en" sz="3500" dirty="0">
                <a:solidFill>
                  <a:schemeClr val="dk1"/>
                </a:solidFill>
                <a:latin typeface="Amatic SC"/>
                <a:ea typeface="Amatic SC"/>
                <a:cs typeface="Amatic SC"/>
                <a:sym typeface="Amatic SC"/>
              </a:rPr>
              <a:t>egression Model</a:t>
            </a:r>
            <a:endParaRPr sz="3500" dirty="0">
              <a:solidFill>
                <a:schemeClr val="dk1"/>
              </a:solidFill>
              <a:latin typeface="Amatic SC"/>
              <a:ea typeface="Amatic SC"/>
              <a:cs typeface="Amatic SC"/>
              <a:sym typeface="Amatic SC"/>
            </a:endParaRPr>
          </a:p>
        </p:txBody>
      </p:sp>
      <p:sp>
        <p:nvSpPr>
          <p:cNvPr id="162" name="Google Shape;162;p26"/>
          <p:cNvSpPr txBox="1"/>
          <p:nvPr/>
        </p:nvSpPr>
        <p:spPr>
          <a:xfrm>
            <a:off x="5022689" y="1319171"/>
            <a:ext cx="2418600" cy="22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dirty="0">
                <a:solidFill>
                  <a:srgbClr val="FF0000"/>
                </a:solidFill>
                <a:latin typeface="Amatic SC"/>
                <a:ea typeface="Amatic SC"/>
                <a:cs typeface="Amatic SC"/>
                <a:sym typeface="Amatic SC"/>
              </a:rPr>
              <a:t>G</a:t>
            </a:r>
            <a:r>
              <a:rPr lang="en" sz="3500" dirty="0">
                <a:solidFill>
                  <a:schemeClr val="dk1"/>
                </a:solidFill>
                <a:latin typeface="Amatic SC"/>
                <a:ea typeface="Amatic SC"/>
                <a:cs typeface="Amatic SC"/>
                <a:sym typeface="Amatic SC"/>
              </a:rPr>
              <a:t>olden Eagles</a:t>
            </a:r>
            <a:endParaRPr sz="3500" dirty="0">
              <a:solidFill>
                <a:schemeClr val="dk1"/>
              </a:solidFill>
              <a:latin typeface="Amatic SC"/>
              <a:ea typeface="Amatic SC"/>
              <a:cs typeface="Amatic SC"/>
              <a:sym typeface="Amatic SC"/>
            </a:endParaRPr>
          </a:p>
          <a:p>
            <a:pPr marL="0" lvl="0" indent="0" algn="l" rtl="0">
              <a:spcBef>
                <a:spcPts val="0"/>
              </a:spcBef>
              <a:spcAft>
                <a:spcPts val="0"/>
              </a:spcAft>
              <a:buNone/>
            </a:pPr>
            <a:r>
              <a:rPr lang="en" sz="3500" dirty="0">
                <a:solidFill>
                  <a:srgbClr val="FF0000"/>
                </a:solidFill>
                <a:latin typeface="Amatic SC"/>
                <a:ea typeface="Amatic SC"/>
                <a:cs typeface="Amatic SC"/>
                <a:sym typeface="Amatic SC"/>
              </a:rPr>
              <a:t>E</a:t>
            </a:r>
            <a:r>
              <a:rPr lang="en" sz="3500" dirty="0">
                <a:solidFill>
                  <a:schemeClr val="dk1"/>
                </a:solidFill>
                <a:latin typeface="Amatic SC"/>
                <a:ea typeface="Amatic SC"/>
                <a:cs typeface="Amatic SC"/>
                <a:sym typeface="Amatic SC"/>
              </a:rPr>
              <a:t>agle min/</a:t>
            </a:r>
            <a:endParaRPr sz="3500" dirty="0">
              <a:solidFill>
                <a:schemeClr val="dk1"/>
              </a:solidFill>
              <a:latin typeface="Amatic SC"/>
              <a:ea typeface="Amatic SC"/>
              <a:cs typeface="Amatic SC"/>
              <a:sym typeface="Amatic SC"/>
            </a:endParaRPr>
          </a:p>
          <a:p>
            <a:pPr marL="0" lvl="0" indent="0" algn="l" rtl="0">
              <a:spcBef>
                <a:spcPts val="0"/>
              </a:spcBef>
              <a:spcAft>
                <a:spcPts val="0"/>
              </a:spcAft>
              <a:buNone/>
            </a:pPr>
            <a:r>
              <a:rPr lang="en" sz="3500" dirty="0">
                <a:solidFill>
                  <a:srgbClr val="FF0000"/>
                </a:solidFill>
                <a:latin typeface="Amatic SC"/>
                <a:ea typeface="Amatic SC"/>
                <a:cs typeface="Amatic SC"/>
                <a:sym typeface="Amatic SC"/>
              </a:rPr>
              <a:t>E</a:t>
            </a:r>
            <a:r>
              <a:rPr lang="en" sz="3500" dirty="0">
                <a:solidFill>
                  <a:schemeClr val="dk1"/>
                </a:solidFill>
                <a:latin typeface="Amatic SC"/>
                <a:ea typeface="Amatic SC"/>
                <a:cs typeface="Amatic SC"/>
                <a:sym typeface="Amatic SC"/>
              </a:rPr>
              <a:t>ffort</a:t>
            </a:r>
            <a:br>
              <a:rPr lang="en" sz="3500" dirty="0">
                <a:solidFill>
                  <a:schemeClr val="dk1"/>
                </a:solidFill>
                <a:latin typeface="Amatic SC"/>
                <a:ea typeface="Amatic SC"/>
                <a:cs typeface="Amatic SC"/>
                <a:sym typeface="Amatic SC"/>
              </a:rPr>
            </a:br>
            <a:r>
              <a:rPr lang="en" sz="3500" dirty="0">
                <a:solidFill>
                  <a:srgbClr val="FF0000"/>
                </a:solidFill>
                <a:latin typeface="Amatic SC"/>
                <a:ea typeface="Amatic SC"/>
                <a:cs typeface="Amatic SC"/>
                <a:sym typeface="Amatic SC"/>
              </a:rPr>
              <a:t>R</a:t>
            </a:r>
            <a:r>
              <a:rPr lang="en" sz="3500" dirty="0">
                <a:solidFill>
                  <a:schemeClr val="dk1"/>
                </a:solidFill>
                <a:latin typeface="Amatic SC"/>
                <a:ea typeface="Amatic SC"/>
                <a:cs typeface="Amatic SC"/>
                <a:sym typeface="Amatic SC"/>
              </a:rPr>
              <a:t>egression Model</a:t>
            </a:r>
            <a:endParaRPr sz="3500" dirty="0">
              <a:solidFill>
                <a:schemeClr val="dk1"/>
              </a:solidFill>
              <a:latin typeface="Amatic SC"/>
              <a:ea typeface="Amatic SC"/>
              <a:cs typeface="Amatic SC"/>
              <a:sym typeface="Amatic SC"/>
            </a:endParaRPr>
          </a:p>
        </p:txBody>
      </p:sp>
      <p:pic>
        <p:nvPicPr>
          <p:cNvPr id="163" name="Google Shape;163;p26"/>
          <p:cNvPicPr preferRelativeResize="0"/>
          <p:nvPr/>
        </p:nvPicPr>
        <p:blipFill>
          <a:blip r:embed="rId4">
            <a:alphaModFix/>
          </a:blip>
          <a:stretch>
            <a:fillRect/>
          </a:stretch>
        </p:blipFill>
        <p:spPr>
          <a:xfrm>
            <a:off x="7222986" y="1719042"/>
            <a:ext cx="1624001" cy="1266699"/>
          </a:xfrm>
          <a:prstGeom prst="rect">
            <a:avLst/>
          </a:prstGeom>
          <a:noFill/>
          <a:ln>
            <a:noFill/>
          </a:ln>
        </p:spPr>
      </p:pic>
      <p:sp>
        <p:nvSpPr>
          <p:cNvPr id="164" name="Google Shape;164;p26"/>
          <p:cNvSpPr txBox="1"/>
          <p:nvPr/>
        </p:nvSpPr>
        <p:spPr>
          <a:xfrm>
            <a:off x="6550899" y="4547425"/>
            <a:ext cx="1623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Average"/>
                <a:ea typeface="Average"/>
                <a:cs typeface="Average"/>
                <a:sym typeface="Average"/>
              </a:rPr>
              <a:t>Source: Etsy</a:t>
            </a:r>
            <a:endParaRPr sz="1000">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TotalTime>
  <Words>587</Words>
  <Application>Microsoft Office PowerPoint</Application>
  <PresentationFormat>On-screen Show (16:9)</PresentationFormat>
  <Paragraphs>100</Paragraphs>
  <Slides>14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Oswald</vt:lpstr>
      <vt:lpstr>Montserrat</vt:lpstr>
      <vt:lpstr>Symbol</vt:lpstr>
      <vt:lpstr>Average</vt:lpstr>
      <vt:lpstr>Amatic SC</vt:lpstr>
      <vt:lpstr>Cambria Math</vt:lpstr>
      <vt:lpstr>Calibri</vt:lpstr>
      <vt:lpstr>Slate</vt:lpstr>
      <vt:lpstr>Species Distribution Models for Eagle Use in the Continental United States</vt:lpstr>
      <vt:lpstr>Ursinus College respectfully acknowledges that our campus rests on Lenapehoking, the ancestral and spiritual homelands of the following five nations: Delaware Tribe of Indians, Delaware Nation, Eelunaapèewii Lahkèewiit (Delaware Nation at Moraviantown), Stockbridge-Munsee Community, and Munsee-Delaware Nation (Ontario).  Our community carries names derived from the Lenape language--names holding spiritual and cultural meaning while also bearing the remembrance of the systematic removal of the Lenape people over 250 years ago by European colonial powers, whose legacy still reinforces and benefits from the Lenape's disenfranchisement. Ursinus College commits to collaboration, representation, and inclusion as we work together with the Lenape people to bring about healing and reconciliation between and among all our communities</vt:lpstr>
      <vt:lpstr>Context</vt:lpstr>
      <vt:lpstr>Problem and Potential Solution</vt:lpstr>
      <vt:lpstr>Data</vt:lpstr>
      <vt:lpstr>Weather and Topography</vt:lpstr>
      <vt:lpstr>Land Cover  </vt:lpstr>
      <vt:lpstr>Land Cover</vt:lpstr>
      <vt:lpstr>What’s In a Name?</vt:lpstr>
      <vt:lpstr>Models</vt:lpstr>
      <vt:lpstr>Species Distribution Models: </vt:lpstr>
      <vt:lpstr>Uncertainty</vt:lpstr>
      <vt:lpstr>Now what?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Regression methods for constructing species distribution models for eagle use</dc:title>
  <dc:creator>New, Leslie</dc:creator>
  <cp:lastModifiedBy>Leslie</cp:lastModifiedBy>
  <cp:revision>2</cp:revision>
  <dcterms:modified xsi:type="dcterms:W3CDTF">2023-11-29T04:56:14Z</dcterms:modified>
</cp:coreProperties>
</file>