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4067" r:id="rId4"/>
    <p:sldMasterId id="2147484086" r:id="rId5"/>
  </p:sldMasterIdLst>
  <p:notesMasterIdLst>
    <p:notesMasterId r:id="rId51"/>
  </p:notesMasterIdLst>
  <p:handoutMasterIdLst>
    <p:handoutMasterId r:id="rId52"/>
  </p:handoutMasterIdLst>
  <p:sldIdLst>
    <p:sldId id="348" r:id="rId6"/>
    <p:sldId id="362" r:id="rId7"/>
    <p:sldId id="376" r:id="rId8"/>
    <p:sldId id="368" r:id="rId9"/>
    <p:sldId id="379" r:id="rId10"/>
    <p:sldId id="369" r:id="rId11"/>
    <p:sldId id="380" r:id="rId12"/>
    <p:sldId id="363" r:id="rId13"/>
    <p:sldId id="384" r:id="rId14"/>
    <p:sldId id="403" r:id="rId15"/>
    <p:sldId id="402" r:id="rId16"/>
    <p:sldId id="383" r:id="rId17"/>
    <p:sldId id="406" r:id="rId18"/>
    <p:sldId id="1329" r:id="rId19"/>
    <p:sldId id="1330" r:id="rId20"/>
    <p:sldId id="357" r:id="rId21"/>
    <p:sldId id="404" r:id="rId22"/>
    <p:sldId id="1339" r:id="rId23"/>
    <p:sldId id="1338" r:id="rId24"/>
    <p:sldId id="385" r:id="rId25"/>
    <p:sldId id="397" r:id="rId26"/>
    <p:sldId id="1342" r:id="rId27"/>
    <p:sldId id="361" r:id="rId28"/>
    <p:sldId id="355" r:id="rId29"/>
    <p:sldId id="394" r:id="rId30"/>
    <p:sldId id="370" r:id="rId31"/>
    <p:sldId id="364" r:id="rId32"/>
    <p:sldId id="395" r:id="rId33"/>
    <p:sldId id="398" r:id="rId34"/>
    <p:sldId id="407" r:id="rId35"/>
    <p:sldId id="409" r:id="rId36"/>
    <p:sldId id="410" r:id="rId37"/>
    <p:sldId id="408" r:id="rId38"/>
    <p:sldId id="366" r:id="rId39"/>
    <p:sldId id="411" r:id="rId40"/>
    <p:sldId id="413" r:id="rId41"/>
    <p:sldId id="349" r:id="rId42"/>
    <p:sldId id="353" r:id="rId43"/>
    <p:sldId id="360" r:id="rId44"/>
    <p:sldId id="350" r:id="rId45"/>
    <p:sldId id="391" r:id="rId46"/>
    <p:sldId id="1333" r:id="rId47"/>
    <p:sldId id="1334" r:id="rId48"/>
    <p:sldId id="346" r:id="rId49"/>
    <p:sldId id="1327" r:id="rId50"/>
  </p:sldIdLst>
  <p:sldSz cx="9144000" cy="5143500" type="screen16x9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B501"/>
    <a:srgbClr val="000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75" autoAdjust="0"/>
    <p:restoredTop sz="78378" autoAdjust="0"/>
  </p:normalViewPr>
  <p:slideViewPr>
    <p:cSldViewPr>
      <p:cViewPr varScale="1">
        <p:scale>
          <a:sx n="82" d="100"/>
          <a:sy n="82" d="100"/>
        </p:scale>
        <p:origin x="888" y="7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theme" Target="theme/theme1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tableStyles" Target="tableStyles.xml"/><Relationship Id="rId8" Type="http://schemas.openxmlformats.org/officeDocument/2006/relationships/slide" Target="slides/slide3.xml"/><Relationship Id="rId51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4B2B75F8-2111-A54E-ADF6-4610A508944F}" type="datetime1">
              <a:rPr lang="en-US" altLang="en-US"/>
              <a:pPr>
                <a:defRPr/>
              </a:pPr>
              <a:t>11/29/2023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cs typeface="+mn-cs"/>
              </a:defRPr>
            </a:lvl1pPr>
          </a:lstStyle>
          <a:p>
            <a:pPr>
              <a:defRPr/>
            </a:pPr>
            <a:fld id="{39B6E136-4B7A-AB4F-AD99-B8BEADDEA69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546644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0164AB7C-E831-A947-9B17-419A73C58F2C}" type="datetime1">
              <a:rPr lang="en-US" altLang="en-US"/>
              <a:pPr>
                <a:defRPr/>
              </a:pPr>
              <a:t>11/29/2023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charset="0"/>
                <a:cs typeface="+mn-cs"/>
              </a:defRPr>
            </a:lvl1pPr>
          </a:lstStyle>
          <a:p>
            <a:pPr>
              <a:defRPr/>
            </a:pPr>
            <a:fld id="{EC263979-D539-734D-9905-9C418264ECF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54322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0" charset="-128"/>
        <a:cs typeface="ヒラギノ角ゴ Pro W3" charset="-128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0" charset="-128"/>
        <a:cs typeface="ヒラギノ角ゴ Pro W3" charset="-128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ヒラギノ角ゴ Pro W3" pitchFamily="-60" charset="-128"/>
        <a:cs typeface="ヒラギノ角ゴ Pro W3" charset="-128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About 63K </a:t>
            </a:r>
            <a:r>
              <a:rPr lang="en-AU" dirty="0" err="1"/>
              <a:t>sqkm</a:t>
            </a: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63979-D539-734D-9905-9C418264ECF3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39769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63979-D539-734D-9905-9C418264ECF3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723189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63979-D539-734D-9905-9C418264ECF3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9690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63979-D539-734D-9905-9C418264ECF3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2643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63979-D539-734D-9905-9C418264ECF3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53327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63979-D539-734D-9905-9C418264ECF3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67692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spc="-75" dirty="0"/>
              <a:t>There is also a need for an </a:t>
            </a:r>
            <a:r>
              <a:rPr lang="en-US" sz="1200" b="1" spc="-75" dirty="0">
                <a:solidFill>
                  <a:schemeClr val="accent2"/>
                </a:solidFill>
              </a:rPr>
              <a:t>interactive</a:t>
            </a:r>
            <a:r>
              <a:rPr lang="en-US" sz="1200" spc="-75" dirty="0"/>
              <a:t> approach to </a:t>
            </a:r>
            <a:r>
              <a:rPr lang="en-US" sz="1200" b="1" spc="-75" dirty="0">
                <a:solidFill>
                  <a:schemeClr val="accent2"/>
                </a:solidFill>
              </a:rPr>
              <a:t>visualisation</a:t>
            </a:r>
            <a:r>
              <a:rPr lang="en-US" sz="1200" spc="-75" dirty="0"/>
              <a:t> &amp; </a:t>
            </a:r>
            <a:r>
              <a:rPr lang="en-US" sz="1200" b="1" spc="-75" dirty="0">
                <a:solidFill>
                  <a:schemeClr val="accent2"/>
                </a:solidFill>
              </a:rPr>
              <a:t>exploration</a:t>
            </a:r>
            <a:r>
              <a:rPr lang="en-US" sz="1200" spc="-75" dirty="0"/>
              <a:t> of ecological datasets 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63979-D539-734D-9905-9C418264ECF3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80993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C263979-D539-734D-9905-9C418264ECF3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578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F9CB962-B705-314A-93E0-7EFEF584C6D7}"/>
              </a:ext>
            </a:extLst>
          </p:cNvPr>
          <p:cNvSpPr/>
          <p:nvPr userDrawn="1"/>
        </p:nvSpPr>
        <p:spPr>
          <a:xfrm>
            <a:off x="1" y="1"/>
            <a:ext cx="4157663" cy="51435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08A4A11-68D0-0342-99AF-D474A68AB20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999759">
            <a:off x="969051" y="-459458"/>
            <a:ext cx="3851281" cy="5251748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731F86E2-22A6-454C-8159-2DC19FE6F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01" y="259200"/>
            <a:ext cx="3609173" cy="3717122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B5638188-B406-48E0-8C3F-15ACD21F3DC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198500" y="3758400"/>
            <a:ext cx="3547800" cy="2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90D705-58F1-4621-96D0-F0B96389246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157663" y="-1"/>
            <a:ext cx="4997700" cy="3758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87B7DB84-DBF6-43D5-A225-64A86E32A4E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09053" y="3990439"/>
            <a:ext cx="891000" cy="9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1821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9467-6CA3-4111-A4AE-FFD0F459C1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E09CDFA-8C89-4FC7-83CB-4B6BD3F030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C0D324-2CEE-48D7-AB8D-9EB56FF32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5C84E4-E747-422F-823D-ABB103E22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6CBDB2-558E-4410-815E-BC17CE86EE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BD73ABA-F022-4A2D-BC50-6EFA1A189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3090FF-0D07-44EF-BE91-92BA9AB775B9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08F5CF-1000-4107-8B86-354403242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067537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0331-A3C9-4604-8C28-5F4D6E046BBA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14FC-CFB5-4A41-AA78-7CDCDC29FF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23822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1957355" cy="1273696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15579" y="596684"/>
            <a:ext cx="6892926" cy="861633"/>
          </a:xfrm>
        </p:spPr>
        <p:txBody>
          <a:bodyPr anchor="b"/>
          <a:lstStyle/>
          <a:p>
            <a:pPr marL="0" lvl="0" indent="0">
              <a:spcBef>
                <a:spcPct val="0"/>
              </a:spcBef>
              <a:spcAft>
                <a:spcPts val="400"/>
              </a:spcAft>
            </a:pPr>
            <a:r>
              <a:rPr lang="en-US" altLang="en-US" sz="1000">
                <a:latin typeface="Arial" charset="0"/>
                <a:cs typeface="Arial" charset="0"/>
              </a:rPr>
              <a:t>Click to edit Master text styles</a:t>
            </a:r>
          </a:p>
          <a:p>
            <a:pPr marL="0" lvl="1" indent="0">
              <a:spcBef>
                <a:spcPct val="0"/>
              </a:spcBef>
              <a:spcAft>
                <a:spcPts val="400"/>
              </a:spcAft>
            </a:pPr>
            <a:r>
              <a:rPr lang="en-US" altLang="en-US" sz="1000">
                <a:latin typeface="Arial" charset="0"/>
                <a:cs typeface="Arial" charset="0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16335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1D9F833-BA4F-E348-9506-0D3D621C75CA}"/>
              </a:ext>
            </a:extLst>
          </p:cNvPr>
          <p:cNvSpPr/>
          <p:nvPr userDrawn="1"/>
        </p:nvSpPr>
        <p:spPr>
          <a:xfrm>
            <a:off x="5055394" y="1"/>
            <a:ext cx="4089971" cy="3761813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A531F2A4-2E25-476F-BA2C-2F1534A5A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30001" y="1"/>
            <a:ext cx="4015364" cy="376181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101CB2D6-9770-4776-A129-B761AA34E3C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53900" y="3877200"/>
            <a:ext cx="3547800" cy="2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93161D9F-A3DE-495E-AC64-CC914469DD4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3413"/>
            <a:ext cx="5055394" cy="37584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FF675AE0-8F62-485C-BF3D-6598839BADF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051981" y="3975691"/>
            <a:ext cx="891000" cy="9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20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ED52D8F1-025F-1B45-BD8A-D1664CE56E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05010" y="-334942"/>
            <a:ext cx="5343666" cy="575609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E976E31-1EA1-274A-A1AD-5915E61D3EEC}"/>
              </a:ext>
            </a:extLst>
          </p:cNvPr>
          <p:cNvSpPr/>
          <p:nvPr userDrawn="1"/>
        </p:nvSpPr>
        <p:spPr>
          <a:xfrm>
            <a:off x="7507675" y="0"/>
            <a:ext cx="1637690" cy="51435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9" name="Picture 8" descr="UNSW Sydney Logo">
            <a:extLst>
              <a:ext uri="{FF2B5EF4-FFF2-40B4-BE49-F238E27FC236}">
                <a16:creationId xmlns:a16="http://schemas.microsoft.com/office/drawing/2014/main" id="{F0BF8575-4955-BC4A-80DE-4BF637C59C7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7944930" y="391500"/>
            <a:ext cx="891000" cy="930181"/>
          </a:xfrm>
          <a:prstGeom prst="rect">
            <a:avLst/>
          </a:prstGeom>
        </p:spPr>
      </p:pic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86AF8517-E0F0-4998-8AA8-25A0DD8EF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00" y="259200"/>
            <a:ext cx="5894100" cy="260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34C583A-86D7-4AD9-912C-AA86DC35455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800" y="4716900"/>
            <a:ext cx="3547800" cy="2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</p:spTree>
    <p:extLst>
      <p:ext uri="{BB962C8B-B14F-4D97-AF65-F5344CB8AC3E}">
        <p14:creationId xmlns:p14="http://schemas.microsoft.com/office/powerpoint/2010/main" val="2074860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68177DF-154E-A742-8FEF-9A9493EABE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5635519">
            <a:off x="325524" y="-561291"/>
            <a:ext cx="5817112" cy="6266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FBC9DD3-2081-9D4A-BCDD-FD7DDC635932}"/>
              </a:ext>
            </a:extLst>
          </p:cNvPr>
          <p:cNvSpPr/>
          <p:nvPr userDrawn="1"/>
        </p:nvSpPr>
        <p:spPr>
          <a:xfrm>
            <a:off x="7507675" y="0"/>
            <a:ext cx="1637690" cy="5143500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C5886A02-1DE7-4D1F-812D-8E48DA31D9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00" y="259200"/>
            <a:ext cx="5894100" cy="260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BBAF8E8-6BD7-44A0-90FF-4167695E26A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800" y="4716900"/>
            <a:ext cx="3547800" cy="2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16367954-2926-486A-95D7-D57A05D0A1E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00363" y="3946195"/>
            <a:ext cx="891000" cy="9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7275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E16058-FC97-C34C-A94D-1AEBA1319CEF}"/>
              </a:ext>
            </a:extLst>
          </p:cNvPr>
          <p:cNvSpPr/>
          <p:nvPr userDrawn="1"/>
        </p:nvSpPr>
        <p:spPr>
          <a:xfrm>
            <a:off x="1" y="1"/>
            <a:ext cx="9143999" cy="3750468"/>
          </a:xfrm>
          <a:prstGeom prst="rect">
            <a:avLst/>
          </a:prstGeom>
          <a:solidFill>
            <a:srgbClr val="FF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731078-F8F9-874A-9D19-CFDFD455C9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597677">
            <a:off x="1761567" y="-749667"/>
            <a:ext cx="5912111" cy="6981092"/>
          </a:xfrm>
          <a:prstGeom prst="rect">
            <a:avLst/>
          </a:prstGeom>
        </p:spPr>
      </p:pic>
      <p:sp>
        <p:nvSpPr>
          <p:cNvPr id="5" name="Title Placeholder 1">
            <a:extLst>
              <a:ext uri="{FF2B5EF4-FFF2-40B4-BE49-F238E27FC236}">
                <a16:creationId xmlns:a16="http://schemas.microsoft.com/office/drawing/2014/main" id="{2D2519EB-A5E4-4600-B620-DAE568D00C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00" y="2408400"/>
            <a:ext cx="8451000" cy="1339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D58515C2-9BB5-4C9A-BBC5-7F4A491DD6EC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800" y="4716900"/>
            <a:ext cx="3547800" cy="2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21B83991-6CB1-46A6-A70E-59562F1A45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8051981" y="3975691"/>
            <a:ext cx="891000" cy="9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9010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558CEE-1ED1-964F-9B8D-652B718B589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3462306">
            <a:off x="217711" y="545287"/>
            <a:ext cx="4516169" cy="6112245"/>
          </a:xfrm>
          <a:prstGeom prst="rect">
            <a:avLst/>
          </a:prstGeom>
        </p:spPr>
      </p:pic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EC0BA0E-E5B8-41F6-813F-C9A458BE6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00" y="1968300"/>
            <a:ext cx="4683466" cy="19170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92413593-DCD0-42A0-AE48-665AD86AE6DD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07800" y="4716900"/>
            <a:ext cx="3547800" cy="2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Secondary details go here</a:t>
            </a:r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7D37E0CB-DF2A-4FFC-85FC-AD9C7ED63B7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5088600" y="-1"/>
            <a:ext cx="4055400" cy="5143501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AU"/>
          </a:p>
        </p:txBody>
      </p:sp>
      <p:pic>
        <p:nvPicPr>
          <p:cNvPr id="2" name="Picture 1" descr="UNSW Sydney Logo">
            <a:extLst>
              <a:ext uri="{FF2B5EF4-FFF2-40B4-BE49-F238E27FC236}">
                <a16:creationId xmlns:a16="http://schemas.microsoft.com/office/drawing/2014/main" id="{77E20C77-3D0A-4A35-878B-F3D37CBE052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228473" y="394842"/>
            <a:ext cx="891000" cy="930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717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C00331-A3C9-4604-8C28-5F4D6E046BBA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AA14FC-CFB5-4A41-AA78-7CDCDC29FFB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96888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 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1950"/>
            <a:ext cx="1957355" cy="1273696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15579" y="596684"/>
            <a:ext cx="6892926" cy="861633"/>
          </a:xfrm>
        </p:spPr>
        <p:txBody>
          <a:bodyPr anchor="b"/>
          <a:lstStyle/>
          <a:p>
            <a:pPr marL="0" lvl="0" indent="0">
              <a:spcBef>
                <a:spcPct val="0"/>
              </a:spcBef>
              <a:spcAft>
                <a:spcPts val="400"/>
              </a:spcAft>
            </a:pPr>
            <a:r>
              <a:rPr lang="en-US" altLang="en-US" sz="1000">
                <a:latin typeface="Arial" charset="0"/>
                <a:cs typeface="Arial" charset="0"/>
              </a:rPr>
              <a:t>Click to edit Master text styles</a:t>
            </a:r>
          </a:p>
          <a:p>
            <a:pPr marL="0" lvl="1" indent="0">
              <a:spcBef>
                <a:spcPct val="0"/>
              </a:spcBef>
              <a:spcAft>
                <a:spcPts val="400"/>
              </a:spcAft>
            </a:pPr>
            <a:r>
              <a:rPr lang="en-US" altLang="en-US" sz="1000">
                <a:latin typeface="Arial" charset="0"/>
                <a:cs typeface="Arial" charset="0"/>
              </a:rPr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08090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se thi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3B421E-C230-4985-A55F-249E4712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9B1106-1747-47C6-AD4D-1ED872037F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6605EE-6C12-4B09-B328-5FC771964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8131395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085695-8E0F-403A-9CD7-62C032F76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05A9F9-AE68-4F94-9E5E-068EE37349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3A7560-CAFD-4E61-95FB-BDA485201B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604E87-51E9-4833-AA93-39FB9ED72B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757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0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841D79-9C5E-1449-B506-564E0213A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7800" y="259200"/>
            <a:ext cx="5894100" cy="2608200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GB" dirty="0"/>
              <a:t>Title goes here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50093E-B476-CE4A-816B-226988C60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7800" y="4716900"/>
            <a:ext cx="3547800" cy="278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106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0" r:id="rId1"/>
    <p:sldLayoutId id="2147484068" r:id="rId2"/>
    <p:sldLayoutId id="2147484069" r:id="rId3"/>
    <p:sldLayoutId id="2147484072" r:id="rId4"/>
    <p:sldLayoutId id="2147484073" r:id="rId5"/>
    <p:sldLayoutId id="2147484083" r:id="rId6"/>
    <p:sldLayoutId id="2147484084" r:id="rId7"/>
  </p:sldLayoutIdLst>
  <p:txStyles>
    <p:titleStyle>
      <a:lvl1pPr marL="0" indent="0" algn="l" defTabSz="685800" rtl="0" eaLnBrk="1" latinLnBrk="0" hangingPunct="1">
        <a:lnSpc>
          <a:spcPct val="100000"/>
        </a:lnSpc>
        <a:spcBef>
          <a:spcPct val="0"/>
        </a:spcBef>
        <a:buNone/>
        <a:defRPr sz="82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00000"/>
        </a:lnSpc>
        <a:spcBef>
          <a:spcPts val="0"/>
        </a:spcBef>
        <a:buFont typeface="Calibri" panose="020F0502020204030204" pitchFamily="34" charset="0"/>
        <a:buChar char="﻿"/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E664CD-741D-4C8B-81A1-8F813AD195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A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C9109C-5296-411A-BFAE-02503EAE8F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A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7DF911-AF5C-4E26-A571-BA8DB3C794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3090FF-0D07-44EF-BE91-92BA9AB775B9}" type="datetimeFigureOut">
              <a:rPr lang="en-AU" smtClean="0"/>
              <a:t>29/11/2023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D8E53-B55F-4650-ADAB-27193A7195A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ADCEA8-03AE-46AA-AD1B-6B051BA0545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9375D7-070A-4959-9224-FB5E66F2B1B3}" type="slidenum">
              <a:rPr lang="en-AU" smtClean="0"/>
              <a:t>‹#›</a:t>
            </a:fld>
            <a:endParaRPr lang="en-AU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EFFB630-7322-942C-A62E-FD1F4C429BE2}"/>
              </a:ext>
            </a:extLst>
          </p:cNvPr>
          <p:cNvGrpSpPr/>
          <p:nvPr userDrawn="1"/>
        </p:nvGrpSpPr>
        <p:grpSpPr>
          <a:xfrm>
            <a:off x="0" y="4632722"/>
            <a:ext cx="9144000" cy="510777"/>
            <a:chOff x="0" y="4632722"/>
            <a:chExt cx="9144000" cy="51077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A7CA2B4-C8AB-4F09-B260-BA7609DF079D}"/>
                </a:ext>
              </a:extLst>
            </p:cNvPr>
            <p:cNvSpPr/>
            <p:nvPr userDrawn="1"/>
          </p:nvSpPr>
          <p:spPr>
            <a:xfrm rot="5400000">
              <a:off x="4316611" y="316111"/>
              <a:ext cx="510777" cy="9144000"/>
            </a:xfrm>
            <a:prstGeom prst="rect">
              <a:avLst/>
            </a:prstGeom>
            <a:solidFill>
              <a:srgbClr val="FFDC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00"/>
            </a:p>
          </p:txBody>
        </p:sp>
        <p:pic>
          <p:nvPicPr>
            <p:cNvPr id="10" name="Picture 9" descr="UNSW Sydney Logo">
              <a:extLst>
                <a:ext uri="{FF2B5EF4-FFF2-40B4-BE49-F238E27FC236}">
                  <a16:creationId xmlns:a16="http://schemas.microsoft.com/office/drawing/2014/main" id="{84EF7EA2-D124-438C-BF7A-68B3D68783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8"/>
            <a:srcRect/>
            <a:stretch/>
          </p:blipFill>
          <p:spPr>
            <a:xfrm>
              <a:off x="8638498" y="4676706"/>
              <a:ext cx="405000" cy="42281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AE366AB-7073-4687-9C47-C5C469BAEDF8}"/>
                </a:ext>
              </a:extLst>
            </p:cNvPr>
            <p:cNvSpPr txBox="1"/>
            <p:nvPr userDrawn="1"/>
          </p:nvSpPr>
          <p:spPr>
            <a:xfrm>
              <a:off x="2375755" y="4749612"/>
              <a:ext cx="439248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tx2">
                      <a:lumMod val="75000"/>
                    </a:schemeClr>
                  </a:solidFill>
                </a:rPr>
                <a:t>Spatio-Temporal Species Distribution Modelling – Sam Mason</a:t>
              </a:r>
              <a:endParaRPr lang="en-AU" sz="1200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3805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7" r:id="rId1"/>
    <p:sldLayoutId id="2147484088" r:id="rId2"/>
    <p:sldLayoutId id="2147484089" r:id="rId3"/>
    <p:sldLayoutId id="2147484090" r:id="rId4"/>
    <p:sldLayoutId id="2147484091" r:id="rId5"/>
    <p:sldLayoutId id="2147484093" r:id="rId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90000"/>
        </a:lnSpc>
        <a:spcBef>
          <a:spcPts val="750"/>
        </a:spcBef>
        <a:buFont typeface="Calibri" panose="020F0502020204030204" pitchFamily="34" charset="0"/>
        <a:buChar char="﻿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17280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51570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85860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20150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birds on an island in the water&#10;&#10;Description automatically generated">
            <a:extLst>
              <a:ext uri="{FF2B5EF4-FFF2-40B4-BE49-F238E27FC236}">
                <a16:creationId xmlns:a16="http://schemas.microsoft.com/office/drawing/2014/main" id="{91A462A7-A82E-1058-09DC-A894278F0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itle 2">
            <a:extLst>
              <a:ext uri="{FF2B5EF4-FFF2-40B4-BE49-F238E27FC236}">
                <a16:creationId xmlns:a16="http://schemas.microsoft.com/office/drawing/2014/main" id="{0DA3D941-0712-B414-20E1-E8567A1F1AD8}"/>
              </a:ext>
            </a:extLst>
          </p:cNvPr>
          <p:cNvSpPr txBox="1">
            <a:spLocks/>
          </p:cNvSpPr>
          <p:nvPr/>
        </p:nvSpPr>
        <p:spPr>
          <a:xfrm>
            <a:off x="3275856" y="4083918"/>
            <a:ext cx="5750814" cy="8640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cap="all" spc="-16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AU" sz="3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AU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-temporal species distribution modelling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84F3EA-370D-7B4E-CC64-5A9CACD1F2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"/>
            <a:ext cx="1957355" cy="127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5087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Wasting time…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AE85C-D37C-43A2-FB0E-80EF9DDE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2517" y="846116"/>
            <a:ext cx="2237410" cy="322462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2843808" y="700707"/>
            <a:ext cx="6192688" cy="35177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Common sources are </a:t>
            </a:r>
            <a:r>
              <a:rPr lang="en-AU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bioclim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raster datasets from sites such as </a:t>
            </a:r>
            <a:r>
              <a:rPr lang="en-AU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WorldClim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CHELSA …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these have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temporal windows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are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averaged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(1970-2000, 1980-2010)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 challenges include dataset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staleness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choice of variable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mismatch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study area…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also…manual downloads –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API</a:t>
            </a:r>
          </a:p>
        </p:txBody>
      </p:sp>
    </p:spTree>
    <p:extLst>
      <p:ext uri="{BB962C8B-B14F-4D97-AF65-F5344CB8AC3E}">
        <p14:creationId xmlns:p14="http://schemas.microsoft.com/office/powerpoint/2010/main" val="41344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Wasting time…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AE85C-D37C-43A2-FB0E-80EF9DDE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46" y="847110"/>
            <a:ext cx="2427952" cy="3222634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2843808" y="700707"/>
            <a:ext cx="6192688" cy="35177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–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a challenge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 requires non-trivial technical knowledge and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lot of time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BUT – if we want to look for species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responses to climate change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While basically treating the climate as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temporally static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That’s…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going to work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en-AU" sz="2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633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1259632" y="267494"/>
            <a:ext cx="66247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algn="ctr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DATA ACQUISITION</a:t>
            </a:r>
          </a:p>
        </p:txBody>
      </p:sp>
      <p:pic>
        <p:nvPicPr>
          <p:cNvPr id="2" name="AU-BIO">
            <a:hlinkClick r:id="" action="ppaction://media"/>
            <a:extLst>
              <a:ext uri="{FF2B5EF4-FFF2-40B4-BE49-F238E27FC236}">
                <a16:creationId xmlns:a16="http://schemas.microsoft.com/office/drawing/2014/main" id="{F94FA42C-E4BF-B62D-8EDD-5E519C0DED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9672" y="846247"/>
            <a:ext cx="6135122" cy="345100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8CCA919-5119-9550-D1D7-7C1FF628BC56}"/>
              </a:ext>
            </a:extLst>
          </p:cNvPr>
          <p:cNvSpPr/>
          <p:nvPr/>
        </p:nvSpPr>
        <p:spPr>
          <a:xfrm>
            <a:off x="1547664" y="771550"/>
            <a:ext cx="216024" cy="36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E61CEBF-FD8B-EBCF-3C9F-D13BDE48DD4F}"/>
              </a:ext>
            </a:extLst>
          </p:cNvPr>
          <p:cNvSpPr/>
          <p:nvPr/>
        </p:nvSpPr>
        <p:spPr>
          <a:xfrm>
            <a:off x="7618818" y="771550"/>
            <a:ext cx="216024" cy="3600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10670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 species dataset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AE85C-D37C-43A2-FB0E-80EF9DDE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534" y="700706"/>
            <a:ext cx="2622118" cy="34879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179511" y="700706"/>
            <a:ext cx="6153023" cy="35177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Acquiring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presence-absence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observations over large areas and long time periods turns out to be </a:t>
            </a:r>
            <a:r>
              <a:rPr lang="en-AU" sz="2200" b="1" i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really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hard…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 portals -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TERN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ALA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(PO)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state-based sources including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</a:t>
            </a:r>
            <a:r>
              <a:rPr lang="en-AU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BioNet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VBA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3562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 species dataset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AE85C-D37C-43A2-FB0E-80EF9DDE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32534" y="700706"/>
            <a:ext cx="2622118" cy="348791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179511" y="700706"/>
            <a:ext cx="6153023" cy="35177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 come in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formats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usually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absences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have to be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inferred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There’s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incentive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scientists to supply systematic survey data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Sometimes the data is there but there’s no way to export it so you have to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manually assemble observations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607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 a species dataset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AE85C-D37C-43A2-FB0E-80EF9DDE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15558" y="700706"/>
            <a:ext cx="2256069" cy="348791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179511" y="700706"/>
            <a:ext cx="5976665" cy="35177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1360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observations with about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recorded presences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Excludes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opportunistic presences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ALA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window spans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years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8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8B425-EBD1-1043-C681-2E6F8171E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745" y="51470"/>
            <a:ext cx="7518510" cy="456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03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predictors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179512" y="700706"/>
            <a:ext cx="6192688" cy="37432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ERA5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(31 km) and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ERA5-land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(9 km) reanalysis products from ECMWF are currently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of breed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About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 variables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(precipitation, solar radiation, total snowfall, soil moisture…)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at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hourly resolutions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going back to 1950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238E9-D17D-F6D7-A7D2-953FE438C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6805" y="1412306"/>
            <a:ext cx="2427952" cy="222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17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predictors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179512" y="700706"/>
            <a:ext cx="6192688" cy="37432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Reanalyses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combine the predictions and errors of an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ensemble of 10 GCMs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Available via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API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a supplied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python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client library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well as R packages (</a:t>
            </a:r>
            <a:r>
              <a:rPr lang="en-AU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ecmwfr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AU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KrigR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238E9-D17D-F6D7-A7D2-953FE438C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6805" y="1412306"/>
            <a:ext cx="2427952" cy="222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47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Finding predictors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179512" y="700706"/>
            <a:ext cx="6192688" cy="3743252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Raster datasets can be requested for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specified spatial extent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ecmwfr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auto">
              <a:spcAft>
                <a:spcPts val="0"/>
              </a:spcAft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aggregated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 relevant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temporal scale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KrigR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so, the question becomes what do we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choose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rather than what can we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get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fontAlgn="auto">
              <a:spcAft>
                <a:spcPts val="0"/>
              </a:spcAft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D238E9-D17D-F6D7-A7D2-953FE438CD3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6805" y="1412306"/>
            <a:ext cx="2427952" cy="2222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81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1259632" y="267494"/>
            <a:ext cx="66247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algn="ctr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</a:p>
        </p:txBody>
      </p:sp>
      <p:pic>
        <p:nvPicPr>
          <p:cNvPr id="5" name="Picture 4" descr="A river with rocks and plants&#10;&#10;Description automatically generated">
            <a:extLst>
              <a:ext uri="{FF2B5EF4-FFF2-40B4-BE49-F238E27FC236}">
                <a16:creationId xmlns:a16="http://schemas.microsoft.com/office/drawing/2014/main" id="{454435A4-6B4E-B3E4-CA6D-6788E0061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173" y="884380"/>
            <a:ext cx="4499654" cy="33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010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1259632" y="267494"/>
            <a:ext cx="66247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algn="ctr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VARIABLES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435A4-6B4E-B3E4-CA6D-6788E0061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961" y="884380"/>
            <a:ext cx="4482076" cy="33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044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resolution to rule them all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3394120" y="681159"/>
            <a:ext cx="5570368" cy="38865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many studies a raster cell resolution of 9km is still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big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we need a way to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downscale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climate variables taking into account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relevant physics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easier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some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climate variables (temperature) and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harder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others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(precipitation)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D37D89-7D97-EACB-49CC-668DE65565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8096" y="1034150"/>
            <a:ext cx="3156024" cy="2819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79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 resolution to rule them all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3394120" y="681159"/>
            <a:ext cx="5570368" cy="38865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are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various combinations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elevation, slope, aspect as well as 7 soil property datasets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selected our downscaling covariates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 various scenarios using the 9km raster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ERA5-land data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random sample of 1/3 of the cells was kept as the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out test set </a:t>
            </a:r>
          </a:p>
          <a:p>
            <a:pPr fontAlgn="auto">
              <a:spcAft>
                <a:spcPts val="0"/>
              </a:spcAft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BAC565D-3950-53D3-44A2-C2D6D8D06D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76" y="681158"/>
            <a:ext cx="3283132" cy="38865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1D04143-F381-6615-143C-6002909803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76" y="681157"/>
            <a:ext cx="3283132" cy="3886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F4C425-0C20-D865-1B44-009E661B63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76" y="681157"/>
            <a:ext cx="3283132" cy="38865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1D9532-2F5C-5828-9A53-F13D657C56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676" y="681156"/>
            <a:ext cx="3283132" cy="388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385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8B425-EBD1-1043-C681-2E6F8171E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745" y="51470"/>
            <a:ext cx="7518510" cy="456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4054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8B425-EBD1-1043-C681-2E6F8171E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744" y="51470"/>
            <a:ext cx="7518512" cy="456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2621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Anomalies?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AE85C-D37C-43A2-FB0E-80EF9DDE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6805" y="911182"/>
            <a:ext cx="2427952" cy="322462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323528" y="628490"/>
            <a:ext cx="6048672" cy="38865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seek covariate terms that capture long term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climate changes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Borrowing from climatology we can calculate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deviations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term trends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E.g. how different was the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temperature in given year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from the overall mean max temperature across the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entire study temporal window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AU" sz="2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165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68B425-EBD1-1043-C681-2E6F8171E9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745" y="51470"/>
            <a:ext cx="7518510" cy="456480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878CDA8-047F-FB90-CF56-59BD9CC2E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745" y="51470"/>
            <a:ext cx="7518510" cy="4563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9979208-EB66-674A-1F6D-A0B6EE50287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045" y="51470"/>
            <a:ext cx="7518510" cy="45635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1F3D49-AAF2-1FAF-9808-280660B5FA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12745" y="57099"/>
            <a:ext cx="7518510" cy="45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253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1259632" y="267494"/>
            <a:ext cx="66247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algn="ctr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MODELLING IN SPACE &amp; TIME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435A4-6B4E-B3E4-CA6D-6788E0061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880" y="890910"/>
            <a:ext cx="4482239" cy="336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199156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Model setup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AE85C-D37C-43A2-FB0E-80EF9DDE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6805" y="1253757"/>
            <a:ext cx="2427952" cy="25394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323528" y="628490"/>
            <a:ext cx="6048672" cy="38865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Regression with a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binomial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response and a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complementary log-log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link</a:t>
            </a:r>
            <a:endParaRPr lang="en-AU" sz="2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Space-time variables (longitude, latitude, altitude, time)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 directly included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implied via </a:t>
            </a:r>
            <a:r>
              <a:rPr lang="en-AU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-temporal climate covariates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Non-linear terms included to try to capture species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extremes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498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 modelling scenarios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AE85C-D37C-43A2-FB0E-80EF9DDE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152" y="1131590"/>
            <a:ext cx="3060340" cy="230425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323528" y="628490"/>
            <a:ext cx="6048672" cy="38865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 using 30-year averaged </a:t>
            </a:r>
            <a:r>
              <a:rPr lang="en-AU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bioclim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predictors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CHELSA GCM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Fit similar model using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ERA-5 land reanalysis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data averaged over the entire study window (45 years)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Still using ERA-5 data but now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 anomaly values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from their means</a:t>
            </a:r>
            <a:endParaRPr lang="en-AU" sz="2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291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3BBBF-DD1F-23F8-AD76-54661E976EF8}"/>
              </a:ext>
            </a:extLst>
          </p:cNvPr>
          <p:cNvSpPr txBox="1">
            <a:spLocks/>
          </p:cNvSpPr>
          <p:nvPr/>
        </p:nvSpPr>
        <p:spPr>
          <a:xfrm>
            <a:off x="3994612" y="989156"/>
            <a:ext cx="5040560" cy="266334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 Mason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year PhD candidate at </a:t>
            </a:r>
            <a:r>
              <a:rPr lang="en-AU" sz="2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UNSW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Came in from </a:t>
            </a:r>
            <a:r>
              <a:rPr lang="en-AU" sz="2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20+ years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industry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Computer/data scientist &amp; </a:t>
            </a:r>
            <a:r>
              <a:rPr lang="en-AU" sz="2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statistician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899E733-442C-6DCE-6842-F788FFD06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5536" y="555526"/>
            <a:ext cx="3196814" cy="35306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58C173E-4E1D-5BA9-D07C-D9C4987474F8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- this is me (at the </a:t>
            </a:r>
            <a:r>
              <a:rPr lang="en-AU" sz="2800" b="1" i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</a:t>
            </a: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year…)</a:t>
            </a:r>
          </a:p>
        </p:txBody>
      </p:sp>
    </p:spTree>
    <p:extLst>
      <p:ext uri="{BB962C8B-B14F-4D97-AF65-F5344CB8AC3E}">
        <p14:creationId xmlns:p14="http://schemas.microsoft.com/office/powerpoint/2010/main" val="239100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9092738" cy="55552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CHELSA model (</a:t>
            </a:r>
            <a:r>
              <a:rPr lang="en-AU" sz="2800" b="1" dirty="0" err="1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bioclim</a:t>
            </a:r>
            <a:r>
              <a:rPr lang="en-A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predictors 1980-2010 means)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448133" y="915567"/>
            <a:ext cx="8444347" cy="324036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spcAft>
                <a:spcPts val="0"/>
              </a:spcAft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AU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temp.max</a:t>
            </a: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bio5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max temp warmest month) </a:t>
            </a:r>
          </a:p>
          <a:p>
            <a:pPr fontAlgn="auto">
              <a:spcAft>
                <a:spcPts val="0"/>
              </a:spcAft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AU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temp.min</a:t>
            </a: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bio6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min temp coldest month) </a:t>
            </a:r>
          </a:p>
          <a:p>
            <a:pPr fontAlgn="auto">
              <a:spcAft>
                <a:spcPts val="0"/>
              </a:spcAft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AU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water.avg</a:t>
            </a: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bio12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total precipitation)</a:t>
            </a:r>
          </a:p>
          <a:p>
            <a:pPr fontAlgn="auto">
              <a:spcAft>
                <a:spcPts val="0"/>
              </a:spcAft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&lt;</a:t>
            </a: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non-linear terms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pPr fontAlgn="auto">
              <a:spcAft>
                <a:spcPts val="0"/>
              </a:spcAft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&lt;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basis functions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15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9092738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ERA5 model (predictors are 1978-2022 means)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448133" y="915566"/>
            <a:ext cx="8660371" cy="3600399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  <a:r>
              <a:rPr lang="en-A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spcAft>
                <a:spcPts val="0"/>
              </a:spcAft>
            </a:pPr>
            <a:endParaRPr lang="en-AU" sz="24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4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AU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temp.max</a:t>
            </a:r>
            <a:r>
              <a:rPr lang="en-A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AU" sz="2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(mean max 2m surface </a:t>
            </a:r>
            <a:r>
              <a:rPr lang="en-AU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en-AU" sz="2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fontAlgn="auto">
              <a:spcAft>
                <a:spcPts val="0"/>
              </a:spcAft>
            </a:pPr>
            <a:endParaRPr lang="en-AU" sz="2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AU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temp.min</a:t>
            </a:r>
            <a:r>
              <a:rPr lang="en-A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AU" sz="2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(mean min 2m surface </a:t>
            </a:r>
            <a:r>
              <a:rPr lang="en-AU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temperature</a:t>
            </a:r>
            <a:r>
              <a:rPr lang="en-AU" sz="2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fontAlgn="auto">
              <a:spcAft>
                <a:spcPts val="0"/>
              </a:spcAft>
            </a:pPr>
            <a:endParaRPr lang="en-AU" sz="2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AU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water.max</a:t>
            </a:r>
            <a:r>
              <a:rPr lang="en-A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AU" sz="2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(mean max </a:t>
            </a:r>
            <a:r>
              <a:rPr lang="en-AU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moisture</a:t>
            </a:r>
            <a:r>
              <a:rPr lang="en-AU" sz="2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auto">
              <a:spcAft>
                <a:spcPts val="0"/>
              </a:spcAft>
            </a:pPr>
            <a:endParaRPr lang="en-AU" sz="2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AU" sz="26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water.min</a:t>
            </a:r>
            <a:r>
              <a:rPr lang="en-A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AU" sz="2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(mean min </a:t>
            </a:r>
            <a:r>
              <a:rPr lang="en-AU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soil moisture</a:t>
            </a:r>
            <a:r>
              <a:rPr lang="en-AU" sz="2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fontAlgn="auto">
              <a:spcAft>
                <a:spcPts val="0"/>
              </a:spcAft>
            </a:pPr>
            <a:endParaRPr lang="en-AU" sz="2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&lt;</a:t>
            </a:r>
            <a:r>
              <a:rPr lang="en-A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non-linear terms</a:t>
            </a:r>
            <a:r>
              <a:rPr lang="en-AU" sz="2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pPr fontAlgn="auto">
              <a:spcAft>
                <a:spcPts val="0"/>
              </a:spcAft>
            </a:pPr>
            <a:endParaRPr lang="en-AU" sz="26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&lt;</a:t>
            </a:r>
            <a:r>
              <a:rPr lang="en-AU" sz="26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n-AU" sz="26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basis functions</a:t>
            </a:r>
            <a:r>
              <a:rPr lang="en-AU" sz="26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729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9092738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ERA5 anomaly model (add in anomaly terms)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17748" y="807554"/>
            <a:ext cx="9108504" cy="370841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spcAft>
                <a:spcPts val="0"/>
              </a:spcAft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 </a:t>
            </a:r>
            <a:r>
              <a:rPr lang="en-AU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temp.max</a:t>
            </a: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AU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temp.min</a:t>
            </a: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AU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water.max</a:t>
            </a: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AU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water.min</a:t>
            </a:r>
            <a:endParaRPr lang="en-A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A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</a:t>
            </a: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temp.max.anom</a:t>
            </a: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AU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temp.min.anom</a:t>
            </a: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spcAft>
                <a:spcPts val="0"/>
              </a:spcAft>
            </a:pPr>
            <a:endParaRPr lang="en-A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AU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water.max.anom</a:t>
            </a: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en-AU" sz="22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water.min.anom</a:t>
            </a: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fontAlgn="auto">
              <a:spcAft>
                <a:spcPts val="0"/>
              </a:spcAft>
            </a:pPr>
            <a:endParaRPr lang="en-A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&lt;</a:t>
            </a: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non-linear terms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  <a:endParaRPr lang="en-A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&lt;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AU" sz="22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-temporal)</a:t>
            </a:r>
            <a:r>
              <a:rPr lang="en-AU" sz="22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basis functions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6306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 modelling methods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AE85C-D37C-43A2-FB0E-80EF9DDE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28184" y="657986"/>
            <a:ext cx="2472737" cy="3641956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323528" y="628490"/>
            <a:ext cx="5688632" cy="3886519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GAM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spatial smoothers 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anomaly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terms significant?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Fixed Rank Kriging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with spatial &amp; </a:t>
            </a:r>
            <a:r>
              <a:rPr lang="en-AU" sz="220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spatio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-temporal basis functions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we answer the </a:t>
            </a:r>
            <a:r>
              <a:rPr lang="en-US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 </a:t>
            </a:r>
            <a:r>
              <a:rPr lang="en-US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“Is the species distribution actually changing in response to climate?”</a:t>
            </a: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05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1259632" y="267494"/>
            <a:ext cx="66247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algn="ctr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DID WE GO?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435A4-6B4E-B3E4-CA6D-6788E0061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961" y="884380"/>
            <a:ext cx="4482075" cy="337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132552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Overall results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0AD3335-D8A8-D960-DFC5-F37BBEC87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4209692"/>
              </p:ext>
            </p:extLst>
          </p:nvPr>
        </p:nvGraphicFramePr>
        <p:xfrm>
          <a:off x="251519" y="475048"/>
          <a:ext cx="8496945" cy="18128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194574298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93299508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6808401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885366366"/>
                    </a:ext>
                  </a:extLst>
                </a:gridCol>
                <a:gridCol w="3672409">
                  <a:extLst>
                    <a:ext uri="{9D8B030D-6E8A-4147-A177-3AD203B41FA5}">
                      <a16:colId xmlns:a16="http://schemas.microsoft.com/office/drawing/2014/main" val="1764660272"/>
                    </a:ext>
                  </a:extLst>
                </a:gridCol>
              </a:tblGrid>
              <a:tr h="375816">
                <a:tc>
                  <a:txBody>
                    <a:bodyPr/>
                    <a:lstStyle/>
                    <a:p>
                      <a:pPr algn="ct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403924"/>
                  </a:ext>
                </a:extLst>
              </a:tr>
              <a:tr h="479025">
                <a:tc>
                  <a:txBody>
                    <a:bodyPr/>
                    <a:lstStyle/>
                    <a:p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CHELSA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-375.8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1096.4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 =100 </a:t>
                      </a:r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knots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21591040"/>
                  </a:ext>
                </a:extLst>
              </a:tr>
              <a:tr h="479025">
                <a:tc>
                  <a:txBody>
                    <a:bodyPr/>
                    <a:lstStyle/>
                    <a:p>
                      <a:endParaRPr lang="en-A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-369.6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1104.9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3127138"/>
                  </a:ext>
                </a:extLst>
              </a:tr>
              <a:tr h="479025">
                <a:tc>
                  <a:txBody>
                    <a:bodyPr/>
                    <a:lstStyle/>
                    <a:p>
                      <a:endParaRPr lang="en-A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 5 Anomaly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-349.3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1096.3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705522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5BC923F6-1F83-27A9-AB8A-20766FD23F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3954583"/>
              </p:ext>
            </p:extLst>
          </p:nvPr>
        </p:nvGraphicFramePr>
        <p:xfrm>
          <a:off x="251519" y="2287939"/>
          <a:ext cx="8496945" cy="231581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8112">
                  <a:extLst>
                    <a:ext uri="{9D8B030D-6E8A-4147-A177-3AD203B41FA5}">
                      <a16:colId xmlns:a16="http://schemas.microsoft.com/office/drawing/2014/main" val="194574298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932995084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68084010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885366366"/>
                    </a:ext>
                  </a:extLst>
                </a:gridCol>
                <a:gridCol w="3672409">
                  <a:extLst>
                    <a:ext uri="{9D8B030D-6E8A-4147-A177-3AD203B41FA5}">
                      <a16:colId xmlns:a16="http://schemas.microsoft.com/office/drawing/2014/main" val="1764660272"/>
                    </a:ext>
                  </a:extLst>
                </a:gridCol>
              </a:tblGrid>
              <a:tr h="375816">
                <a:tc>
                  <a:txBody>
                    <a:bodyPr/>
                    <a:lstStyle/>
                    <a:p>
                      <a:pPr algn="ct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METHOD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403924"/>
                  </a:ext>
                </a:extLst>
              </a:tr>
              <a:tr h="479025">
                <a:tc>
                  <a:txBody>
                    <a:bodyPr/>
                    <a:lstStyle/>
                    <a:p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CHELSA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-55.4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177.7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spatial </a:t>
                      </a:r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basis functions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6496037"/>
                  </a:ext>
                </a:extLst>
              </a:tr>
              <a:tr h="479025">
                <a:tc>
                  <a:txBody>
                    <a:bodyPr/>
                    <a:lstStyle/>
                    <a:p>
                      <a:endParaRPr lang="en-A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 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-55.8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6455781"/>
                  </a:ext>
                </a:extLst>
              </a:tr>
              <a:tr h="479025">
                <a:tc>
                  <a:txBody>
                    <a:bodyPr/>
                    <a:lstStyle/>
                    <a:p>
                      <a:endParaRPr lang="en-A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 5 Anomaly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-161.2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454.9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092985"/>
                  </a:ext>
                </a:extLst>
              </a:tr>
              <a:tr h="479025">
                <a:tc>
                  <a:txBody>
                    <a:bodyPr/>
                    <a:lstStyle/>
                    <a:p>
                      <a:endParaRPr lang="en-A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ERA 5 Anomaly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-129.1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 spatial </a:t>
                      </a:r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basis functions + </a:t>
                      </a:r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 temporal </a:t>
                      </a:r>
                      <a:r>
                        <a:rPr lang="en-AU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basis functions with 5-year </a:t>
                      </a:r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apertures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400916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2164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0AD3335-D8A8-D960-DFC5-F37BBEC870F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9041922"/>
              </p:ext>
            </p:extLst>
          </p:nvPr>
        </p:nvGraphicFramePr>
        <p:xfrm>
          <a:off x="1043607" y="1039343"/>
          <a:ext cx="3168353" cy="3064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68153">
                  <a:extLst>
                    <a:ext uri="{9D8B030D-6E8A-4147-A177-3AD203B41FA5}">
                      <a16:colId xmlns:a16="http://schemas.microsoft.com/office/drawing/2014/main" val="1945742984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932995084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68084010"/>
                    </a:ext>
                  </a:extLst>
                </a:gridCol>
              </a:tblGrid>
              <a:tr h="375816">
                <a:tc>
                  <a:txBody>
                    <a:bodyPr/>
                    <a:lstStyle/>
                    <a:p>
                      <a:pPr algn="ctr"/>
                      <a:endParaRPr lang="en-A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403924"/>
                  </a:ext>
                </a:extLst>
              </a:tr>
              <a:tr h="324025">
                <a:tc>
                  <a:txBody>
                    <a:bodyPr/>
                    <a:lstStyle/>
                    <a:p>
                      <a:pPr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Intercept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-11.49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-10.66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20603252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rtl="0" fontAlgn="b"/>
                      <a:r>
                        <a:rPr lang="en-AU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temp.max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-0.42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-9.55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271993794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rtl="0" fontAlgn="b"/>
                      <a:r>
                        <a:rPr lang="en-AU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temp.max.sq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2.87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-1.78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444976212"/>
                  </a:ext>
                </a:extLst>
              </a:tr>
              <a:tr h="236263">
                <a:tc>
                  <a:txBody>
                    <a:bodyPr/>
                    <a:lstStyle/>
                    <a:p>
                      <a:pPr rtl="0" fontAlgn="b"/>
                      <a:r>
                        <a:rPr lang="en-AU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temp.min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-13.35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5.91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305974255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rtl="0" fontAlgn="b"/>
                      <a:r>
                        <a:rPr lang="en-AU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temp.min.sq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-4.59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1.50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2863194488"/>
                  </a:ext>
                </a:extLst>
              </a:tr>
              <a:tr h="308271">
                <a:tc>
                  <a:txBody>
                    <a:bodyPr/>
                    <a:lstStyle/>
                    <a:p>
                      <a:pPr rtl="0" fontAlgn="b"/>
                      <a:r>
                        <a:rPr lang="en-AU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water.max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-72.40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-31.09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22474279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rtl="0" fontAlgn="b"/>
                      <a:r>
                        <a:rPr lang="en-A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water.max.sq</a:t>
                      </a:r>
                      <a:endParaRPr lang="en-AU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16.74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11.76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163281766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rtl="0" fontAlgn="b"/>
                      <a:r>
                        <a:rPr lang="en-A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water.min</a:t>
                      </a:r>
                      <a:endParaRPr lang="en-AU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54.47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23.56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4190461277"/>
                  </a:ext>
                </a:extLst>
              </a:tr>
              <a:tr h="308271">
                <a:tc>
                  <a:txBody>
                    <a:bodyPr/>
                    <a:lstStyle/>
                    <a:p>
                      <a:pPr rtl="0" fontAlgn="b"/>
                      <a:r>
                        <a:rPr lang="en-A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water.min.sq</a:t>
                      </a:r>
                      <a:endParaRPr lang="en-AU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-13.34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-9.20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3197510853"/>
                  </a:ext>
                </a:extLst>
              </a:tr>
            </a:tbl>
          </a:graphicData>
        </a:graphic>
      </p:graphicFrame>
      <p:graphicFrame>
        <p:nvGraphicFramePr>
          <p:cNvPr id="2" name="Table 5">
            <a:extLst>
              <a:ext uri="{FF2B5EF4-FFF2-40B4-BE49-F238E27FC236}">
                <a16:creationId xmlns:a16="http://schemas.microsoft.com/office/drawing/2014/main" id="{4C3B8D61-CDE2-D116-4BD5-394CD34767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070460"/>
              </p:ext>
            </p:extLst>
          </p:nvPr>
        </p:nvGraphicFramePr>
        <p:xfrm>
          <a:off x="4211961" y="1039343"/>
          <a:ext cx="3888432" cy="306481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>
                  <a:extLst>
                    <a:ext uri="{9D8B030D-6E8A-4147-A177-3AD203B41FA5}">
                      <a16:colId xmlns:a16="http://schemas.microsoft.com/office/drawing/2014/main" val="885366366"/>
                    </a:ext>
                  </a:extLst>
                </a:gridCol>
                <a:gridCol w="1036232">
                  <a:extLst>
                    <a:ext uri="{9D8B030D-6E8A-4147-A177-3AD203B41FA5}">
                      <a16:colId xmlns:a16="http://schemas.microsoft.com/office/drawing/2014/main" val="1764660272"/>
                    </a:ext>
                  </a:extLst>
                </a:gridCol>
                <a:gridCol w="1124008">
                  <a:extLst>
                    <a:ext uri="{9D8B030D-6E8A-4147-A177-3AD203B41FA5}">
                      <a16:colId xmlns:a16="http://schemas.microsoft.com/office/drawing/2014/main" val="1089049963"/>
                    </a:ext>
                  </a:extLst>
                </a:gridCol>
              </a:tblGrid>
              <a:tr h="375816">
                <a:tc>
                  <a:txBody>
                    <a:bodyPr/>
                    <a:lstStyle/>
                    <a:p>
                      <a:pPr algn="ctr"/>
                      <a:endParaRPr lang="en-AU" b="1" dirty="0">
                        <a:solidFill>
                          <a:srgbClr val="00B05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AU" b="1" dirty="0">
                          <a:solidFill>
                            <a:srgbClr val="00B05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6403924"/>
                  </a:ext>
                </a:extLst>
              </a:tr>
              <a:tr h="324025">
                <a:tc>
                  <a:txBody>
                    <a:bodyPr/>
                    <a:lstStyle/>
                    <a:p>
                      <a:pPr algn="r" rtl="0" fontAlgn="b"/>
                      <a:endParaRPr lang="en-AU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endParaRPr lang="en-A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AU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60325205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rtl="0" fontAlgn="b"/>
                      <a:r>
                        <a:rPr lang="en-A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temp.max.anom</a:t>
                      </a:r>
                      <a:endParaRPr lang="en-AU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4.19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6.56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2719937944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rtl="0" fontAlgn="b"/>
                      <a:r>
                        <a:rPr lang="en-A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temp.max.anom.sq</a:t>
                      </a:r>
                      <a:endParaRPr lang="en-AU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-3.34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-3.44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444976212"/>
                  </a:ext>
                </a:extLst>
              </a:tr>
              <a:tr h="236263">
                <a:tc>
                  <a:txBody>
                    <a:bodyPr/>
                    <a:lstStyle/>
                    <a:p>
                      <a:pPr rtl="0" fontAlgn="b"/>
                      <a:r>
                        <a:rPr lang="en-A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temp.min.anom</a:t>
                      </a:r>
                      <a:endParaRPr lang="en-AU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-3.29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-2.91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305974255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rtl="0" fontAlgn="b"/>
                      <a:r>
                        <a:rPr lang="en-A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temp.min.anom.sq</a:t>
                      </a:r>
                      <a:endParaRPr lang="en-AU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5.69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8.04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2863194488"/>
                  </a:ext>
                </a:extLst>
              </a:tr>
              <a:tr h="308271">
                <a:tc>
                  <a:txBody>
                    <a:bodyPr/>
                    <a:lstStyle/>
                    <a:p>
                      <a:pPr rtl="0" fontAlgn="b"/>
                      <a:r>
                        <a:rPr lang="en-A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water.max.anom</a:t>
                      </a:r>
                      <a:endParaRPr lang="en-AU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14.34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21.96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22474279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rtl="0" fontAlgn="b"/>
                      <a:r>
                        <a:rPr lang="en-A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water.max.anom.sq</a:t>
                      </a:r>
                      <a:endParaRPr lang="en-AU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-5.26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1.62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163281766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rtl="0" fontAlgn="b"/>
                      <a:r>
                        <a:rPr lang="en-A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water.min.anom</a:t>
                      </a:r>
                      <a:endParaRPr lang="en-AU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-14.63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-21.84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4190461277"/>
                  </a:ext>
                </a:extLst>
              </a:tr>
              <a:tr h="308271">
                <a:tc>
                  <a:txBody>
                    <a:bodyPr/>
                    <a:lstStyle/>
                    <a:p>
                      <a:pPr rtl="0" fontAlgn="b"/>
                      <a:r>
                        <a:rPr lang="en-AU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water.min.anom.sq</a:t>
                      </a:r>
                      <a:endParaRPr lang="en-AU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b="1" dirty="0">
                          <a:solidFill>
                            <a:srgbClr val="00B05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7.05</a:t>
                      </a:r>
                    </a:p>
                  </a:txBody>
                  <a:tcPr marL="22860" marR="22860" marT="15240" marB="1524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en-AU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-0.85</a:t>
                      </a:r>
                    </a:p>
                  </a:txBody>
                  <a:tcPr marL="22860" marR="22860" marT="15240" marB="15240" anchor="b"/>
                </a:tc>
                <a:extLst>
                  <a:ext uri="{0D108BD9-81ED-4DB2-BD59-A6C34878D82A}">
                    <a16:rowId xmlns:a16="http://schemas.microsoft.com/office/drawing/2014/main" val="319751085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3621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B99541-569C-F49A-769C-6EB67BCBD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36" y="1718"/>
            <a:ext cx="7524328" cy="4568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9FE5B9-EA17-5B47-A071-44644F87A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36" y="1718"/>
            <a:ext cx="7524328" cy="4568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55D5DA-2DA9-3C0E-B230-1ACD8B5CA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971" y="0"/>
            <a:ext cx="7524328" cy="4568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3FFE1D-53BC-18D2-46A3-705204261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701" y="0"/>
            <a:ext cx="7524328" cy="456834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88365E47-1300-1F02-693C-B9676DFACFD7}"/>
              </a:ext>
            </a:extLst>
          </p:cNvPr>
          <p:cNvSpPr txBox="1">
            <a:spLocks/>
          </p:cNvSpPr>
          <p:nvPr/>
        </p:nvSpPr>
        <p:spPr>
          <a:xfrm>
            <a:off x="7524328" y="4085636"/>
            <a:ext cx="1502342" cy="288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cap="all" spc="-16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 : 177.7 </a:t>
            </a:r>
          </a:p>
        </p:txBody>
      </p:sp>
    </p:spTree>
    <p:extLst>
      <p:ext uri="{BB962C8B-B14F-4D97-AF65-F5344CB8AC3E}">
        <p14:creationId xmlns:p14="http://schemas.microsoft.com/office/powerpoint/2010/main" val="42654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B99541-569C-F49A-769C-6EB67BCBD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36" y="0"/>
            <a:ext cx="7524328" cy="4568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9FE5B9-EA17-5B47-A071-44644F87A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36" y="0"/>
            <a:ext cx="7524328" cy="4568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55D5DA-2DA9-3C0E-B230-1ACD8B5CA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36" y="0"/>
            <a:ext cx="7524328" cy="4568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3FFE1D-53BC-18D2-46A3-705204261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36" y="0"/>
            <a:ext cx="7524328" cy="456834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88365E47-1300-1F02-693C-B9676DFACFD7}"/>
              </a:ext>
            </a:extLst>
          </p:cNvPr>
          <p:cNvSpPr txBox="1">
            <a:spLocks/>
          </p:cNvSpPr>
          <p:nvPr/>
        </p:nvSpPr>
        <p:spPr>
          <a:xfrm>
            <a:off x="7524328" y="4083918"/>
            <a:ext cx="1502342" cy="288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cap="all" spc="-16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 : 190.7 </a:t>
            </a:r>
          </a:p>
        </p:txBody>
      </p:sp>
    </p:spTree>
    <p:extLst>
      <p:ext uri="{BB962C8B-B14F-4D97-AF65-F5344CB8AC3E}">
        <p14:creationId xmlns:p14="http://schemas.microsoft.com/office/powerpoint/2010/main" val="231042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DB99541-569C-F49A-769C-6EB67BCBDD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36" y="0"/>
            <a:ext cx="7524328" cy="456834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79FE5B9-EA17-5B47-A071-44644F87A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36" y="0"/>
            <a:ext cx="7524328" cy="45683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955D5DA-2DA9-3C0E-B230-1ACD8B5CA5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36" y="0"/>
            <a:ext cx="7524328" cy="45683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3FFE1D-53BC-18D2-46A3-7052042618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836" y="0"/>
            <a:ext cx="7524328" cy="4568342"/>
          </a:xfrm>
          <a:prstGeom prst="rect">
            <a:avLst/>
          </a:prstGeom>
        </p:spPr>
      </p:pic>
      <p:sp>
        <p:nvSpPr>
          <p:cNvPr id="7" name="Title 2">
            <a:extLst>
              <a:ext uri="{FF2B5EF4-FFF2-40B4-BE49-F238E27FC236}">
                <a16:creationId xmlns:a16="http://schemas.microsoft.com/office/drawing/2014/main" id="{88365E47-1300-1F02-693C-B9676DFACFD7}"/>
              </a:ext>
            </a:extLst>
          </p:cNvPr>
          <p:cNvSpPr txBox="1">
            <a:spLocks/>
          </p:cNvSpPr>
          <p:nvPr/>
        </p:nvSpPr>
        <p:spPr>
          <a:xfrm>
            <a:off x="7524328" y="4083918"/>
            <a:ext cx="1502342" cy="28803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4000" b="1" kern="1200" cap="all" spc="-160" baseline="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AU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BIC : 403.4 </a:t>
            </a:r>
          </a:p>
        </p:txBody>
      </p:sp>
    </p:spTree>
    <p:extLst>
      <p:ext uri="{BB962C8B-B14F-4D97-AF65-F5344CB8AC3E}">
        <p14:creationId xmlns:p14="http://schemas.microsoft.com/office/powerpoint/2010/main" val="2282790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Core Thesis Aim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AE85C-D37C-43A2-FB0E-80EF9DDE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2200" y="774603"/>
            <a:ext cx="2677163" cy="34977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13A01109-9837-02D1-DE3C-5B9888BF2231}"/>
              </a:ext>
            </a:extLst>
          </p:cNvPr>
          <p:cNvSpPr txBox="1">
            <a:spLocks/>
          </p:cNvSpPr>
          <p:nvPr/>
        </p:nvSpPr>
        <p:spPr>
          <a:xfrm>
            <a:off x="467544" y="1323964"/>
            <a:ext cx="5688632" cy="249557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US" sz="3200" spc="-100" dirty="0">
                <a:latin typeface="Arial" panose="020B0604020202020204" pitchFamily="34" charset="0"/>
                <a:cs typeface="Arial" panose="020B0604020202020204" pitchFamily="34" charset="0"/>
              </a:rPr>
              <a:t>To detect species </a:t>
            </a:r>
            <a:r>
              <a:rPr lang="en-US" sz="3200" b="1" spc="-1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response to climate change</a:t>
            </a:r>
            <a:r>
              <a:rPr lang="en-US" sz="3200" b="1" spc="-1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spc="-100" dirty="0">
                <a:latin typeface="Arial" panose="020B0604020202020204" pitchFamily="34" charset="0"/>
                <a:cs typeface="Arial" panose="020B0604020202020204" pitchFamily="34" charset="0"/>
              </a:rPr>
              <a:t>using </a:t>
            </a:r>
            <a:r>
              <a:rPr lang="en-US" sz="3200" b="1" spc="-1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dynamic predictors </a:t>
            </a:r>
            <a:r>
              <a:rPr lang="en-US" sz="3200" spc="-1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3200" b="1" spc="-1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anomalies</a:t>
            </a:r>
            <a:r>
              <a:rPr lang="en-US" sz="3200" spc="-100" dirty="0">
                <a:latin typeface="Arial" panose="020B0604020202020204" pitchFamily="34" charset="0"/>
                <a:cs typeface="Arial" panose="020B0604020202020204" pitchFamily="34" charset="0"/>
              </a:rPr>
              <a:t> from their </a:t>
            </a:r>
            <a:r>
              <a:rPr lang="en-US" sz="3200" b="1" spc="-100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mean values</a:t>
            </a:r>
          </a:p>
          <a:p>
            <a:pPr fontAlgn="auto">
              <a:spcAft>
                <a:spcPts val="0"/>
              </a:spcAft>
            </a:pPr>
            <a:endParaRPr lang="en-A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93561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ERA5 anomaly model predictions 1978-2022</a:t>
            </a:r>
            <a:endParaRPr lang="en-A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redictions_2">
            <a:hlinkClick r:id="" action="ppaction://media"/>
            <a:extLst>
              <a:ext uri="{FF2B5EF4-FFF2-40B4-BE49-F238E27FC236}">
                <a16:creationId xmlns:a16="http://schemas.microsoft.com/office/drawing/2014/main" id="{8D88E937-2A92-FC49-87EC-C3EC1DC0C52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55625"/>
            <a:ext cx="9144000" cy="4030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140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1259632" y="267494"/>
            <a:ext cx="66247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algn="ctr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TO FROM HERE?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435A4-6B4E-B3E4-CA6D-6788E0061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961" y="890971"/>
            <a:ext cx="4482076" cy="3361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9237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things to look at…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AE85C-D37C-43A2-FB0E-80EF9DDE4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1520" y="1059582"/>
            <a:ext cx="2427952" cy="247663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2843808" y="1059583"/>
            <a:ext cx="6192688" cy="2664296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Expand modelling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approaches/packages and basis functions (especially w.r.t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Assemble a variety of species datasets – both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presence/absence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presence-only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 few dozen)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63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things to look at…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AE85C-D37C-43A2-FB0E-80EF9DDE4B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-156526" y="1347613"/>
            <a:ext cx="3264363" cy="244827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2843808" y="1059582"/>
            <a:ext cx="6192688" cy="345638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Scale up in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space (if we can locate enough data!)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Spatio-temporal models that include various sources of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uncertainty</a:t>
            </a:r>
          </a:p>
          <a:p>
            <a:pPr fontAlgn="auto">
              <a:spcAft>
                <a:spcPts val="0"/>
              </a:spcAft>
            </a:pPr>
            <a:endParaRPr lang="en-AU" sz="2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Develop an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interactive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approach for the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visualisation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&amp;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exploration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ecological datasets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auto">
              <a:spcAft>
                <a:spcPts val="0"/>
              </a:spcAft>
            </a:pPr>
            <a:endParaRPr lang="en-AU" sz="2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2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8BF5AE3B-E247-7174-E7A4-FBCE49181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1262" y="1347614"/>
            <a:ext cx="8913226" cy="3168352"/>
          </a:xfrm>
        </p:spPr>
        <p:txBody>
          <a:bodyPr>
            <a:normAutofit fontScale="92500" lnSpcReduction="10000"/>
          </a:bodyPr>
          <a:lstStyle/>
          <a:p>
            <a:pPr algn="l" fontAlgn="base">
              <a:spcBef>
                <a:spcPts val="1800"/>
              </a:spcBef>
            </a:pPr>
            <a:r>
              <a:rPr lang="en-US" sz="20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This research was undertaken on land traditionally owned by the </a:t>
            </a:r>
            <a:r>
              <a:rPr lang="en-US" sz="2000" b="1" i="0" dirty="0" err="1">
                <a:solidFill>
                  <a:srgbClr val="00B05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Bedegal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Darkinjung</a:t>
            </a:r>
            <a:r>
              <a:rPr lang="en-US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people, who I would like to acknowledge and pay my respect to, as well as to Aboriginal Elders, past, present and emerging</a:t>
            </a:r>
            <a:endParaRPr lang="en-US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fontAlgn="base">
              <a:spcBef>
                <a:spcPts val="1800"/>
              </a:spcBef>
            </a:pPr>
            <a:r>
              <a:rPr lang="en-US" sz="2000" b="0" i="0" dirty="0">
                <a:solidFill>
                  <a:schemeClr val="tx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UNSW School of Mathematics and Statistics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UNSW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Eco-Stats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Group</a:t>
            </a:r>
          </a:p>
          <a:p>
            <a:pPr>
              <a:spcBef>
                <a:spcPts val="1800"/>
              </a:spcBef>
            </a:pP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 from government bodies including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NSW Department of Planning &amp; Environment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Victorian Biodiversity Atlas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Terrestrial Ecosystem Research Network</a:t>
            </a:r>
          </a:p>
          <a:p>
            <a:pPr>
              <a:spcBef>
                <a:spcPts val="1800"/>
              </a:spcBef>
            </a:pPr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Erik Kusch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University of Oslo</a:t>
            </a:r>
            <a:endParaRPr lang="en-AU" sz="2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43CFC90-B9FC-EEEB-4C6A-9F86C9E88529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  <a:endParaRPr lang="en-AU" sz="1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3CCCB926-EA3A-5335-89DC-2E2B43A364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257686"/>
            <a:ext cx="3359265" cy="1056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3841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1259632" y="267494"/>
            <a:ext cx="659289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algn="ctr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QUESTIONS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435A4-6B4E-B3E4-CA6D-6788E0061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962" y="1121541"/>
            <a:ext cx="4482076" cy="3374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564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Psychrophila</a:t>
            </a: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AU" sz="2800" b="1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introloba</a:t>
            </a:r>
            <a:endParaRPr lang="en-AU" sz="28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AE85C-D37C-43A2-FB0E-80EF9DDE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6805" y="764608"/>
            <a:ext cx="2427952" cy="351777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323528" y="628490"/>
            <a:ext cx="6048672" cy="38865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AU" sz="2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Alpine Marsh-Marigold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a small herb commonly found in Australian alpine regions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Flowers at </a:t>
            </a:r>
            <a:r>
              <a:rPr lang="en-AU" sz="2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elevations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meltwaters at edge of </a:t>
            </a:r>
            <a:r>
              <a:rPr lang="en-AU" sz="2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receding snow drifts</a:t>
            </a: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Restricted range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(NSW into Victoria)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 is a </a:t>
            </a:r>
            <a:r>
              <a:rPr lang="en-AU" sz="2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contraction in altitude/latitude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due to environmental stressors</a:t>
            </a:r>
            <a:endParaRPr lang="en-AU" sz="2200" b="1" dirty="0">
              <a:solidFill>
                <a:schemeClr val="accent4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568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Alpine summits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AE85C-D37C-43A2-FB0E-80EF9DDE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6805" y="580234"/>
            <a:ext cx="2427952" cy="388651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323528" y="628490"/>
            <a:ext cx="6048672" cy="38865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 a </a:t>
            </a:r>
            <a:r>
              <a:rPr lang="en-AU" sz="2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natural laboratory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ecological research on climate </a:t>
            </a:r>
            <a:r>
              <a:rPr lang="en-AU" sz="2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 impacts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Remote areas less impacted by human </a:t>
            </a:r>
            <a:r>
              <a:rPr lang="en-AU" sz="2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population pressures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AU" sz="2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land use activity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 under stress can migrate to </a:t>
            </a:r>
            <a:r>
              <a:rPr lang="en-AU" sz="2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elevations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 into habitats that were previously </a:t>
            </a:r>
            <a:r>
              <a:rPr lang="en-AU" sz="2200" b="1" dirty="0">
                <a:solidFill>
                  <a:schemeClr val="accent4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 cold</a:t>
            </a:r>
          </a:p>
        </p:txBody>
      </p:sp>
    </p:spTree>
    <p:extLst>
      <p:ext uri="{BB962C8B-B14F-4D97-AF65-F5344CB8AC3E}">
        <p14:creationId xmlns:p14="http://schemas.microsoft.com/office/powerpoint/2010/main" val="2916033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Area of Interest is ~ </a:t>
            </a:r>
            <a:r>
              <a:rPr lang="en-AU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63 000</a:t>
            </a: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km</a:t>
            </a:r>
            <a:r>
              <a:rPr lang="en-AU" sz="2800" b="1" baseline="300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over </a:t>
            </a:r>
            <a:r>
              <a:rPr lang="en-AU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years</a:t>
            </a:r>
          </a:p>
        </p:txBody>
      </p:sp>
      <p:pic>
        <p:nvPicPr>
          <p:cNvPr id="5" name="Picture 4" descr="A map of land with water&#10;&#10;Description automatically generated">
            <a:extLst>
              <a:ext uri="{FF2B5EF4-FFF2-40B4-BE49-F238E27FC236}">
                <a16:creationId xmlns:a16="http://schemas.microsoft.com/office/drawing/2014/main" id="{49100AC2-A84C-5203-CC5D-4D54924695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6760"/>
            <a:ext cx="9144000" cy="40299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2AC1513-62DF-CD79-49C0-B58237BC5C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6761"/>
            <a:ext cx="9144000" cy="402997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5A1F38-CE62-32C6-8A95-CF58ABC0CE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556762"/>
            <a:ext cx="9143998" cy="402997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4D9616E-E9DE-D583-C1ED-97D5D0DA14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80236"/>
            <a:ext cx="9143996" cy="4029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10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1259632" y="267494"/>
            <a:ext cx="6624736" cy="50405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algn="ctr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SPECIES MODELLING TODAY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54435A4-6B4E-B3E4-CA6D-6788E00617F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30880" y="890910"/>
            <a:ext cx="4482239" cy="3361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967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D6430E7-CFD5-CBC6-49DD-B29936B8AA56}"/>
              </a:ext>
            </a:extLst>
          </p:cNvPr>
          <p:cNvSpPr txBox="1">
            <a:spLocks/>
          </p:cNvSpPr>
          <p:nvPr/>
        </p:nvSpPr>
        <p:spPr>
          <a:xfrm>
            <a:off x="51262" y="24710"/>
            <a:ext cx="7886700" cy="55552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41338" indent="-541338" fontAlgn="auto">
              <a:spcAft>
                <a:spcPts val="0"/>
              </a:spcAft>
            </a:pPr>
            <a:r>
              <a:rPr lang="en-AU" sz="28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Wasting time…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64AE85C-D37C-43A2-FB0E-80EF9DDE4B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46" y="846116"/>
            <a:ext cx="2427952" cy="3224623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29084A4B-2EEB-CCB5-D9FA-09A9A03282A3}"/>
              </a:ext>
            </a:extLst>
          </p:cNvPr>
          <p:cNvSpPr txBox="1">
            <a:spLocks/>
          </p:cNvSpPr>
          <p:nvPr/>
        </p:nvSpPr>
        <p:spPr>
          <a:xfrm>
            <a:off x="2843808" y="700707"/>
            <a:ext cx="6192688" cy="35177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Ecologists tend to use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year averaged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bioclimatic predictors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Which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masks accelerating 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environmental changes – particularly over the last decades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largely due to the relative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difficulty</a:t>
            </a:r>
            <a:r>
              <a:rPr lang="en-AU" sz="220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obtaining effective predictors at relevant </a:t>
            </a:r>
            <a:r>
              <a:rPr lang="en-AU" sz="22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spatial/temporal scales</a:t>
            </a:r>
          </a:p>
          <a:p>
            <a:pPr marL="342900" indent="-342900" fontAlgn="auto"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AU" sz="22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98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UNSW Clancy">
      <a:majorFont>
        <a:latin typeface="Clancy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v1.0_Clancy.potx" id="{E21B8FAC-FCA7-410E-A000-B30E38C2AC3E}" vid="{5A26FC54-E506-44D2-ADAD-52B2BE581DA5}"/>
    </a:ext>
  </a:extLst>
</a:theme>
</file>

<file path=ppt/theme/theme2.xml><?xml version="1.0" encoding="utf-8"?>
<a:theme xmlns:a="http://schemas.openxmlformats.org/drawingml/2006/main" name="1_Custom Design">
  <a:themeElements>
    <a:clrScheme name="UNSW_2020">
      <a:dk1>
        <a:srgbClr val="000000"/>
      </a:dk1>
      <a:lt1>
        <a:sysClr val="window" lastClr="FFFFFF"/>
      </a:lt1>
      <a:dk2>
        <a:srgbClr val="737373"/>
      </a:dk2>
      <a:lt2>
        <a:srgbClr val="F2F2F2"/>
      </a:lt2>
      <a:accent1>
        <a:srgbClr val="FFDC00"/>
      </a:accent1>
      <a:accent2>
        <a:srgbClr val="FF635D"/>
      </a:accent2>
      <a:accent3>
        <a:srgbClr val="3F61C4"/>
      </a:accent3>
      <a:accent4>
        <a:srgbClr val="1AC987"/>
      </a:accent4>
      <a:accent5>
        <a:srgbClr val="FA91B6"/>
      </a:accent5>
      <a:accent6>
        <a:srgbClr val="8A68C8"/>
      </a:accent6>
      <a:hlink>
        <a:srgbClr val="0000FF"/>
      </a:hlink>
      <a:folHlink>
        <a:srgbClr val="7030A0"/>
      </a:folHlink>
    </a:clrScheme>
    <a:fontScheme name="UNSW Clancy">
      <a:majorFont>
        <a:latin typeface="Clancy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16x9v1.0_Clancy.potx" id="{E21B8FAC-FCA7-410E-A000-B30E38C2AC3E}" vid="{6917A901-E2C4-4D30-9D19-6BDEA5E83555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fdce602ab9848b4bf80c62eae0cddb3 xmlns="e2a6d7fd-cfb8-4aa2-8f9d-00d20bdc3a83">
      <Terms xmlns="http://schemas.microsoft.com/office/infopath/2007/PartnerControls"/>
    </cfdce602ab9848b4bf80c62eae0cddb3>
    <i7e4caf4883549738b3fce866cf588f7 xmlns="e2a6d7fd-cfb8-4aa2-8f9d-00d20bdc3a83">
      <Terms xmlns="http://schemas.microsoft.com/office/infopath/2007/PartnerControls">
        <TermInfo xmlns="http://schemas.microsoft.com/office/infopath/2007/PartnerControls">
          <TermName xmlns="http://schemas.microsoft.com/office/infopath/2007/PartnerControls">AGSM</TermName>
          <TermId xmlns="http://schemas.microsoft.com/office/infopath/2007/PartnerControls">e641e8a1-99e5-404f-bd7c-35803f4d985d</TermId>
        </TermInfo>
      </Terms>
    </i7e4caf4883549738b3fce866cf588f7>
    <l106d6d0667840b48999320499b4dd29 xmlns="e2a6d7fd-cfb8-4aa2-8f9d-00d20bdc3a83">
      <Terms xmlns="http://schemas.microsoft.com/office/infopath/2007/PartnerControls"/>
    </l106d6d0667840b48999320499b4dd29>
    <UnswBus_Description xmlns="78237fa5-fae7-4a08-ad29-c8feb430a382">Branded templates produced by the UNSW Business School Marketing team</UnswBus_Description>
    <TaxCatchAll xmlns="e2a6d7fd-cfb8-4aa2-8f9d-00d20bdc3a83">
      <Value>78</Value>
    </TaxCatchAll>
    <UnswBus_ResourceType xmlns="78237fa5-fae7-4a08-ad29-c8feb430a382">Template</UnswBus_ResourceType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Resource Document" ma:contentTypeID="0x01010008768CDC8BD8F24E88688A23E1BBFFD40083F9DB452809BE4E9E961773873B9725" ma:contentTypeVersion="12" ma:contentTypeDescription="" ma:contentTypeScope="" ma:versionID="ccf7c8939642961021bbb5e2375da5c4">
  <xsd:schema xmlns:xsd="http://www.w3.org/2001/XMLSchema" xmlns:xs="http://www.w3.org/2001/XMLSchema" xmlns:p="http://schemas.microsoft.com/office/2006/metadata/properties" xmlns:ns2="e2a6d7fd-cfb8-4aa2-8f9d-00d20bdc3a83" xmlns:ns4="78237fa5-fae7-4a08-ad29-c8feb430a382" targetNamespace="http://schemas.microsoft.com/office/2006/metadata/properties" ma:root="true" ma:fieldsID="7ba22b555d239708a9679c6b61f18d10" ns2:_="" ns4:_="">
    <xsd:import namespace="e2a6d7fd-cfb8-4aa2-8f9d-00d20bdc3a83"/>
    <xsd:import namespace="78237fa5-fae7-4a08-ad29-c8feb430a382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4:UnswBus_ResourceType"/>
                <xsd:element ref="ns4:UnswBus_Description" minOccurs="0"/>
                <xsd:element ref="ns2:l106d6d0667840b48999320499b4dd29" minOccurs="0"/>
                <xsd:element ref="ns2:cfdce602ab9848b4bf80c62eae0cddb3" minOccurs="0"/>
                <xsd:element ref="ns2:i7e4caf4883549738b3fce866cf588f7" minOccurs="0"/>
                <xsd:element ref="ns2:SharedWithUsers" minOccurs="0"/>
                <xsd:element ref="ns2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a6d7fd-cfb8-4aa2-8f9d-00d20bdc3a83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description="" ma:hidden="true" ma:list="{2cec8c26-97b4-48cb-a8fc-0ef68138d153}" ma:internalName="TaxCatchAll" ma:showField="CatchAllData" ma:web="e2a6d7fd-cfb8-4aa2-8f9d-00d20bdc3a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9" nillable="true" ma:displayName="Taxonomy Catch All Column1" ma:description="" ma:hidden="true" ma:list="{2cec8c26-97b4-48cb-a8fc-0ef68138d153}" ma:internalName="TaxCatchAllLabel" ma:readOnly="true" ma:showField="CatchAllDataLabel" ma:web="e2a6d7fd-cfb8-4aa2-8f9d-00d20bdc3a8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l106d6d0667840b48999320499b4dd29" ma:index="15" nillable="true" ma:taxonomy="true" ma:internalName="l106d6d0667840b48999320499b4dd29" ma:taxonomyFieldName="UnswBus_EnterpriseKeywords" ma:displayName="Enterprise Keywords" ma:default="" ma:fieldId="{5106d6d0-6678-40b4-8999-320499b4dd29}" ma:taxonomyMulti="true" ma:sspId="2b026aac-6b52-4d7e-a64d-f3ee90946f56" ma:termSetId="6b154277-0339-4047-8b7c-9c64337183f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cfdce602ab9848b4bf80c62eae0cddb3" ma:index="16" nillable="true" ma:taxonomy="true" ma:internalName="cfdce602ab9848b4bf80c62eae0cddb3" ma:taxonomyFieldName="UnswBus_SchoolUnit" ma:displayName="School or Unit" ma:default="" ma:fieldId="{cfdce602-ab98-48b4-bf80-c62eae0cddb3}" ma:sspId="2b026aac-6b52-4d7e-a64d-f3ee90946f56" ma:termSetId="99342006-19d9-4d76-ae6d-6a49808a1b3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i7e4caf4883549738b3fce866cf588f7" ma:index="17" ma:taxonomy="true" ma:internalName="i7e4caf4883549738b3fce866cf588f7" ma:taxonomyFieldName="UnswBus_ResourceCategory" ma:displayName="Resource Category" ma:default="" ma:fieldId="{27e4caf4-8835-4973-8b3f-ce866cf588f7}" ma:taxonomyMulti="true" ma:sspId="2b026aac-6b52-4d7e-a64d-f3ee90946f56" ma:termSetId="59e748ed-3424-4b0f-8a51-22a7215e598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SharedWithUsers" ma:index="1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237fa5-fae7-4a08-ad29-c8feb430a382" elementFormDefault="qualified">
    <xsd:import namespace="http://schemas.microsoft.com/office/2006/documentManagement/types"/>
    <xsd:import namespace="http://schemas.microsoft.com/office/infopath/2007/PartnerControls"/>
    <xsd:element name="UnswBus_ResourceType" ma:index="11" ma:displayName="Resource Type" ma:default="Brochure" ma:format="Dropdown" ma:internalName="UnswBus_ResourceType" ma:readOnly="false">
      <xsd:simpleType>
        <xsd:restriction base="dms:Choice">
          <xsd:enumeration value="Brochure"/>
          <xsd:enumeration value="Form"/>
          <xsd:enumeration value="Guidelines"/>
          <xsd:enumeration value="Manuals"/>
          <xsd:enumeration value="Minutes"/>
          <xsd:enumeration value="Newsletter"/>
          <xsd:enumeration value="Policy"/>
          <xsd:enumeration value="Procedure"/>
          <xsd:enumeration value="Protocol"/>
          <xsd:enumeration value="Reference"/>
          <xsd:enumeration value="Report"/>
          <xsd:enumeration value="Template"/>
        </xsd:restriction>
      </xsd:simpleType>
    </xsd:element>
    <xsd:element name="UnswBus_Description" ma:index="13" nillable="true" ma:displayName="Description" ma:internalName="UnswBus_Description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LongProperties xmlns="http://schemas.microsoft.com/office/2006/metadata/longProperties"/>
</file>

<file path=customXml/itemProps1.xml><?xml version="1.0" encoding="utf-8"?>
<ds:datastoreItem xmlns:ds="http://schemas.openxmlformats.org/officeDocument/2006/customXml" ds:itemID="{7DDFDEC9-ADBF-4CC8-9D1E-B0B929F52DDA}">
  <ds:schemaRefs>
    <ds:schemaRef ds:uri="http://schemas.microsoft.com/office/2006/metadata/properties"/>
    <ds:schemaRef ds:uri="http://purl.org/dc/terms/"/>
    <ds:schemaRef ds:uri="e2a6d7fd-cfb8-4aa2-8f9d-00d20bdc3a83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78237fa5-fae7-4a08-ad29-c8feb430a382"/>
    <ds:schemaRef ds:uri="http://purl.org/dc/elements/1.1/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EB60381-1930-460B-A2CB-690C9D4474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2a6d7fd-cfb8-4aa2-8f9d-00d20bdc3a83"/>
    <ds:schemaRef ds:uri="78237fa5-fae7-4a08-ad29-c8feb430a3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CA0D1B9-3404-4CAC-86F4-4FD26645EC81}">
  <ds:schemaRefs>
    <ds:schemaRef ds:uri="http://schemas.microsoft.com/office/2006/metadata/long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UNSW_PowerPoint_16x9_widescreen</Template>
  <TotalTime>17984</TotalTime>
  <Words>1408</Words>
  <Application>Microsoft Office PowerPoint</Application>
  <PresentationFormat>On-screen Show (16:9)</PresentationFormat>
  <Paragraphs>329</Paragraphs>
  <Slides>45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1" baseType="lpstr">
      <vt:lpstr>Arial</vt:lpstr>
      <vt:lpstr>Calibri</vt:lpstr>
      <vt:lpstr>Clancy</vt:lpstr>
      <vt:lpstr>Roboto</vt:lpstr>
      <vt:lpstr>Office Theme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UNSW Faculty of Science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David Warton</dc:creator>
  <cp:lastModifiedBy>Sam Mason</cp:lastModifiedBy>
  <cp:revision>213</cp:revision>
  <cp:lastPrinted>2017-01-17T00:36:56Z</cp:lastPrinted>
  <dcterms:created xsi:type="dcterms:W3CDTF">2017-11-02T23:43:13Z</dcterms:created>
  <dcterms:modified xsi:type="dcterms:W3CDTF">2023-11-29T10:26:46Z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SBDocumentType">
    <vt:lpwstr>16</vt:lpwstr>
  </property>
  <property fmtid="{D5CDD505-2E9C-101B-9397-08002B2CF9AE}" pid="3" name="Order">
    <vt:lpwstr>6600.00000000000</vt:lpwstr>
  </property>
  <property fmtid="{D5CDD505-2E9C-101B-9397-08002B2CF9AE}" pid="4" name="Category">
    <vt:lpwstr>AGSM</vt:lpwstr>
  </property>
  <property fmtid="{D5CDD505-2E9C-101B-9397-08002B2CF9AE}" pid="5" name="ASBDepartment">
    <vt:lpwstr>8</vt:lpwstr>
  </property>
  <property fmtid="{D5CDD505-2E9C-101B-9397-08002B2CF9AE}" pid="6" name="ASBUpdatedDate">
    <vt:lpwstr>2015-09-08T00:00:00Z</vt:lpwstr>
  </property>
  <property fmtid="{D5CDD505-2E9C-101B-9397-08002B2CF9AE}" pid="7" name="ASBProgram">
    <vt:lpwstr>5</vt:lpwstr>
  </property>
  <property fmtid="{D5CDD505-2E9C-101B-9397-08002B2CF9AE}" pid="8" name="Format">
    <vt:lpwstr>PowerPoint</vt:lpwstr>
  </property>
  <property fmtid="{D5CDD505-2E9C-101B-9397-08002B2CF9AE}" pid="9" name="UnswBus_ResourceCategory">
    <vt:lpwstr>78;#AGSM|e641e8a1-99e5-404f-bd7c-35803f4d985d</vt:lpwstr>
  </property>
  <property fmtid="{D5CDD505-2E9C-101B-9397-08002B2CF9AE}" pid="10" name="UnswBus_ResourceType">
    <vt:lpwstr>Template</vt:lpwstr>
  </property>
  <property fmtid="{D5CDD505-2E9C-101B-9397-08002B2CF9AE}" pid="11" name="i7e4caf4883549738b3fce866cf588f7">
    <vt:lpwstr>AGSM|e641e8a1-99e5-404f-bd7c-35803f4d985d</vt:lpwstr>
  </property>
  <property fmtid="{D5CDD505-2E9C-101B-9397-08002B2CF9AE}" pid="12" name="TaxCatchAll">
    <vt:lpwstr>78;#AGSM|e641e8a1-99e5-404f-bd7c-35803f4d985d</vt:lpwstr>
  </property>
  <property fmtid="{D5CDD505-2E9C-101B-9397-08002B2CF9AE}" pid="13" name="l106d6d0667840b48999320499b4dd29">
    <vt:lpwstr/>
  </property>
  <property fmtid="{D5CDD505-2E9C-101B-9397-08002B2CF9AE}" pid="14" name="UnswBus_EnterpriseKeywords">
    <vt:lpwstr/>
  </property>
  <property fmtid="{D5CDD505-2E9C-101B-9397-08002B2CF9AE}" pid="15" name="cfdce602ab9848b4bf80c62eae0cddb3">
    <vt:lpwstr/>
  </property>
  <property fmtid="{D5CDD505-2E9C-101B-9397-08002B2CF9AE}" pid="16" name="UnswBus_SchoolUnit">
    <vt:lpwstr/>
  </property>
  <property fmtid="{D5CDD505-2E9C-101B-9397-08002B2CF9AE}" pid="17" name="UnswBus_Description">
    <vt:lpwstr>Branded templates produced by the UNSW Business School Marketing team</vt:lpwstr>
  </property>
</Properties>
</file>