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8"/>
  </p:notesMasterIdLst>
  <p:handoutMasterIdLst>
    <p:handoutMasterId r:id="rId19"/>
  </p:handoutMasterIdLst>
  <p:sldIdLst>
    <p:sldId id="257" r:id="rId5"/>
    <p:sldId id="393" r:id="rId6"/>
    <p:sldId id="404" r:id="rId7"/>
    <p:sldId id="268" r:id="rId8"/>
    <p:sldId id="411" r:id="rId9"/>
    <p:sldId id="405" r:id="rId10"/>
    <p:sldId id="413" r:id="rId11"/>
    <p:sldId id="409" r:id="rId12"/>
    <p:sldId id="414" r:id="rId13"/>
    <p:sldId id="415" r:id="rId14"/>
    <p:sldId id="418" r:id="rId15"/>
    <p:sldId id="41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70" autoAdjust="0"/>
  </p:normalViewPr>
  <p:slideViewPr>
    <p:cSldViewPr snapToGrid="0" snapToObjects="1">
      <p:cViewPr varScale="1">
        <p:scale>
          <a:sx n="78" d="100"/>
          <a:sy n="78" d="100"/>
        </p:scale>
        <p:origin x="11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AF44E8-44D3-414F-B35E-930367303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41767-37A0-4CD9-980F-151B3799E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41E52-0484-43A1-93C2-25E1144E4F28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C4D6-CC98-468C-A314-32FBF7CD1D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23539-39D4-4FEE-8C91-0510F37D28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24428-2E9C-44A5-96F8-1CB29922DF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248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38AF-81E2-4779-9BFD-A55519E554F0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E1F10-7DA8-454B-95AE-C379D390021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682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Fonterra and its dairy brands are a household name in New Zealand – with regular mentions in the media. Fonterra also has a presence in Australia, so for all of you Australian statisticians, these are some of the Fonterra products you might see on your supermarket shelves – including Western Star butter &amp; Mainland cheese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E6161-20A8-4E19-B91D-65A0E8A6FEB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592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Fonterra R&amp;D – research and development to support the manufacture and of new dairy products and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3FBA-B678-4364-9578-10431FD404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3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Many methods</a:t>
            </a:r>
          </a:p>
          <a:p>
            <a:r>
              <a:rPr lang="en-NZ" dirty="0">
                <a:solidFill>
                  <a:schemeClr val="tx1"/>
                </a:solidFill>
              </a:rPr>
              <a:t>QDA – Quantitative </a:t>
            </a:r>
            <a:r>
              <a:rPr lang="en-NZ" dirty="0" err="1">
                <a:solidFill>
                  <a:schemeClr val="tx1"/>
                </a:solidFill>
              </a:rPr>
              <a:t>Descrptive</a:t>
            </a:r>
            <a:r>
              <a:rPr lang="en-NZ" dirty="0">
                <a:solidFill>
                  <a:schemeClr val="tx1"/>
                </a:solidFill>
              </a:rPr>
              <a:t> Analysis 0 – 150 Line Scale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E1F10-7DA8-454B-95AE-C379D3900214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089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Strawberry + Oak barrel vs ‘red wine’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E1F10-7DA8-454B-95AE-C379D3900214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26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6393EDB2-702D-4550-A864-1CB71A0BE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EC21DB9-094D-4B1F-A3D2-FA4DE6E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0515" y="787398"/>
            <a:ext cx="5337207" cy="10874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Recoleta Alt Bold" panose="000008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Heading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93843-6FC7-4207-8581-90FF83ED2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0514" y="1998663"/>
            <a:ext cx="5337207" cy="744537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119109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F10C-E7C1-4CEA-8131-8AD12126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666672"/>
            <a:ext cx="10515600" cy="658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7031F-9B73-46C2-A438-1D51B2E4A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11247" y="6492875"/>
            <a:ext cx="480753" cy="365125"/>
          </a:xfrm>
        </p:spPr>
        <p:txBody>
          <a:bodyPr/>
          <a:lstStyle/>
          <a:p>
            <a:fld id="{E5151499-3B73-4637-B47B-676D045D2D8E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DC8FEF-AD13-4BA4-97C0-BED5B77745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0413" y="1440790"/>
            <a:ext cx="10393362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021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77EBC-13D1-4873-8EBC-9C752FF30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701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A4ED04-D2DC-47B4-B1B1-B7159ECAF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59A8FF-DCB0-467D-BC08-C5FC41D66458}"/>
              </a:ext>
            </a:extLst>
          </p:cNvPr>
          <p:cNvCxnSpPr/>
          <p:nvPr userDrawn="1"/>
        </p:nvCxnSpPr>
        <p:spPr>
          <a:xfrm>
            <a:off x="1079053" y="1406713"/>
            <a:ext cx="504995" cy="0"/>
          </a:xfrm>
          <a:prstGeom prst="line">
            <a:avLst/>
          </a:prstGeom>
          <a:ln w="12700">
            <a:solidFill>
              <a:srgbClr val="0142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3885F7-0BA2-4397-983F-1F064CFC0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053" y="1701465"/>
            <a:ext cx="9672073" cy="482758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FB9FC5B-DB7C-4B2E-BAC0-A4000F0C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92" y="689322"/>
            <a:ext cx="8427720" cy="491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Recoleta Alt Bold" panose="000008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DAEBA-BE40-4F39-AF8D-19A4B39DAE29}"/>
              </a:ext>
            </a:extLst>
          </p:cNvPr>
          <p:cNvSpPr txBox="1"/>
          <p:nvPr userDrawn="1"/>
        </p:nvSpPr>
        <p:spPr>
          <a:xfrm>
            <a:off x="8339102" y="6501535"/>
            <a:ext cx="30601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spc="-2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to Fonterra Co-operative Group</a:t>
            </a:r>
          </a:p>
        </p:txBody>
      </p:sp>
      <p:sp>
        <p:nvSpPr>
          <p:cNvPr id="28" name="Slide Number Placeholder 20">
            <a:extLst>
              <a:ext uri="{FF2B5EF4-FFF2-40B4-BE49-F238E27FC236}">
                <a16:creationId xmlns:a16="http://schemas.microsoft.com/office/drawing/2014/main" id="{4352CE6B-CCBB-4175-9877-EF8C7CCC2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305" y="6430543"/>
            <a:ext cx="480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51499-3B73-4637-B47B-676D045D2D8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092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C483-5E29-4C23-8899-17417EB9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F47C7-1E51-4036-81B0-7D10B897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47969-D3AB-4AA7-8462-A1312CD1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3E65-0C56-4255-9E97-1EF2FD87BF04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F61C-2BAE-4F3F-94BE-88ABAB1F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15D68-16EF-401D-98C5-12313BBC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E8A3-66FF-4D5E-9E59-8F85011920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531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D5DBFE-2D8A-4C5E-B956-E7CDA33AB3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6" name="Title Placeholder 13">
            <a:extLst>
              <a:ext uri="{FF2B5EF4-FFF2-40B4-BE49-F238E27FC236}">
                <a16:creationId xmlns:a16="http://schemas.microsoft.com/office/drawing/2014/main" id="{4D34FA74-9C0B-4339-B06F-F907299C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40" y="678393"/>
            <a:ext cx="10515600" cy="728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Slide Number Placeholder 20">
            <a:extLst>
              <a:ext uri="{FF2B5EF4-FFF2-40B4-BE49-F238E27FC236}">
                <a16:creationId xmlns:a16="http://schemas.microsoft.com/office/drawing/2014/main" id="{5FAA4E1F-ADC1-4FEB-BC1D-88F6DFFB8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247" y="6501535"/>
            <a:ext cx="480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151499-3B73-4637-B47B-676D045D2D8E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1402D64-653C-4182-A141-23A093A33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20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6" r:id="rId3"/>
    <p:sldLayoutId id="2147483687" r:id="rId4"/>
    <p:sldLayoutId id="214748368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Recoleta Alt Bold" panose="000008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­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D03D1-BF2B-41AD-9F85-D3951038E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A Taste of Variability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FDCA4-0231-4AC9-A60F-F9D5E469C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NZ" sz="1600" dirty="0"/>
              <a:t>Lisa Thomasen</a:t>
            </a:r>
          </a:p>
          <a:p>
            <a:r>
              <a:rPr lang="en-NZ" sz="1600" dirty="0"/>
              <a:t>Biometrics in the Bay of Islands 2023</a:t>
            </a:r>
          </a:p>
        </p:txBody>
      </p:sp>
    </p:spTree>
    <p:extLst>
      <p:ext uri="{BB962C8B-B14F-4D97-AF65-F5344CB8AC3E}">
        <p14:creationId xmlns:p14="http://schemas.microsoft.com/office/powerpoint/2010/main" val="282654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C88-F2B8-2FF8-2D43-62479E8E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Off-flavour non-perception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89EE4-001E-9AB6-D8CC-595EB0BF8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10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AD42-1E11-952C-B217-E604557A29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7960" y="1607938"/>
            <a:ext cx="4942297" cy="44862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16 </a:t>
            </a:r>
            <a:r>
              <a:rPr lang="en-NZ" sz="1800" dirty="0" err="1">
                <a:solidFill>
                  <a:schemeClr val="tx1"/>
                </a:solidFill>
              </a:rPr>
              <a:t>panelists</a:t>
            </a: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50 samples + 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3 </a:t>
            </a:r>
            <a:r>
              <a:rPr lang="en-NZ" sz="1800" i="1" dirty="0">
                <a:solidFill>
                  <a:schemeClr val="tx1"/>
                </a:solidFill>
              </a:rPr>
              <a:t>always</a:t>
            </a:r>
            <a:r>
              <a:rPr lang="en-NZ" sz="1800" dirty="0">
                <a:solidFill>
                  <a:schemeClr val="tx1"/>
                </a:solidFill>
              </a:rPr>
              <a:t> perceived off-flavour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12 </a:t>
            </a:r>
            <a:r>
              <a:rPr lang="en-NZ" sz="1800" i="1" dirty="0">
                <a:solidFill>
                  <a:schemeClr val="tx1"/>
                </a:solidFill>
              </a:rPr>
              <a:t>sometimes</a:t>
            </a:r>
            <a:r>
              <a:rPr lang="en-NZ" sz="1800" dirty="0">
                <a:solidFill>
                  <a:schemeClr val="tx1"/>
                </a:solidFill>
              </a:rPr>
              <a:t> perceived off-flavour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1 </a:t>
            </a:r>
            <a:r>
              <a:rPr lang="en-NZ" sz="1800" i="1" dirty="0">
                <a:solidFill>
                  <a:schemeClr val="tx1"/>
                </a:solidFill>
              </a:rPr>
              <a:t>never</a:t>
            </a:r>
            <a:r>
              <a:rPr lang="en-NZ" sz="1800" dirty="0">
                <a:solidFill>
                  <a:schemeClr val="tx1"/>
                </a:solidFill>
              </a:rPr>
              <a:t> perceived off-flavour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B3159-027E-10F9-763E-BB9CEE81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1333578"/>
            <a:ext cx="72866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4D20-0890-17F1-87A2-9EA1968B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Presence / Absence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18D04-9695-AE9A-C3DA-73D8E35E0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11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0EB04-AE8C-6B09-266B-0ADD8AFA6D2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Non-detection ≠ Absence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The mean never tells the full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The most perplexing data may be the most useful</a:t>
            </a:r>
          </a:p>
        </p:txBody>
      </p:sp>
      <p:pic>
        <p:nvPicPr>
          <p:cNvPr id="7" name="Picture 6" descr="Wine &amp; Cheese Tasting | Sarah's Tours | Customized Private Tours in ...">
            <a:extLst>
              <a:ext uri="{FF2B5EF4-FFF2-40B4-BE49-F238E27FC236}">
                <a16:creationId xmlns:a16="http://schemas.microsoft.com/office/drawing/2014/main" id="{5818C880-72EF-814F-88A3-DFC4E1FDB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/>
          <a:stretch/>
        </p:blipFill>
        <p:spPr bwMode="auto">
          <a:xfrm>
            <a:off x="6774136" y="2189162"/>
            <a:ext cx="5107799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96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7CA32-B1A6-3810-4B96-0E29C8FD8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12</a:t>
            </a:fld>
            <a:endParaRPr lang="en-NZ" dirty="0"/>
          </a:p>
        </p:txBody>
      </p:sp>
      <p:pic>
        <p:nvPicPr>
          <p:cNvPr id="3" name="Picture 2" descr="Sharp rise in wardrobe damage as desperate Brits try to get to Narnia ...">
            <a:extLst>
              <a:ext uri="{FF2B5EF4-FFF2-40B4-BE49-F238E27FC236}">
                <a16:creationId xmlns:a16="http://schemas.microsoft.com/office/drawing/2014/main" id="{08EDA89C-64B0-A1BF-955A-52ADCC49D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5" y="0"/>
            <a:ext cx="9727410" cy="67938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AC58CE-E906-6DD9-5C35-6AC21723B4EE}"/>
              </a:ext>
            </a:extLst>
          </p:cNvPr>
          <p:cNvSpPr txBox="1">
            <a:spLocks/>
          </p:cNvSpPr>
          <p:nvPr/>
        </p:nvSpPr>
        <p:spPr>
          <a:xfrm>
            <a:off x="760413" y="418619"/>
            <a:ext cx="10515600" cy="658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Recoleta Alt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Z">
                <a:solidFill>
                  <a:schemeClr val="bg1"/>
                </a:solidFill>
              </a:rPr>
              <a:t>Non-perceivers tell a story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8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51198-803E-4802-8222-F61545602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13</a:t>
            </a:fld>
            <a:endParaRPr lang="en-NZ" dirty="0"/>
          </a:p>
        </p:txBody>
      </p:sp>
      <p:pic>
        <p:nvPicPr>
          <p:cNvPr id="3" name="Picture 2" descr="A picture containing tree, water, outdoor, mountain&#10;&#10;Description automatically generated">
            <a:extLst>
              <a:ext uri="{FF2B5EF4-FFF2-40B4-BE49-F238E27FC236}">
                <a16:creationId xmlns:a16="http://schemas.microsoft.com/office/drawing/2014/main" id="{39E4B901-9D08-460B-A88C-5F9328967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DA592E-B86B-4301-87F5-353BDC265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250" b="10555"/>
          <a:stretch/>
        </p:blipFill>
        <p:spPr>
          <a:xfrm>
            <a:off x="5029200" y="0"/>
            <a:ext cx="7162800" cy="61341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A0DD9E-79AC-4B5A-9DA5-E8FED7D121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250" r="7426" b="15088"/>
          <a:stretch/>
        </p:blipFill>
        <p:spPr>
          <a:xfrm>
            <a:off x="5025092" y="-13231"/>
            <a:ext cx="6257498" cy="5823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3826E-9DF2-458C-91B6-AC63F5978DFA}"/>
              </a:ext>
            </a:extLst>
          </p:cNvPr>
          <p:cNvSpPr txBox="1"/>
          <p:nvPr/>
        </p:nvSpPr>
        <p:spPr>
          <a:xfrm>
            <a:off x="374198" y="488953"/>
            <a:ext cx="110213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2800" dirty="0">
              <a:solidFill>
                <a:schemeClr val="bg1"/>
              </a:solidFill>
              <a:latin typeface="Recoleta Alt Bold" panose="00000800000000000000" pitchFamily="50" charset="0"/>
              <a:cs typeface="Arial" panose="020B0604020202020204" pitchFamily="34" charset="0"/>
            </a:endParaRPr>
          </a:p>
          <a:p>
            <a:pPr algn="ctr"/>
            <a:endParaRPr lang="en-NZ" sz="2800" dirty="0">
              <a:solidFill>
                <a:schemeClr val="bg1"/>
              </a:solidFill>
              <a:latin typeface="Recoleta Alt Bold" panose="00000800000000000000" pitchFamily="50" charset="0"/>
              <a:cs typeface="Arial" panose="020B0604020202020204" pitchFamily="34" charset="0"/>
            </a:endParaRPr>
          </a:p>
          <a:p>
            <a:pPr algn="ctr"/>
            <a:endParaRPr lang="en-NZ" sz="2800" dirty="0">
              <a:solidFill>
                <a:schemeClr val="bg1"/>
              </a:solidFill>
              <a:latin typeface="Recoleta Alt Bold" panose="00000800000000000000" pitchFamily="50" charset="0"/>
              <a:cs typeface="Arial" panose="020B0604020202020204" pitchFamily="34" charset="0"/>
            </a:endParaRPr>
          </a:p>
          <a:p>
            <a:pPr algn="ctr"/>
            <a:endParaRPr lang="en-NZ" sz="2800" dirty="0">
              <a:solidFill>
                <a:schemeClr val="bg1"/>
              </a:solidFill>
              <a:latin typeface="Recoleta Alt Bold" panose="00000800000000000000" pitchFamily="50" charset="0"/>
              <a:cs typeface="Arial" panose="020B0604020202020204" pitchFamily="34" charset="0"/>
            </a:endParaRPr>
          </a:p>
          <a:p>
            <a:pPr algn="ctr"/>
            <a:endParaRPr lang="en-NZ" sz="2800" dirty="0">
              <a:solidFill>
                <a:schemeClr val="bg1"/>
              </a:solidFill>
              <a:latin typeface="Recoleta Alt Bold" panose="00000800000000000000" pitchFamily="50" charset="0"/>
              <a:cs typeface="Arial" panose="020B0604020202020204" pitchFamily="34" charset="0"/>
            </a:endParaRPr>
          </a:p>
          <a:p>
            <a:pPr algn="ctr"/>
            <a:endParaRPr lang="en-NZ" sz="2800" dirty="0">
              <a:solidFill>
                <a:schemeClr val="bg1"/>
              </a:solidFill>
              <a:latin typeface="Recoleta Alt Bold" panose="00000800000000000000" pitchFamily="50" charset="0"/>
              <a:cs typeface="Arial" panose="020B0604020202020204" pitchFamily="34" charset="0"/>
            </a:endParaRPr>
          </a:p>
          <a:p>
            <a:pPr algn="ctr"/>
            <a:endParaRPr lang="en-NZ" sz="2800" dirty="0">
              <a:solidFill>
                <a:schemeClr val="bg1"/>
              </a:solidFill>
              <a:latin typeface="Recoleta Alt Bold" panose="000008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n-NZ" sz="3600" dirty="0">
                <a:solidFill>
                  <a:schemeClr val="bg1"/>
                </a:solidFill>
                <a:latin typeface="Recoleta Alt Bold" panose="00000800000000000000" pitchFamily="50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6B7ACC-0C0B-4AE8-BBAE-E3CC205160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47867" r="76908"/>
          <a:stretch/>
        </p:blipFill>
        <p:spPr>
          <a:xfrm>
            <a:off x="0" y="3282685"/>
            <a:ext cx="2815389" cy="357531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D62F86-C31B-4A14-BCD0-DA45B0CC32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72638" r="75230" b="-1"/>
          <a:stretch/>
        </p:blipFill>
        <p:spPr>
          <a:xfrm>
            <a:off x="0" y="4981433"/>
            <a:ext cx="3019926" cy="18765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D177AE-C1C1-4BD3-B7B6-76DA33FF893E}"/>
              </a:ext>
            </a:extLst>
          </p:cNvPr>
          <p:cNvSpPr/>
          <p:nvPr/>
        </p:nvSpPr>
        <p:spPr>
          <a:xfrm>
            <a:off x="12384506" y="-24435"/>
            <a:ext cx="3866147" cy="65779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TRANSPARENCY</a:t>
            </a:r>
          </a:p>
          <a:p>
            <a:pPr algn="ctr"/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the transparency on the Flow shapes. These shapes have a recommended transparency percentage as indicated.</a:t>
            </a: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976A09-40BB-46E9-BA43-4F002AC0F0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93053" y="1854060"/>
            <a:ext cx="3482164" cy="4410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9FA03-5F21-408A-B29C-1350E0FE29CF}"/>
              </a:ext>
            </a:extLst>
          </p:cNvPr>
          <p:cNvSpPr txBox="1"/>
          <p:nvPr/>
        </p:nvSpPr>
        <p:spPr>
          <a:xfrm>
            <a:off x="-2394284" y="312821"/>
            <a:ext cx="22258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i="1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“Quotes go over several lines. If you have to go smaller than 28 points, you’re probably putting too much into the space.”</a:t>
            </a:r>
          </a:p>
          <a:p>
            <a:pPr algn="l"/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83AC8-9B84-4217-B025-E614D2070E8D}"/>
              </a:ext>
            </a:extLst>
          </p:cNvPr>
          <p:cNvSpPr/>
          <p:nvPr/>
        </p:nvSpPr>
        <p:spPr>
          <a:xfrm>
            <a:off x="-4728410" y="3170611"/>
            <a:ext cx="3645568" cy="28895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FLOW</a:t>
            </a:r>
          </a:p>
          <a:p>
            <a:pPr algn="ctr"/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the colour of this shape to one of the approved Fonterra Brand colours by using the "Shape Fill" button</a:t>
            </a: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BB08DE-EB61-4CED-A1B0-699752FAE17C}"/>
              </a:ext>
            </a:extLst>
          </p:cNvPr>
          <p:cNvSpPr/>
          <p:nvPr/>
        </p:nvSpPr>
        <p:spPr>
          <a:xfrm>
            <a:off x="-1191126" y="4242959"/>
            <a:ext cx="1191126" cy="312506"/>
          </a:xfrm>
          <a:custGeom>
            <a:avLst/>
            <a:gdLst>
              <a:gd name="connsiteX0" fmla="*/ 0 w 1058779"/>
              <a:gd name="connsiteY0" fmla="*/ 231505 h 231505"/>
              <a:gd name="connsiteX1" fmla="*/ 481264 w 1058779"/>
              <a:gd name="connsiteY1" fmla="*/ 2905 h 231505"/>
              <a:gd name="connsiteX2" fmla="*/ 1058779 w 1058779"/>
              <a:gd name="connsiteY2" fmla="*/ 123221 h 2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779" h="231505">
                <a:moveTo>
                  <a:pt x="0" y="231505"/>
                </a:moveTo>
                <a:cubicBezTo>
                  <a:pt x="152400" y="126228"/>
                  <a:pt x="304801" y="20952"/>
                  <a:pt x="481264" y="2905"/>
                </a:cubicBezTo>
                <a:cubicBezTo>
                  <a:pt x="657727" y="-15142"/>
                  <a:pt x="858253" y="54039"/>
                  <a:pt x="1058779" y="123221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A08217-139B-41D5-9DC0-3715E27E0B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467353" y="4715648"/>
            <a:ext cx="2940701" cy="103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88C5F1-A3F1-48FF-874F-25A18A849173}"/>
              </a:ext>
            </a:extLst>
          </p:cNvPr>
          <p:cNvCxnSpPr/>
          <p:nvPr/>
        </p:nvCxnSpPr>
        <p:spPr>
          <a:xfrm>
            <a:off x="10031104" y="-1146412"/>
            <a:ext cx="0" cy="10235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155D30-A3E3-439E-AFBB-C85203EB0B23}"/>
              </a:ext>
            </a:extLst>
          </p:cNvPr>
          <p:cNvSpPr txBox="1"/>
          <p:nvPr/>
        </p:nvSpPr>
        <p:spPr>
          <a:xfrm>
            <a:off x="9567081" y="-1490246"/>
            <a:ext cx="262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TRANSPARENCY 60%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E80154-7326-4AC1-A4E5-9C3963CF6053}"/>
              </a:ext>
            </a:extLst>
          </p:cNvPr>
          <p:cNvCxnSpPr/>
          <p:nvPr/>
        </p:nvCxnSpPr>
        <p:spPr>
          <a:xfrm>
            <a:off x="6448925" y="-1141132"/>
            <a:ext cx="0" cy="10235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CF26D6-F7B2-4398-9D1B-E49311DDD97C}"/>
              </a:ext>
            </a:extLst>
          </p:cNvPr>
          <p:cNvSpPr txBox="1"/>
          <p:nvPr/>
        </p:nvSpPr>
        <p:spPr>
          <a:xfrm>
            <a:off x="5984902" y="-1484966"/>
            <a:ext cx="262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TRANSPARENCY 30%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0FAD90-BD5B-4B27-9739-10DE1550391D}"/>
              </a:ext>
            </a:extLst>
          </p:cNvPr>
          <p:cNvCxnSpPr>
            <a:cxnSpLocks/>
          </p:cNvCxnSpPr>
          <p:nvPr/>
        </p:nvCxnSpPr>
        <p:spPr>
          <a:xfrm flipV="1">
            <a:off x="188033" y="6858000"/>
            <a:ext cx="0" cy="1002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333FA5-94DF-432A-8931-2B34E38FCA7A}"/>
              </a:ext>
            </a:extLst>
          </p:cNvPr>
          <p:cNvSpPr txBox="1"/>
          <p:nvPr/>
        </p:nvSpPr>
        <p:spPr>
          <a:xfrm>
            <a:off x="-873457" y="7860380"/>
            <a:ext cx="262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TRANSPARENCY 40%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84E850-970D-4494-BB83-2F4BCB9B3724}"/>
              </a:ext>
            </a:extLst>
          </p:cNvPr>
          <p:cNvCxnSpPr>
            <a:cxnSpLocks/>
          </p:cNvCxnSpPr>
          <p:nvPr/>
        </p:nvCxnSpPr>
        <p:spPr>
          <a:xfrm flipV="1">
            <a:off x="2592313" y="6858000"/>
            <a:ext cx="0" cy="1002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C0A4EF2-3C41-4C9A-AC86-DB5CE7CD1583}"/>
              </a:ext>
            </a:extLst>
          </p:cNvPr>
          <p:cNvSpPr txBox="1"/>
          <p:nvPr/>
        </p:nvSpPr>
        <p:spPr>
          <a:xfrm>
            <a:off x="1530823" y="7860380"/>
            <a:ext cx="262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TRANSPARENCY 50%</a:t>
            </a:r>
          </a:p>
        </p:txBody>
      </p:sp>
    </p:spTree>
    <p:extLst>
      <p:ext uri="{BB962C8B-B14F-4D97-AF65-F5344CB8AC3E}">
        <p14:creationId xmlns:p14="http://schemas.microsoft.com/office/powerpoint/2010/main" val="231035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54FF5-D619-4129-A171-E4978170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80DBF-6641-47EB-8BF1-6EEDBA46B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20"/>
          <a:stretch/>
        </p:blipFill>
        <p:spPr>
          <a:xfrm>
            <a:off x="7199511" y="2406327"/>
            <a:ext cx="4872083" cy="1724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84C8F-20E6-4F42-9EA5-BEEA2EF47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5" y="76130"/>
            <a:ext cx="5476672" cy="2811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D1C9E-444E-4968-8B0B-395EB9485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55"/>
          <a:stretch/>
        </p:blipFill>
        <p:spPr>
          <a:xfrm>
            <a:off x="5972641" y="202"/>
            <a:ext cx="6163535" cy="2589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6A42C-0354-47D8-8446-43761563C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15" y="3866500"/>
            <a:ext cx="5925377" cy="2991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91249-6432-43A6-A3E0-7F505F1E7F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664" r="27326"/>
          <a:stretch/>
        </p:blipFill>
        <p:spPr>
          <a:xfrm>
            <a:off x="291926" y="2827318"/>
            <a:ext cx="4036234" cy="1203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2D262-7CB3-4120-A3B1-B978E64F58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216"/>
          <a:stretch/>
        </p:blipFill>
        <p:spPr>
          <a:xfrm>
            <a:off x="6928701" y="4042440"/>
            <a:ext cx="4977439" cy="2735760"/>
          </a:xfrm>
          <a:prstGeom prst="rect">
            <a:avLst/>
          </a:prstGeom>
        </p:spPr>
      </p:pic>
      <p:pic>
        <p:nvPicPr>
          <p:cNvPr id="7170" name="Picture 2" descr="Fonterra logo | Logok">
            <a:extLst>
              <a:ext uri="{FF2B5EF4-FFF2-40B4-BE49-F238E27FC236}">
                <a16:creationId xmlns:a16="http://schemas.microsoft.com/office/drawing/2014/main" id="{A105B766-ECB1-4B4D-AB4B-820F32D9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86" y="2136014"/>
            <a:ext cx="3715456" cy="27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6D3C8-C464-4B63-9E35-A8D86C5D0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5" t="1578" r="8472" b="1700"/>
          <a:stretch/>
        </p:blipFill>
        <p:spPr>
          <a:xfrm>
            <a:off x="3806228" y="251414"/>
            <a:ext cx="3834224" cy="2839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Fonterra&amp;#39;s research and development centre in Palmerston ...">
            <a:extLst>
              <a:ext uri="{FF2B5EF4-FFF2-40B4-BE49-F238E27FC236}">
                <a16:creationId xmlns:a16="http://schemas.microsoft.com/office/drawing/2014/main" id="{123DEBF4-CA08-4B20-A3BF-EBEFD969C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3974"/>
          <a:stretch/>
        </p:blipFill>
        <p:spPr bwMode="auto">
          <a:xfrm>
            <a:off x="6520702" y="3320042"/>
            <a:ext cx="5385045" cy="3143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he Fonterra Research and Development Centre">
            <a:extLst>
              <a:ext uri="{FF2B5EF4-FFF2-40B4-BE49-F238E27FC236}">
                <a16:creationId xmlns:a16="http://schemas.microsoft.com/office/drawing/2014/main" id="{5D2A9FE7-7BD9-4042-8F43-133372E5E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7"/>
          <a:stretch/>
        </p:blipFill>
        <p:spPr bwMode="auto">
          <a:xfrm>
            <a:off x="245094" y="3320042"/>
            <a:ext cx="6076120" cy="3143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C1B57A-CD5D-4DF7-A5CA-FA671BA844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18"/>
          <a:stretch/>
        </p:blipFill>
        <p:spPr>
          <a:xfrm>
            <a:off x="7785124" y="251414"/>
            <a:ext cx="4119207" cy="283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Business Success Story: Fonterra - CEDA - Central Economic ...">
            <a:extLst>
              <a:ext uri="{FF2B5EF4-FFF2-40B4-BE49-F238E27FC236}">
                <a16:creationId xmlns:a16="http://schemas.microsoft.com/office/drawing/2014/main" id="{CE7B7119-5D8B-4BA7-B646-5D3D78E1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7"/>
          <a:stretch/>
        </p:blipFill>
        <p:spPr bwMode="auto">
          <a:xfrm>
            <a:off x="245094" y="251414"/>
            <a:ext cx="3406067" cy="2842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93F1-6BD6-45C7-C711-FF0E0EC5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3" y="429627"/>
            <a:ext cx="10515600" cy="658702"/>
          </a:xfrm>
        </p:spPr>
        <p:txBody>
          <a:bodyPr/>
          <a:lstStyle/>
          <a:p>
            <a:r>
              <a:rPr lang="en-NZ" dirty="0"/>
              <a:t>Sensory Panel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1A55B-B3DF-CDAC-9148-DEDAEB79A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A2995-C51E-1D12-6C32-F51F2C0833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sensory panel">
            <a:extLst>
              <a:ext uri="{FF2B5EF4-FFF2-40B4-BE49-F238E27FC236}">
                <a16:creationId xmlns:a16="http://schemas.microsoft.com/office/drawing/2014/main" id="{2C094A61-61D4-618D-ADE5-18CE8C1F4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7" b="22572"/>
          <a:stretch/>
        </p:blipFill>
        <p:spPr bwMode="auto">
          <a:xfrm>
            <a:off x="2308735" y="2843743"/>
            <a:ext cx="7610036" cy="36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5D9A4-3760-5EB5-D8E8-1197B2201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571" y="1194588"/>
            <a:ext cx="7649643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8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3206-1A15-F982-26CA-A8F5D5A8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Bitterness?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E287D-A4E6-8CCA-4BC1-255660545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5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EC56-9987-8B70-D468-15009CE37F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0413" y="1440790"/>
            <a:ext cx="5239171" cy="4486275"/>
          </a:xfrm>
        </p:spPr>
        <p:txBody>
          <a:bodyPr>
            <a:normAutofit/>
          </a:bodyPr>
          <a:lstStyle/>
          <a:p>
            <a:endParaRPr lang="en-NZ" sz="1800" dirty="0">
              <a:solidFill>
                <a:schemeClr val="tx1"/>
              </a:solidFill>
            </a:endParaRPr>
          </a:p>
          <a:p>
            <a:endParaRPr lang="en-NZ" sz="2000" dirty="0">
              <a:solidFill>
                <a:schemeClr val="tx1"/>
              </a:solidFill>
            </a:endParaRPr>
          </a:p>
          <a:p>
            <a:r>
              <a:rPr lang="en-NZ" sz="2000" dirty="0">
                <a:solidFill>
                  <a:schemeClr val="tx1"/>
                </a:solidFill>
              </a:rPr>
              <a:t>A flavour which is pungent, sharp and lacking in sweetness.  </a:t>
            </a:r>
          </a:p>
          <a:p>
            <a:endParaRPr lang="en-NZ" sz="2000" dirty="0">
              <a:solidFill>
                <a:schemeClr val="tx1"/>
              </a:solidFill>
            </a:endParaRPr>
          </a:p>
          <a:p>
            <a:r>
              <a:rPr lang="en-NZ" sz="2000" dirty="0">
                <a:solidFill>
                  <a:schemeClr val="tx1"/>
                </a:solidFill>
              </a:rPr>
              <a:t>Super-tasters are hyper sensitive to bitterness.</a:t>
            </a:r>
          </a:p>
          <a:p>
            <a:endParaRPr lang="en-NZ" sz="2000" dirty="0">
              <a:solidFill>
                <a:schemeClr val="tx1"/>
              </a:solidFill>
            </a:endParaRPr>
          </a:p>
          <a:p>
            <a:r>
              <a:rPr lang="en-NZ" sz="2000" dirty="0">
                <a:solidFill>
                  <a:schemeClr val="tx1"/>
                </a:solidFill>
              </a:rPr>
              <a:t>International Bittering Units (IBU)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63603-3480-3688-6F8B-9E535700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79" y="1015650"/>
            <a:ext cx="5862221" cy="5842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753E27-65AB-8575-EAA9-273C41295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74" y="-129250"/>
            <a:ext cx="5811407" cy="69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3EF3-0A44-5FF8-5516-1D5673AA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Bitterness &amp; Non - perception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400A6-A7F8-67F8-F6A6-2D36463A5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6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4D42A-F3DB-E7F6-7BBE-2653AA2870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457B8-DE34-0FDF-4EFD-FA5F23D6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388" y="1440788"/>
            <a:ext cx="6477000" cy="4314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933C5-0BC7-44E9-0856-D7C7331DB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" r="2794"/>
          <a:stretch/>
        </p:blipFill>
        <p:spPr>
          <a:xfrm>
            <a:off x="6027575" y="1440789"/>
            <a:ext cx="6164425" cy="43148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59960C4-1A38-6249-A5D4-A9ECFC806A84}"/>
              </a:ext>
            </a:extLst>
          </p:cNvPr>
          <p:cNvSpPr/>
          <p:nvPr/>
        </p:nvSpPr>
        <p:spPr>
          <a:xfrm>
            <a:off x="9930580" y="4201505"/>
            <a:ext cx="452284" cy="1150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8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0567D5-4531-9FD0-CA72-CE6579D8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3" y="2416628"/>
            <a:ext cx="2165497" cy="31895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13B94B-7E01-F16D-B448-16BA70BF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7066">
            <a:off x="2695170" y="1263117"/>
            <a:ext cx="2165497" cy="1311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FAD2B-22D1-27CE-64BC-759BE2D8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466174"/>
            <a:ext cx="10515600" cy="658702"/>
          </a:xfrm>
        </p:spPr>
        <p:txBody>
          <a:bodyPr/>
          <a:lstStyle/>
          <a:p>
            <a:r>
              <a:rPr lang="en-NZ" dirty="0"/>
              <a:t>Non-perception &amp; 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2E5B9-9828-B82B-EFF1-CD78C9FFE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7</a:t>
            </a:fld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CCD874-1B37-AE09-D480-130576140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1820" y="2458927"/>
            <a:ext cx="2165497" cy="31895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4B0B49-3A3A-70C0-5FBE-16A231031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749" y="2433116"/>
            <a:ext cx="2391177" cy="3215408"/>
          </a:xfrm>
          <a:prstGeom prst="rect">
            <a:avLst/>
          </a:prstGeom>
        </p:spPr>
      </p:pic>
      <p:pic>
        <p:nvPicPr>
          <p:cNvPr id="20" name="Picture 19" descr="Coffee Beans PNG Transparent Images | PNG All">
            <a:extLst>
              <a:ext uri="{FF2B5EF4-FFF2-40B4-BE49-F238E27FC236}">
                <a16:creationId xmlns:a16="http://schemas.microsoft.com/office/drawing/2014/main" id="{93EF5077-AC4D-BB2E-3937-D400DD4935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13389" b="8241"/>
          <a:stretch/>
        </p:blipFill>
        <p:spPr bwMode="auto">
          <a:xfrm>
            <a:off x="6164825" y="1209476"/>
            <a:ext cx="1673669" cy="124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89C2C7-1733-EEB4-F110-0EFAC43B32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2881" r="26964" b="25291"/>
          <a:stretch/>
        </p:blipFill>
        <p:spPr bwMode="auto">
          <a:xfrm>
            <a:off x="8909664" y="2458928"/>
            <a:ext cx="2623551" cy="3147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offee Beans PNG Transparent Images | PNG All">
            <a:extLst>
              <a:ext uri="{FF2B5EF4-FFF2-40B4-BE49-F238E27FC236}">
                <a16:creationId xmlns:a16="http://schemas.microsoft.com/office/drawing/2014/main" id="{A48F812B-04D7-FD25-DF37-6B2FBC6F7E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13389" b="8241"/>
          <a:stretch/>
        </p:blipFill>
        <p:spPr bwMode="auto">
          <a:xfrm>
            <a:off x="9162145" y="1167176"/>
            <a:ext cx="1673669" cy="1249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48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82F2-4533-D56E-5F9D-EBF7221C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Shelf life &amp; perception of off-flavours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3977-C228-C916-BD06-7F757682E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8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BD416-C3F4-5F5D-4DC1-F853369EAA4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Are non-perceivers of off-flavours early in shelf life </a:t>
            </a:r>
            <a:r>
              <a:rPr lang="en-NZ" sz="2000" i="1" dirty="0">
                <a:solidFill>
                  <a:schemeClr val="tx1"/>
                </a:solidFill>
              </a:rPr>
              <a:t>true</a:t>
            </a:r>
            <a:r>
              <a:rPr lang="en-NZ" sz="2000" dirty="0">
                <a:solidFill>
                  <a:schemeClr val="tx1"/>
                </a:solidFill>
              </a:rPr>
              <a:t> non-perceivers?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What is the </a:t>
            </a:r>
            <a:r>
              <a:rPr lang="en-NZ" sz="2000" i="1" dirty="0">
                <a:solidFill>
                  <a:schemeClr val="tx1"/>
                </a:solidFill>
              </a:rPr>
              <a:t>detection threshold </a:t>
            </a:r>
            <a:r>
              <a:rPr lang="en-NZ" sz="2000" dirty="0">
                <a:solidFill>
                  <a:schemeClr val="tx1"/>
                </a:solidFill>
              </a:rPr>
              <a:t>for each </a:t>
            </a:r>
            <a:r>
              <a:rPr lang="en-NZ" sz="2000" dirty="0" err="1">
                <a:solidFill>
                  <a:schemeClr val="tx1"/>
                </a:solidFill>
              </a:rPr>
              <a:t>panelist</a:t>
            </a:r>
            <a:r>
              <a:rPr lang="en-NZ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8C3F4-37AA-B3EC-4BA6-2A75BC6E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840" y="2692056"/>
            <a:ext cx="7810320" cy="3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9263-6240-3833-B44C-E4676BFB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Should we remove non-perceivers?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0B52D-9CDF-8994-7765-4D94C8936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1499-3B73-4637-B47B-676D045D2D8E}" type="slidenum">
              <a:rPr lang="en-NZ" smtClean="0"/>
              <a:pPr/>
              <a:t>9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7C5DA-B98E-BF71-C18D-CD91C43A4B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Importance of sensory attribute to research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Product homogeneity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Within batch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Ratio of perceivers: non-perceivers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Scores of perceivers relative to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</a:rPr>
              <a:t>Difference in conclusions?</a:t>
            </a:r>
          </a:p>
        </p:txBody>
      </p:sp>
      <p:pic>
        <p:nvPicPr>
          <p:cNvPr id="6" name="Picture 5" descr="Kapiti-cheese-board-3 - Cedars Care Group">
            <a:extLst>
              <a:ext uri="{FF2B5EF4-FFF2-40B4-BE49-F238E27FC236}">
                <a16:creationId xmlns:a16="http://schemas.microsoft.com/office/drawing/2014/main" id="{B938C74F-DCA7-AED9-86C4-E9DFCC117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13315" r="5228" b="5480"/>
          <a:stretch/>
        </p:blipFill>
        <p:spPr bwMode="auto">
          <a:xfrm>
            <a:off x="6676103" y="2421890"/>
            <a:ext cx="5275520" cy="295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7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ONTERRA NEW">
      <a:dk1>
        <a:sysClr val="windowText" lastClr="000000"/>
      </a:dk1>
      <a:lt1>
        <a:sysClr val="window" lastClr="FFFFFF"/>
      </a:lt1>
      <a:dk2>
        <a:srgbClr val="01426A"/>
      </a:dk2>
      <a:lt2>
        <a:srgbClr val="EFDBB2"/>
      </a:lt2>
      <a:accent1>
        <a:srgbClr val="298FC2"/>
      </a:accent1>
      <a:accent2>
        <a:srgbClr val="8DC8E8"/>
      </a:accent2>
      <a:accent3>
        <a:srgbClr val="768692"/>
      </a:accent3>
      <a:accent4>
        <a:srgbClr val="28724F"/>
      </a:accent4>
      <a:accent5>
        <a:srgbClr val="76881D"/>
      </a:accent5>
      <a:accent6>
        <a:srgbClr val="78BE20"/>
      </a:accent6>
      <a:hlink>
        <a:srgbClr val="007681"/>
      </a:hlink>
      <a:folHlink>
        <a:srgbClr val="E572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2F94EA2A-3679-4F07-85C7-AB0CA9B81AC6}" vid="{191E33B2-F6D4-4640-81FE-E5780985D4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693F715EB074D82B24B5A0DC7767B" ma:contentTypeVersion="11" ma:contentTypeDescription="Create a new document." ma:contentTypeScope="" ma:versionID="8b2c28239c827907eeca3a372d2026eb">
  <xsd:schema xmlns:xsd="http://www.w3.org/2001/XMLSchema" xmlns:xs="http://www.w3.org/2001/XMLSchema" xmlns:p="http://schemas.microsoft.com/office/2006/metadata/properties" xmlns:ns3="3c401a32-9fc4-48c4-84bb-8001bf665925" xmlns:ns4="28fa8506-d5ec-495c-924d-b163dcac8194" targetNamespace="http://schemas.microsoft.com/office/2006/metadata/properties" ma:root="true" ma:fieldsID="2268e942322e2174a7059428a6b2deb2" ns3:_="" ns4:_="">
    <xsd:import namespace="3c401a32-9fc4-48c4-84bb-8001bf665925"/>
    <xsd:import namespace="28fa8506-d5ec-495c-924d-b163dcac81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01a32-9fc4-48c4-84bb-8001bf665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a8506-d5ec-495c-924d-b163dcac81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68F45-2D63-41A2-AACA-D31DFD3D0F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086ACC-4B3D-4EB8-97A8-930751B837D9}">
  <ds:schemaRefs>
    <ds:schemaRef ds:uri="http://schemas.microsoft.com/office/2006/documentManagement/types"/>
    <ds:schemaRef ds:uri="http://schemas.openxmlformats.org/package/2006/metadata/core-properties"/>
    <ds:schemaRef ds:uri="3c401a32-9fc4-48c4-84bb-8001bf66592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8fa8506-d5ec-495c-924d-b163dcac819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27413-9F03-40F6-A756-E3E6218B2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401a32-9fc4-48c4-84bb-8001bf665925"/>
    <ds:schemaRef ds:uri="28fa8506-d5ec-495c-924d-b163dcac8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51c3d4c-f54e-462b-9d5d-cb160081600b}" enabled="1" method="Standard" siteId="{c5d7dc78-3f45-4492-8053-9441aee4531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03_Widescreen format_Tanker</Template>
  <TotalTime>5248</TotalTime>
  <Words>358</Words>
  <Application>Microsoft Office PowerPoint</Application>
  <PresentationFormat>Widescreen</PresentationFormat>
  <Paragraphs>90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Recoleta Alt Bold</vt:lpstr>
      <vt:lpstr>Wingdings</vt:lpstr>
      <vt:lpstr>Office Theme</vt:lpstr>
      <vt:lpstr>PowerPoint Presentation</vt:lpstr>
      <vt:lpstr>PowerPoint Presentation</vt:lpstr>
      <vt:lpstr>PowerPoint Presentation</vt:lpstr>
      <vt:lpstr>Sensory Panel Data</vt:lpstr>
      <vt:lpstr>What is Bitterness?</vt:lpstr>
      <vt:lpstr>Bitterness &amp; Non - perception</vt:lpstr>
      <vt:lpstr>Non-perception &amp; context</vt:lpstr>
      <vt:lpstr>Shelf life &amp; perception of off-flavours</vt:lpstr>
      <vt:lpstr>Should we remove non-perceivers?</vt:lpstr>
      <vt:lpstr>Off-flavour non-perception</vt:lpstr>
      <vt:lpstr>Presence / Absence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Thomasen</dc:creator>
  <cp:lastModifiedBy>Lisa Thomasen</cp:lastModifiedBy>
  <cp:revision>10</cp:revision>
  <dcterms:created xsi:type="dcterms:W3CDTF">2023-11-20T07:04:52Z</dcterms:created>
  <dcterms:modified xsi:type="dcterms:W3CDTF">2023-11-23T22:33:13Z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0x010100F7E693F715EB074D82B24B5A0DC7767B</vt:lpwstr>
  </property>
</Properties>
</file>