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92" r:id="rId3"/>
    <p:sldId id="287" r:id="rId4"/>
    <p:sldId id="295" r:id="rId5"/>
    <p:sldId id="306" r:id="rId6"/>
    <p:sldId id="291" r:id="rId7"/>
    <p:sldId id="311" r:id="rId8"/>
    <p:sldId id="290" r:id="rId9"/>
    <p:sldId id="294" r:id="rId10"/>
    <p:sldId id="307" r:id="rId11"/>
    <p:sldId id="298" r:id="rId12"/>
    <p:sldId id="299" r:id="rId13"/>
    <p:sldId id="301" r:id="rId14"/>
    <p:sldId id="302" r:id="rId15"/>
    <p:sldId id="303" r:id="rId16"/>
    <p:sldId id="304" r:id="rId17"/>
    <p:sldId id="305" r:id="rId18"/>
    <p:sldId id="296" r:id="rId19"/>
    <p:sldId id="308" r:id="rId20"/>
    <p:sldId id="312" r:id="rId21"/>
    <p:sldId id="313" r:id="rId22"/>
    <p:sldId id="293" r:id="rId23"/>
    <p:sldId id="314" r:id="rId24"/>
    <p:sldId id="288" r:id="rId25"/>
    <p:sldId id="309" r:id="rId26"/>
    <p:sldId id="289" r:id="rId27"/>
    <p:sldId id="3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 autoAdjust="0"/>
    <p:restoredTop sz="82461" autoAdjust="0"/>
  </p:normalViewPr>
  <p:slideViewPr>
    <p:cSldViewPr showGuides="1">
      <p:cViewPr>
        <p:scale>
          <a:sx n="84" d="100"/>
          <a:sy n="84" d="100"/>
        </p:scale>
        <p:origin x="-594" y="-64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Reef ecology and breeding</a:t>
            </a:r>
            <a:r>
              <a:rPr lang="en-AU" baseline="0" dirty="0" smtClean="0"/>
              <a:t> humpback whales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Spatial modelling</a:t>
            </a:r>
          </a:p>
          <a:p>
            <a:endParaRPr lang="en-AU" dirty="0" smtClean="0"/>
          </a:p>
          <a:p>
            <a:r>
              <a:rPr lang="en-AU" dirty="0" smtClean="0"/>
              <a:t>Then, extrapolating across the GBR as much as possible,</a:t>
            </a:r>
            <a:r>
              <a:rPr lang="en-AU" baseline="0" dirty="0" smtClean="0"/>
              <a:t> beyond the survey region</a:t>
            </a:r>
          </a:p>
          <a:p>
            <a:endParaRPr lang="en-AU" dirty="0" smtClean="0"/>
          </a:p>
          <a:p>
            <a:r>
              <a:rPr lang="en-AU" dirty="0" smtClean="0"/>
              <a:t>Alberts</a:t>
            </a:r>
            <a:r>
              <a:rPr lang="en-AU" baseline="0" dirty="0" smtClean="0"/>
              <a:t> equal area</a:t>
            </a:r>
          </a:p>
          <a:p>
            <a:r>
              <a:rPr lang="en-AU" baseline="0" dirty="0" smtClean="0"/>
              <a:t>Happy that the survey design has helped ensure reasonable coverage across that region</a:t>
            </a:r>
          </a:p>
          <a:p>
            <a:r>
              <a:rPr lang="en-AU" baseline="0" dirty="0" smtClean="0"/>
              <a:t>Yearly output (so, not averaging over the two seasons)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FFE1-D3BD-4DB0-A010-AAF23212330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Spatial modelling</a:t>
            </a:r>
          </a:p>
          <a:p>
            <a:endParaRPr lang="en-AU" dirty="0" smtClean="0"/>
          </a:p>
          <a:p>
            <a:r>
              <a:rPr lang="en-AU" dirty="0" smtClean="0"/>
              <a:t>Then, extrapolating across the GBR as much as possible,</a:t>
            </a:r>
            <a:r>
              <a:rPr lang="en-AU" baseline="0" dirty="0" smtClean="0"/>
              <a:t> beyond the survey region</a:t>
            </a:r>
          </a:p>
          <a:p>
            <a:endParaRPr lang="en-AU" dirty="0" smtClean="0"/>
          </a:p>
          <a:p>
            <a:r>
              <a:rPr lang="en-AU" dirty="0" smtClean="0"/>
              <a:t>Alberts</a:t>
            </a:r>
            <a:r>
              <a:rPr lang="en-AU" baseline="0" dirty="0" smtClean="0"/>
              <a:t> equal area</a:t>
            </a:r>
          </a:p>
          <a:p>
            <a:r>
              <a:rPr lang="en-AU" baseline="0" dirty="0" smtClean="0"/>
              <a:t>Happy that the survey design has helped ensure reasonable coverage across that region</a:t>
            </a:r>
          </a:p>
          <a:p>
            <a:r>
              <a:rPr lang="en-AU" baseline="0" dirty="0" smtClean="0"/>
              <a:t>Yearly output (so, not averaging over the two seasons)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FFE1-D3BD-4DB0-A010-AAF23212330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Spatial modelling</a:t>
            </a:r>
          </a:p>
          <a:p>
            <a:endParaRPr lang="en-AU" dirty="0" smtClean="0"/>
          </a:p>
          <a:p>
            <a:r>
              <a:rPr lang="en-AU" dirty="0" smtClean="0"/>
              <a:t>Then, extrapolating across the GBR as much as possible,</a:t>
            </a:r>
            <a:r>
              <a:rPr lang="en-AU" baseline="0" dirty="0" smtClean="0"/>
              <a:t> beyond the survey region</a:t>
            </a:r>
          </a:p>
          <a:p>
            <a:endParaRPr lang="en-AU" dirty="0" smtClean="0"/>
          </a:p>
          <a:p>
            <a:r>
              <a:rPr lang="en-AU" dirty="0" smtClean="0"/>
              <a:t>Alberts</a:t>
            </a:r>
            <a:r>
              <a:rPr lang="en-AU" baseline="0" dirty="0" smtClean="0"/>
              <a:t> equal area</a:t>
            </a:r>
          </a:p>
          <a:p>
            <a:r>
              <a:rPr lang="en-AU" baseline="0" dirty="0" smtClean="0"/>
              <a:t>Happy that the survey design has helped ensure reasonable coverage across that region</a:t>
            </a:r>
          </a:p>
          <a:p>
            <a:r>
              <a:rPr lang="en-AU" baseline="0" dirty="0" smtClean="0"/>
              <a:t>Yearly output (so, not averaging over the two seasons)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FFE1-D3BD-4DB0-A010-AAF23212330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Spatial model for calves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FFE1-D3BD-4DB0-A010-AAF23212330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Spatial model for calves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6FFE1-D3BD-4DB0-A010-AAF23212330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Co-occurrence</a:t>
            </a:r>
            <a:r>
              <a:rPr lang="en-AU" baseline="0" dirty="0" smtClean="0"/>
              <a:t>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071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6388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69382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6412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302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79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597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763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80961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4646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5983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420471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Presentation title  |  Presenter name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89600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 smtClean="0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4440" y="3789040"/>
            <a:ext cx="8467494" cy="108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Humpback whales in the Great Barrier Reef </a:t>
            </a:r>
            <a:br>
              <a:rPr lang="en-GB" dirty="0" smtClean="0"/>
            </a:b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Model-based inferences on distribution and abundance</a:t>
            </a:r>
            <a:endParaRPr lang="en-AU" dirty="0"/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Nat Kelly, Josh Smith and David Peel </a:t>
            </a:r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2 December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10" descr="whale_on_GBR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07504"/>
            <a:ext cx="9144000" cy="4131359"/>
          </a:xfrm>
          <a:prstGeom prst="rect">
            <a:avLst/>
          </a:prstGeom>
        </p:spPr>
      </p:pic>
      <p:pic>
        <p:nvPicPr>
          <p:cNvPr id="15" name="Picture 14" descr="Murdoch-University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5996562"/>
            <a:ext cx="1656184" cy="8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03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nsor_produ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3870853" cy="32387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10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 descr="pooled_det_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3024336" cy="3024336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132856"/>
            <a:ext cx="3009062" cy="504056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Distance sampling and spatial modelling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052736"/>
            <a:ext cx="2674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Hedley and Buckland 2004</a:t>
            </a:r>
          </a:p>
          <a:p>
            <a:r>
              <a:rPr lang="en-AU" dirty="0" smtClean="0"/>
              <a:t>Miller et al. 2013</a:t>
            </a:r>
          </a:p>
          <a:p>
            <a:r>
              <a:rPr lang="en-AU" dirty="0" smtClean="0"/>
              <a:t>Wood (2006)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tial_gam_predictions_20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24536" cy="6819687"/>
          </a:xfrm>
        </p:spPr>
      </p:pic>
      <p:pic>
        <p:nvPicPr>
          <p:cNvPr id="5" name="Picture 4" descr="spatial_gam_predictions_20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tial_gam_predictions_2014_sigh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1" y="0"/>
            <a:ext cx="4932040" cy="6858000"/>
          </a:xfrm>
          <a:prstGeom prst="rect">
            <a:avLst/>
          </a:prstGeom>
        </p:spPr>
      </p:pic>
      <p:pic>
        <p:nvPicPr>
          <p:cNvPr id="6" name="Picture 5" descr="spatial_gam_predictions_2012_sigh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1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t_gam_calves_2012_sighting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4851640" cy="6858000"/>
          </a:xfrm>
        </p:spPr>
      </p:pic>
      <p:pic>
        <p:nvPicPr>
          <p:cNvPr id="6" name="Picture 5" descr="spat_gam_calves_2014.png"/>
          <p:cNvPicPr>
            <a:picLocks noChangeAspect="1"/>
          </p:cNvPicPr>
          <p:nvPr/>
        </p:nvPicPr>
        <p:blipFill>
          <a:blip r:embed="rId3" cstate="print">
            <a:lum bright="-22000"/>
          </a:blip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tial_gam_predictions_201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9000"/>
          </a:blip>
          <a:stretch>
            <a:fillRect/>
          </a:stretch>
        </p:blipFill>
        <p:spPr>
          <a:xfrm>
            <a:off x="0" y="0"/>
            <a:ext cx="4824536" cy="6819687"/>
          </a:xfrm>
        </p:spPr>
      </p:pic>
      <p:pic>
        <p:nvPicPr>
          <p:cNvPr id="5" name="Picture 4" descr="spatial_gam_predictions_2014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690166" y="3090441"/>
            <a:ext cx="1770265" cy="1778719"/>
          </a:xfrm>
          <a:custGeom>
            <a:avLst/>
            <a:gdLst>
              <a:gd name="connsiteX0" fmla="*/ 185195 w 1562582"/>
              <a:gd name="connsiteY0" fmla="*/ 23149 h 1585731"/>
              <a:gd name="connsiteX1" fmla="*/ 567160 w 1562582"/>
              <a:gd name="connsiteY1" fmla="*/ 347240 h 1585731"/>
              <a:gd name="connsiteX2" fmla="*/ 902825 w 1562582"/>
              <a:gd name="connsiteY2" fmla="*/ 625032 h 1585731"/>
              <a:gd name="connsiteX3" fmla="*/ 1134319 w 1562582"/>
              <a:gd name="connsiteY3" fmla="*/ 879675 h 1585731"/>
              <a:gd name="connsiteX4" fmla="*/ 1342663 w 1562582"/>
              <a:gd name="connsiteY4" fmla="*/ 1076445 h 1585731"/>
              <a:gd name="connsiteX5" fmla="*/ 1562582 w 1562582"/>
              <a:gd name="connsiteY5" fmla="*/ 1284789 h 1585731"/>
              <a:gd name="connsiteX6" fmla="*/ 1539433 w 1562582"/>
              <a:gd name="connsiteY6" fmla="*/ 1574156 h 1585731"/>
              <a:gd name="connsiteX7" fmla="*/ 1319514 w 1562582"/>
              <a:gd name="connsiteY7" fmla="*/ 1585731 h 1585731"/>
              <a:gd name="connsiteX8" fmla="*/ 1088020 w 1562582"/>
              <a:gd name="connsiteY8" fmla="*/ 1354237 h 1585731"/>
              <a:gd name="connsiteX9" fmla="*/ 775504 w 1562582"/>
              <a:gd name="connsiteY9" fmla="*/ 1088020 h 1585731"/>
              <a:gd name="connsiteX10" fmla="*/ 567160 w 1562582"/>
              <a:gd name="connsiteY10" fmla="*/ 821802 h 1585731"/>
              <a:gd name="connsiteX11" fmla="*/ 416689 w 1562582"/>
              <a:gd name="connsiteY11" fmla="*/ 671331 h 1585731"/>
              <a:gd name="connsiteX12" fmla="*/ 277792 w 1562582"/>
              <a:gd name="connsiteY12" fmla="*/ 520860 h 1585731"/>
              <a:gd name="connsiteX13" fmla="*/ 115747 w 1562582"/>
              <a:gd name="connsiteY13" fmla="*/ 347240 h 1585731"/>
              <a:gd name="connsiteX14" fmla="*/ 0 w 1562582"/>
              <a:gd name="connsiteY14" fmla="*/ 115746 h 1585731"/>
              <a:gd name="connsiteX15" fmla="*/ 127322 w 1562582"/>
              <a:gd name="connsiteY15" fmla="*/ 0 h 1585731"/>
              <a:gd name="connsiteX16" fmla="*/ 185195 w 1562582"/>
              <a:gd name="connsiteY16" fmla="*/ 23149 h 15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2582" h="1585731">
                <a:moveTo>
                  <a:pt x="185195" y="23149"/>
                </a:moveTo>
                <a:lnTo>
                  <a:pt x="567160" y="347240"/>
                </a:lnTo>
                <a:lnTo>
                  <a:pt x="902825" y="625032"/>
                </a:lnTo>
                <a:lnTo>
                  <a:pt x="1134319" y="879675"/>
                </a:lnTo>
                <a:lnTo>
                  <a:pt x="1342663" y="1076445"/>
                </a:lnTo>
                <a:lnTo>
                  <a:pt x="1562582" y="1284789"/>
                </a:lnTo>
                <a:lnTo>
                  <a:pt x="1539433" y="1574156"/>
                </a:lnTo>
                <a:lnTo>
                  <a:pt x="1319514" y="1585731"/>
                </a:lnTo>
                <a:lnTo>
                  <a:pt x="1088020" y="1354237"/>
                </a:lnTo>
                <a:lnTo>
                  <a:pt x="775504" y="1088020"/>
                </a:lnTo>
                <a:lnTo>
                  <a:pt x="567160" y="821802"/>
                </a:lnTo>
                <a:lnTo>
                  <a:pt x="416689" y="671331"/>
                </a:lnTo>
                <a:lnTo>
                  <a:pt x="277792" y="520860"/>
                </a:lnTo>
                <a:lnTo>
                  <a:pt x="115747" y="347240"/>
                </a:lnTo>
                <a:lnTo>
                  <a:pt x="0" y="115746"/>
                </a:lnTo>
                <a:lnTo>
                  <a:pt x="127322" y="0"/>
                </a:lnTo>
                <a:lnTo>
                  <a:pt x="185195" y="23149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atial_gam_predictions_2012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9000"/>
          </a:blip>
          <a:stretch>
            <a:fillRect/>
          </a:stretch>
        </p:blipFill>
        <p:spPr>
          <a:xfrm>
            <a:off x="0" y="0"/>
            <a:ext cx="4824536" cy="6819687"/>
          </a:xfrm>
        </p:spPr>
      </p:pic>
      <p:pic>
        <p:nvPicPr>
          <p:cNvPr id="5" name="Picture 4" descr="spatial_gam_predictions_2014.pn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690166" y="3090441"/>
            <a:ext cx="1770265" cy="1778719"/>
          </a:xfrm>
          <a:custGeom>
            <a:avLst/>
            <a:gdLst>
              <a:gd name="connsiteX0" fmla="*/ 185195 w 1562582"/>
              <a:gd name="connsiteY0" fmla="*/ 23149 h 1585731"/>
              <a:gd name="connsiteX1" fmla="*/ 567160 w 1562582"/>
              <a:gd name="connsiteY1" fmla="*/ 347240 h 1585731"/>
              <a:gd name="connsiteX2" fmla="*/ 902825 w 1562582"/>
              <a:gd name="connsiteY2" fmla="*/ 625032 h 1585731"/>
              <a:gd name="connsiteX3" fmla="*/ 1134319 w 1562582"/>
              <a:gd name="connsiteY3" fmla="*/ 879675 h 1585731"/>
              <a:gd name="connsiteX4" fmla="*/ 1342663 w 1562582"/>
              <a:gd name="connsiteY4" fmla="*/ 1076445 h 1585731"/>
              <a:gd name="connsiteX5" fmla="*/ 1562582 w 1562582"/>
              <a:gd name="connsiteY5" fmla="*/ 1284789 h 1585731"/>
              <a:gd name="connsiteX6" fmla="*/ 1539433 w 1562582"/>
              <a:gd name="connsiteY6" fmla="*/ 1574156 h 1585731"/>
              <a:gd name="connsiteX7" fmla="*/ 1319514 w 1562582"/>
              <a:gd name="connsiteY7" fmla="*/ 1585731 h 1585731"/>
              <a:gd name="connsiteX8" fmla="*/ 1088020 w 1562582"/>
              <a:gd name="connsiteY8" fmla="*/ 1354237 h 1585731"/>
              <a:gd name="connsiteX9" fmla="*/ 775504 w 1562582"/>
              <a:gd name="connsiteY9" fmla="*/ 1088020 h 1585731"/>
              <a:gd name="connsiteX10" fmla="*/ 567160 w 1562582"/>
              <a:gd name="connsiteY10" fmla="*/ 821802 h 1585731"/>
              <a:gd name="connsiteX11" fmla="*/ 416689 w 1562582"/>
              <a:gd name="connsiteY11" fmla="*/ 671331 h 1585731"/>
              <a:gd name="connsiteX12" fmla="*/ 277792 w 1562582"/>
              <a:gd name="connsiteY12" fmla="*/ 520860 h 1585731"/>
              <a:gd name="connsiteX13" fmla="*/ 115747 w 1562582"/>
              <a:gd name="connsiteY13" fmla="*/ 347240 h 1585731"/>
              <a:gd name="connsiteX14" fmla="*/ 0 w 1562582"/>
              <a:gd name="connsiteY14" fmla="*/ 115746 h 1585731"/>
              <a:gd name="connsiteX15" fmla="*/ 127322 w 1562582"/>
              <a:gd name="connsiteY15" fmla="*/ 0 h 1585731"/>
              <a:gd name="connsiteX16" fmla="*/ 185195 w 1562582"/>
              <a:gd name="connsiteY16" fmla="*/ 23149 h 158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2582" h="1585731">
                <a:moveTo>
                  <a:pt x="185195" y="23149"/>
                </a:moveTo>
                <a:lnTo>
                  <a:pt x="567160" y="347240"/>
                </a:lnTo>
                <a:lnTo>
                  <a:pt x="902825" y="625032"/>
                </a:lnTo>
                <a:lnTo>
                  <a:pt x="1134319" y="879675"/>
                </a:lnTo>
                <a:lnTo>
                  <a:pt x="1342663" y="1076445"/>
                </a:lnTo>
                <a:lnTo>
                  <a:pt x="1562582" y="1284789"/>
                </a:lnTo>
                <a:lnTo>
                  <a:pt x="1539433" y="1574156"/>
                </a:lnTo>
                <a:lnTo>
                  <a:pt x="1319514" y="1585731"/>
                </a:lnTo>
                <a:lnTo>
                  <a:pt x="1088020" y="1354237"/>
                </a:lnTo>
                <a:lnTo>
                  <a:pt x="775504" y="1088020"/>
                </a:lnTo>
                <a:lnTo>
                  <a:pt x="567160" y="821802"/>
                </a:lnTo>
                <a:lnTo>
                  <a:pt x="416689" y="671331"/>
                </a:lnTo>
                <a:lnTo>
                  <a:pt x="277792" y="520860"/>
                </a:lnTo>
                <a:lnTo>
                  <a:pt x="115747" y="347240"/>
                </a:lnTo>
                <a:lnTo>
                  <a:pt x="0" y="115746"/>
                </a:lnTo>
                <a:lnTo>
                  <a:pt x="127322" y="0"/>
                </a:lnTo>
                <a:lnTo>
                  <a:pt x="185195" y="23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451676" y="1990846"/>
            <a:ext cx="3090440" cy="3020992"/>
          </a:xfrm>
          <a:custGeom>
            <a:avLst/>
            <a:gdLst>
              <a:gd name="connsiteX0" fmla="*/ 0 w 3090440"/>
              <a:gd name="connsiteY0" fmla="*/ 0 h 3020992"/>
              <a:gd name="connsiteX1" fmla="*/ 150471 w 3090440"/>
              <a:gd name="connsiteY1" fmla="*/ 162045 h 3020992"/>
              <a:gd name="connsiteX2" fmla="*/ 208344 w 3090440"/>
              <a:gd name="connsiteY2" fmla="*/ 462987 h 3020992"/>
              <a:gd name="connsiteX3" fmla="*/ 509286 w 3090440"/>
              <a:gd name="connsiteY3" fmla="*/ 706055 h 3020992"/>
              <a:gd name="connsiteX4" fmla="*/ 844952 w 3090440"/>
              <a:gd name="connsiteY4" fmla="*/ 844951 h 3020992"/>
              <a:gd name="connsiteX5" fmla="*/ 1226916 w 3090440"/>
              <a:gd name="connsiteY5" fmla="*/ 1053296 h 3020992"/>
              <a:gd name="connsiteX6" fmla="*/ 1342663 w 3090440"/>
              <a:gd name="connsiteY6" fmla="*/ 1134319 h 3020992"/>
              <a:gd name="connsiteX7" fmla="*/ 3090440 w 3090440"/>
              <a:gd name="connsiteY7" fmla="*/ 2835797 h 3020992"/>
              <a:gd name="connsiteX8" fmla="*/ 2673752 w 3090440"/>
              <a:gd name="connsiteY8" fmla="*/ 3020992 h 3020992"/>
              <a:gd name="connsiteX9" fmla="*/ 2280213 w 3090440"/>
              <a:gd name="connsiteY9" fmla="*/ 2754774 h 3020992"/>
              <a:gd name="connsiteX10" fmla="*/ 2095018 w 3090440"/>
              <a:gd name="connsiteY10" fmla="*/ 2558005 h 3020992"/>
              <a:gd name="connsiteX11" fmla="*/ 1840375 w 3090440"/>
              <a:gd name="connsiteY11" fmla="*/ 2476982 h 3020992"/>
              <a:gd name="connsiteX12" fmla="*/ 1620456 w 3090440"/>
              <a:gd name="connsiteY12" fmla="*/ 2268638 h 3020992"/>
              <a:gd name="connsiteX13" fmla="*/ 1493134 w 3090440"/>
              <a:gd name="connsiteY13" fmla="*/ 1909822 h 3020992"/>
              <a:gd name="connsiteX14" fmla="*/ 1319514 w 3090440"/>
              <a:gd name="connsiteY14" fmla="*/ 1551007 h 3020992"/>
              <a:gd name="connsiteX15" fmla="*/ 1169043 w 3090440"/>
              <a:gd name="connsiteY15" fmla="*/ 1458410 h 3020992"/>
              <a:gd name="connsiteX16" fmla="*/ 763929 w 3090440"/>
              <a:gd name="connsiteY16" fmla="*/ 1226916 h 3020992"/>
              <a:gd name="connsiteX17" fmla="*/ 451413 w 3090440"/>
              <a:gd name="connsiteY17" fmla="*/ 1053296 h 3020992"/>
              <a:gd name="connsiteX18" fmla="*/ 138896 w 3090440"/>
              <a:gd name="connsiteY18" fmla="*/ 833377 h 3020992"/>
              <a:gd name="connsiteX19" fmla="*/ 69448 w 3090440"/>
              <a:gd name="connsiteY19" fmla="*/ 590308 h 3020992"/>
              <a:gd name="connsiteX20" fmla="*/ 11575 w 3090440"/>
              <a:gd name="connsiteY20" fmla="*/ 439838 h 3020992"/>
              <a:gd name="connsiteX21" fmla="*/ 0 w 3090440"/>
              <a:gd name="connsiteY21" fmla="*/ 138896 h 3020992"/>
              <a:gd name="connsiteX22" fmla="*/ 0 w 3090440"/>
              <a:gd name="connsiteY22" fmla="*/ 0 h 302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90440" h="3020992">
                <a:moveTo>
                  <a:pt x="0" y="0"/>
                </a:moveTo>
                <a:lnTo>
                  <a:pt x="150471" y="162045"/>
                </a:lnTo>
                <a:lnTo>
                  <a:pt x="208344" y="462987"/>
                </a:lnTo>
                <a:lnTo>
                  <a:pt x="509286" y="706055"/>
                </a:lnTo>
                <a:lnTo>
                  <a:pt x="844952" y="844951"/>
                </a:lnTo>
                <a:lnTo>
                  <a:pt x="1226916" y="1053296"/>
                </a:lnTo>
                <a:lnTo>
                  <a:pt x="1342663" y="1134319"/>
                </a:lnTo>
                <a:lnTo>
                  <a:pt x="3090440" y="2835797"/>
                </a:lnTo>
                <a:lnTo>
                  <a:pt x="2673752" y="3020992"/>
                </a:lnTo>
                <a:lnTo>
                  <a:pt x="2280213" y="2754774"/>
                </a:lnTo>
                <a:lnTo>
                  <a:pt x="2095018" y="2558005"/>
                </a:lnTo>
                <a:lnTo>
                  <a:pt x="1840375" y="2476982"/>
                </a:lnTo>
                <a:lnTo>
                  <a:pt x="1620456" y="2268638"/>
                </a:lnTo>
                <a:lnTo>
                  <a:pt x="1493134" y="1909822"/>
                </a:lnTo>
                <a:lnTo>
                  <a:pt x="1319514" y="1551007"/>
                </a:lnTo>
                <a:lnTo>
                  <a:pt x="1169043" y="1458410"/>
                </a:lnTo>
                <a:lnTo>
                  <a:pt x="763929" y="1226916"/>
                </a:lnTo>
                <a:lnTo>
                  <a:pt x="451413" y="1053296"/>
                </a:lnTo>
                <a:lnTo>
                  <a:pt x="138896" y="833377"/>
                </a:lnTo>
                <a:lnTo>
                  <a:pt x="69448" y="590308"/>
                </a:lnTo>
                <a:lnTo>
                  <a:pt x="11575" y="439838"/>
                </a:lnTo>
                <a:lnTo>
                  <a:pt x="0" y="1388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t_gam_calves_2014.png"/>
          <p:cNvPicPr>
            <a:picLocks noChangeAspect="1"/>
          </p:cNvPicPr>
          <p:nvPr/>
        </p:nvPicPr>
        <p:blipFill>
          <a:blip r:embed="rId3" cstate="print">
            <a:lum bright="-22000"/>
          </a:blip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  <p:pic>
        <p:nvPicPr>
          <p:cNvPr id="4" name="Content Placeholder 3" descr="spat_gam_calves_2012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1000"/>
          </a:blip>
          <a:stretch>
            <a:fillRect/>
          </a:stretch>
        </p:blipFill>
        <p:spPr>
          <a:xfrm>
            <a:off x="107504" y="0"/>
            <a:ext cx="485164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t_gam_calves_2014.png"/>
          <p:cNvPicPr>
            <a:picLocks noChangeAspect="1"/>
          </p:cNvPicPr>
          <p:nvPr/>
        </p:nvPicPr>
        <p:blipFill>
          <a:blip r:embed="rId3" cstate="print">
            <a:lum bright="-22000"/>
          </a:blip>
          <a:stretch>
            <a:fillRect/>
          </a:stretch>
        </p:blipFill>
        <p:spPr>
          <a:xfrm>
            <a:off x="4292361" y="0"/>
            <a:ext cx="4851639" cy="6858000"/>
          </a:xfrm>
          <a:prstGeom prst="rect">
            <a:avLst/>
          </a:prstGeom>
        </p:spPr>
      </p:pic>
      <p:pic>
        <p:nvPicPr>
          <p:cNvPr id="4" name="Content Placeholder 3" descr="spat_gam_calves_2012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21000"/>
          </a:blip>
          <a:stretch>
            <a:fillRect/>
          </a:stretch>
        </p:blipFill>
        <p:spPr>
          <a:xfrm>
            <a:off x="107504" y="0"/>
            <a:ext cx="4851640" cy="685800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6948264" y="3284984"/>
            <a:ext cx="504056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18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0"/>
            <a:ext cx="4176464" cy="5906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0"/>
            <a:ext cx="4176464" cy="59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19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0" name="Picture 9" descr="Whale-Diving-Dive-With-Whales-Tong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Humpback whales of the Southern Hemisphere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58778" y="951311"/>
            <a:ext cx="8461375" cy="3429641"/>
          </a:xfrm>
        </p:spPr>
        <p:txBody>
          <a:bodyPr/>
          <a:lstStyle/>
          <a:p>
            <a:r>
              <a:rPr lang="en-AU" dirty="0" smtClean="0"/>
              <a:t>Baleen whales: south to feed, north to breed</a:t>
            </a:r>
          </a:p>
          <a:p>
            <a:r>
              <a:rPr lang="en-AU" dirty="0" smtClean="0"/>
              <a:t>East coast Australian humpback whales: where they go in winter.</a:t>
            </a:r>
          </a:p>
          <a:p>
            <a:r>
              <a:rPr lang="en-AU" dirty="0" smtClean="0"/>
              <a:t>Increasing population of East Coast humpback whales (~10.5% p.a.)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Smooth </a:t>
            </a:r>
            <a:r>
              <a:rPr lang="en-AU" dirty="0" smtClean="0"/>
              <a:t>over</a:t>
            </a:r>
            <a:r>
              <a:rPr lang="en-AU" dirty="0" smtClean="0"/>
              <a:t> </a:t>
            </a:r>
            <a:r>
              <a:rPr lang="en-AU" dirty="0" smtClean="0"/>
              <a:t>space or environmental covariates?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20</a:t>
            </a:fld>
            <a:r>
              <a:rPr lang="en-AU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Smooth of space or environmental covariates?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21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" name="Picture 4" descr="midvale school for the gif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08720"/>
            <a:ext cx="362124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Smooth of space or environmental covariates?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22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58778" y="951311"/>
            <a:ext cx="8461375" cy="3429641"/>
          </a:xfrm>
        </p:spPr>
        <p:txBody>
          <a:bodyPr>
            <a:normAutofit/>
          </a:bodyPr>
          <a:lstStyle/>
          <a:p>
            <a:r>
              <a:rPr lang="en-AU" dirty="0" smtClean="0"/>
              <a:t>Environmental covariates tested</a:t>
            </a:r>
            <a:r>
              <a:rPr lang="en-AU" dirty="0" smtClean="0"/>
              <a:t>: SST, bathymetry, </a:t>
            </a:r>
            <a:r>
              <a:rPr lang="en-AU" dirty="0" err="1" smtClean="0"/>
              <a:t>chl</a:t>
            </a:r>
            <a:r>
              <a:rPr lang="en-AU" dirty="0" smtClean="0"/>
              <a:t>-</a:t>
            </a:r>
            <a:r>
              <a:rPr lang="en-AU" i="1" dirty="0" smtClean="0"/>
              <a:t>a</a:t>
            </a:r>
            <a:r>
              <a:rPr lang="en-AU" dirty="0" smtClean="0"/>
              <a:t>, distance </a:t>
            </a:r>
            <a:r>
              <a:rPr lang="en-AU" dirty="0" err="1" smtClean="0"/>
              <a:t>tos</a:t>
            </a:r>
            <a:r>
              <a:rPr lang="en-AU" dirty="0" smtClean="0"/>
              <a:t>,  </a:t>
            </a:r>
          </a:p>
          <a:p>
            <a:r>
              <a:rPr lang="en-AU" dirty="0" err="1" smtClean="0"/>
              <a:t>Enviros</a:t>
            </a:r>
            <a:r>
              <a:rPr lang="en-AU" dirty="0" smtClean="0"/>
              <a:t> usually worse fit than space </a:t>
            </a:r>
          </a:p>
          <a:p>
            <a:r>
              <a:rPr lang="en-AU" dirty="0" smtClean="0"/>
              <a:t>Space will tend to soak up the variance; </a:t>
            </a:r>
            <a:r>
              <a:rPr lang="en-AU" dirty="0" err="1" smtClean="0"/>
              <a:t>enviros</a:t>
            </a:r>
            <a:r>
              <a:rPr lang="en-AU" dirty="0" smtClean="0"/>
              <a:t> are left out</a:t>
            </a:r>
          </a:p>
          <a:p>
            <a:r>
              <a:rPr lang="en-AU" dirty="0" smtClean="0"/>
              <a:t>Philosophical and practice differences:</a:t>
            </a:r>
          </a:p>
          <a:p>
            <a:pPr lvl="1"/>
            <a:r>
              <a:rPr lang="en-AU" dirty="0" smtClean="0"/>
              <a:t>Space: easy covariate, integrates over ecology</a:t>
            </a:r>
          </a:p>
          <a:p>
            <a:pPr lvl="1"/>
            <a:r>
              <a:rPr lang="en-AU" dirty="0" smtClean="0"/>
              <a:t>Environment: explanation and ecology; allows extrapolation; spatial autocorrelation; can be error-prone</a:t>
            </a:r>
          </a:p>
          <a:p>
            <a:pPr marL="0" lvl="1" indent="0">
              <a:buNone/>
            </a:pPr>
            <a:endParaRPr lang="en-AU" dirty="0" smtClean="0"/>
          </a:p>
          <a:p>
            <a:pPr marL="0" lvl="1" indent="0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Smooth of space or environmental covariates?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23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58778" y="951311"/>
            <a:ext cx="8461375" cy="3429641"/>
          </a:xfrm>
        </p:spPr>
        <p:txBody>
          <a:bodyPr>
            <a:normAutofit/>
          </a:bodyPr>
          <a:lstStyle/>
          <a:p>
            <a:r>
              <a:rPr lang="en-AU" dirty="0" smtClean="0"/>
              <a:t>Environmental covariates tested</a:t>
            </a:r>
            <a:r>
              <a:rPr lang="en-AU" dirty="0" smtClean="0"/>
              <a:t>: SST, bathymetry, </a:t>
            </a:r>
            <a:r>
              <a:rPr lang="en-AU" dirty="0" err="1" smtClean="0"/>
              <a:t>chl</a:t>
            </a:r>
            <a:r>
              <a:rPr lang="en-AU" dirty="0" smtClean="0"/>
              <a:t>-</a:t>
            </a:r>
            <a:r>
              <a:rPr lang="en-AU" i="1" dirty="0" smtClean="0"/>
              <a:t>a</a:t>
            </a:r>
            <a:r>
              <a:rPr lang="en-AU" dirty="0" smtClean="0"/>
              <a:t>, distance </a:t>
            </a:r>
            <a:r>
              <a:rPr lang="en-AU" dirty="0" err="1" smtClean="0"/>
              <a:t>tos</a:t>
            </a:r>
            <a:r>
              <a:rPr lang="en-AU" dirty="0" smtClean="0"/>
              <a:t>,  </a:t>
            </a:r>
          </a:p>
          <a:p>
            <a:r>
              <a:rPr lang="en-AU" dirty="0" err="1" smtClean="0"/>
              <a:t>Enviros</a:t>
            </a:r>
            <a:r>
              <a:rPr lang="en-AU" dirty="0" smtClean="0"/>
              <a:t> usually worse fit than space </a:t>
            </a:r>
          </a:p>
          <a:p>
            <a:r>
              <a:rPr lang="en-AU" dirty="0" smtClean="0"/>
              <a:t>Space will tend to soak up the variance; </a:t>
            </a:r>
            <a:r>
              <a:rPr lang="en-AU" dirty="0" err="1" smtClean="0"/>
              <a:t>enviros</a:t>
            </a:r>
            <a:r>
              <a:rPr lang="en-AU" dirty="0" smtClean="0"/>
              <a:t> are left out</a:t>
            </a:r>
          </a:p>
          <a:p>
            <a:r>
              <a:rPr lang="en-AU" dirty="0" smtClean="0"/>
              <a:t>Philosophical and practice differences:</a:t>
            </a:r>
          </a:p>
          <a:p>
            <a:pPr lvl="1"/>
            <a:r>
              <a:rPr lang="en-AU" dirty="0" smtClean="0"/>
              <a:t>Space: easy covariate, integrates over ecology</a:t>
            </a:r>
          </a:p>
          <a:p>
            <a:pPr lvl="1"/>
            <a:r>
              <a:rPr lang="en-AU" dirty="0" smtClean="0"/>
              <a:t>Environment: explanation and ecology; allows extrapolation; spatial autocorrelation; can be error-prone</a:t>
            </a:r>
          </a:p>
          <a:p>
            <a:pPr marL="0" lvl="1" indent="0">
              <a:buNone/>
            </a:pPr>
            <a:endParaRPr lang="en-AU" dirty="0" smtClean="0"/>
          </a:p>
          <a:p>
            <a:pPr marL="0" lvl="1" indent="0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>
              <a:buNone/>
            </a:pP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8" name="Picture 7" descr="4d6f47b070a2778ed35e18e3e2428e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4171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24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coastguard_sigh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2889538" cy="4149080"/>
          </a:xfrm>
          <a:prstGeom prst="rect">
            <a:avLst/>
          </a:prstGeom>
        </p:spPr>
      </p:pic>
      <p:pic>
        <p:nvPicPr>
          <p:cNvPr id="10" name="Picture 9" descr="spatial_gam_predictions_2012_sigh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052736"/>
            <a:ext cx="3514964" cy="4968552"/>
          </a:xfrm>
          <a:prstGeom prst="rect">
            <a:avLst/>
          </a:prstGeom>
        </p:spPr>
      </p:pic>
      <p:pic>
        <p:nvPicPr>
          <p:cNvPr id="9" name="Picture 8" descr="maxent_resul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340767"/>
            <a:ext cx="2912324" cy="41764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Maxent</a:t>
            </a:r>
            <a:r>
              <a:rPr lang="en-AU" dirty="0" smtClean="0"/>
              <a:t> </a:t>
            </a:r>
            <a:r>
              <a:rPr lang="en-AU" dirty="0" smtClean="0"/>
              <a:t>versus line transect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33256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Smith et al. 2012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517232"/>
            <a:ext cx="136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Presence-only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5517232"/>
            <a:ext cx="81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Maxent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5517232"/>
            <a:ext cx="2406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Line-transect/sighting data</a:t>
            </a:r>
            <a:endParaRPr lang="en-GB" sz="1600" dirty="0"/>
          </a:p>
        </p:txBody>
      </p:sp>
      <p:pic>
        <p:nvPicPr>
          <p:cNvPr id="15" name="Picture 14" descr="minion-mega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0"/>
            <a:ext cx="1352231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25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coastguard_sigh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2889538" cy="4149080"/>
          </a:xfrm>
          <a:prstGeom prst="rect">
            <a:avLst/>
          </a:prstGeom>
        </p:spPr>
      </p:pic>
      <p:pic>
        <p:nvPicPr>
          <p:cNvPr id="9" name="Picture 8" descr="maxent_resu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36711"/>
            <a:ext cx="2912324" cy="41764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Maxent</a:t>
            </a:r>
            <a:r>
              <a:rPr lang="en-AU" dirty="0" smtClean="0"/>
              <a:t> </a:t>
            </a:r>
            <a:r>
              <a:rPr lang="en-AU" dirty="0" smtClean="0"/>
              <a:t>versus line transect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1600" y="5013176"/>
            <a:ext cx="136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Presence-only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5013176"/>
            <a:ext cx="81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Maxent</a:t>
            </a:r>
            <a:endParaRPr lang="en-GB" sz="1600" dirty="0"/>
          </a:p>
        </p:txBody>
      </p:sp>
      <p:pic>
        <p:nvPicPr>
          <p:cNvPr id="15" name="Picture 14" descr="Joshs_pap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764704"/>
            <a:ext cx="4608512" cy="26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  <p:pic>
        <p:nvPicPr>
          <p:cNvPr id="9" name="Picture 8" descr="humpback_whale_margaret_ri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124744"/>
            <a:ext cx="5280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9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7" name="Picture 6" descr="coastguard_sight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63134"/>
            <a:ext cx="2889538" cy="4149080"/>
          </a:xfrm>
          <a:prstGeom prst="rect">
            <a:avLst/>
          </a:prstGeom>
        </p:spPr>
      </p:pic>
      <p:pic>
        <p:nvPicPr>
          <p:cNvPr id="10" name="Picture 9" descr="spatial_gam_predictions_2012_sigh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75102"/>
            <a:ext cx="3514964" cy="4968552"/>
          </a:xfrm>
          <a:prstGeom prst="rect">
            <a:avLst/>
          </a:prstGeom>
        </p:spPr>
      </p:pic>
      <p:pic>
        <p:nvPicPr>
          <p:cNvPr id="9" name="Picture 8" descr="maxent_resul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863133"/>
            <a:ext cx="2912324" cy="417646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363" y="296422"/>
            <a:ext cx="8460000" cy="853200"/>
          </a:xfrm>
        </p:spPr>
        <p:txBody>
          <a:bodyPr>
            <a:normAutofit/>
          </a:bodyPr>
          <a:lstStyle/>
          <a:p>
            <a:r>
              <a:rPr lang="en-AU" dirty="0" err="1" smtClean="0"/>
              <a:t>Maxent</a:t>
            </a:r>
            <a:r>
              <a:rPr lang="en-AU" dirty="0" smtClean="0"/>
              <a:t> </a:t>
            </a:r>
            <a:r>
              <a:rPr lang="en-AU" dirty="0" smtClean="0"/>
              <a:t>versus line transect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759678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Smith et al. 2012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039598"/>
            <a:ext cx="136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Presence-only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5039598"/>
            <a:ext cx="81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Maxent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5039598"/>
            <a:ext cx="2406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Line-transect/sighting data</a:t>
            </a:r>
            <a:endParaRPr lang="en-GB" sz="1600" dirty="0"/>
          </a:p>
        </p:txBody>
      </p:sp>
      <p:pic>
        <p:nvPicPr>
          <p:cNvPr id="15" name="Picture 14" descr="Joshs_pap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791126"/>
            <a:ext cx="4608512" cy="26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Humpback whales of the Southern Hemisphere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8" name="Picture 7" descr="Recover_m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452320" cy="48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Humpback whales of the Southern Hemisphere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58778" y="951311"/>
            <a:ext cx="8461375" cy="3429641"/>
          </a:xfrm>
        </p:spPr>
        <p:txBody>
          <a:bodyPr/>
          <a:lstStyle/>
          <a:p>
            <a:r>
              <a:rPr lang="en-AU" dirty="0" smtClean="0"/>
              <a:t>Baleen whales: south to feed, north to breed</a:t>
            </a:r>
          </a:p>
          <a:p>
            <a:r>
              <a:rPr lang="en-AU" dirty="0" smtClean="0"/>
              <a:t>East coast Australian humpback whales: where they go in winter.</a:t>
            </a:r>
          </a:p>
          <a:p>
            <a:r>
              <a:rPr lang="en-AU" dirty="0" smtClean="0"/>
              <a:t>Increasing population of East Coast humpback whales (~10.5% p.a.)</a:t>
            </a:r>
          </a:p>
          <a:p>
            <a:r>
              <a:rPr lang="en-AU" dirty="0" smtClean="0"/>
              <a:t>Increasing shipping… </a:t>
            </a:r>
          </a:p>
          <a:p>
            <a:pPr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Humpback whales of the Southern Hemisphere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 smtClean="0"/>
              <a:t>  |</a:t>
            </a:r>
            <a:endParaRPr lang="en-AU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58778" y="951311"/>
            <a:ext cx="8461375" cy="3429641"/>
          </a:xfrm>
        </p:spPr>
        <p:txBody>
          <a:bodyPr/>
          <a:lstStyle/>
          <a:p>
            <a:r>
              <a:rPr lang="en-AU" dirty="0" smtClean="0"/>
              <a:t>Baleen whales: south to feed, north to breed</a:t>
            </a:r>
          </a:p>
          <a:p>
            <a:r>
              <a:rPr lang="en-AU" dirty="0" smtClean="0"/>
              <a:t>East coast Australian humpback whales: where they go in winter.</a:t>
            </a:r>
          </a:p>
          <a:p>
            <a:r>
              <a:rPr lang="en-AU" dirty="0" smtClean="0"/>
              <a:t>Increasing population of East Coast humpback whales (~10.5% p.a.)</a:t>
            </a:r>
          </a:p>
          <a:p>
            <a:r>
              <a:rPr lang="en-AU" dirty="0" smtClean="0"/>
              <a:t>Increasing shipping… </a:t>
            </a:r>
          </a:p>
          <a:p>
            <a:pPr>
              <a:buNone/>
            </a:pPr>
            <a:endParaRPr lang="en-AU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836712"/>
            <a:ext cx="3888432" cy="54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5" name="Picture 4" descr="71bb2ffe-9ea7-4d39-85fa-4a17964e7a81-620x37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4664"/>
            <a:ext cx="3949030" cy="2369418"/>
          </a:xfrm>
          <a:prstGeom prst="rect">
            <a:avLst/>
          </a:prstGeom>
        </p:spPr>
      </p:pic>
      <p:pic>
        <p:nvPicPr>
          <p:cNvPr id="7" name="Picture 6" descr="article-1298891-0A9FB6D7000005DC-978_634x4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068960"/>
            <a:ext cx="4101222" cy="2736304"/>
          </a:xfrm>
          <a:prstGeom prst="rect">
            <a:avLst/>
          </a:prstGeom>
        </p:spPr>
      </p:pic>
      <p:pic>
        <p:nvPicPr>
          <p:cNvPr id="8" name="Picture 7" descr="ln12a_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96952"/>
            <a:ext cx="3744416" cy="2700300"/>
          </a:xfrm>
          <a:prstGeom prst="rect">
            <a:avLst/>
          </a:prstGeom>
        </p:spPr>
      </p:pic>
      <p:pic>
        <p:nvPicPr>
          <p:cNvPr id="9" name="Picture 8" descr="woundcow-marinemammalcent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3903511" cy="25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Aerial surveys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844000" cy="40212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91880" y="980728"/>
            <a:ext cx="2844000" cy="4021200"/>
          </a:xfrm>
          <a:prstGeom prst="rect">
            <a:avLst/>
          </a:prstGeom>
        </p:spPr>
      </p:pic>
      <p:pic>
        <p:nvPicPr>
          <p:cNvPr id="8" name="Picture 7" descr="IMG_295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259228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umpback_wh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852936"/>
            <a:ext cx="2376264" cy="1206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515719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Aug 2012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157192"/>
            <a:ext cx="112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Sept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Humpback whales in the GBR|  Nat Kelly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8</a:t>
            </a:fld>
            <a:r>
              <a:rPr lang="en-AU" smtClean="0"/>
              <a:t>  |</a:t>
            </a:r>
            <a:endParaRPr lang="en-AU" dirty="0"/>
          </a:p>
        </p:txBody>
      </p:sp>
      <p:pic>
        <p:nvPicPr>
          <p:cNvPr id="15" name="Picture 14" descr="survey_results_20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44624"/>
            <a:ext cx="4932039" cy="6858000"/>
          </a:xfrm>
          <a:prstGeom prst="rect">
            <a:avLst/>
          </a:prstGeom>
        </p:spPr>
      </p:pic>
      <p:pic>
        <p:nvPicPr>
          <p:cNvPr id="16" name="Picture 15" descr="survey_results_20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-44624"/>
            <a:ext cx="4716016" cy="6858000"/>
          </a:xfrm>
          <a:prstGeom prst="rect">
            <a:avLst/>
          </a:prstGeom>
        </p:spPr>
      </p:pic>
      <p:pic>
        <p:nvPicPr>
          <p:cNvPr id="17" name="Picture 16" descr="01OBWHALE_SPAN-articleLarge-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836712"/>
            <a:ext cx="1728191" cy="1152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3568" y="6237312"/>
            <a:ext cx="386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 = 365, 3037 km, 0.143 </a:t>
            </a:r>
            <a:r>
              <a:rPr lang="en-AU" dirty="0" smtClean="0"/>
              <a:t>groups per km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6309320"/>
            <a:ext cx="386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 = 272, 3612 km, 0.122 </a:t>
            </a:r>
            <a:r>
              <a:rPr lang="en-AU" dirty="0" smtClean="0"/>
              <a:t>groups per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rvey_results_calf_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1" cy="6858000"/>
          </a:xfrm>
          <a:prstGeom prst="rect">
            <a:avLst/>
          </a:prstGeom>
        </p:spPr>
      </p:pic>
      <p:pic>
        <p:nvPicPr>
          <p:cNvPr id="10" name="Picture 9" descr="survey_results_calf_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pic>
        <p:nvPicPr>
          <p:cNvPr id="11" name="Picture 10" descr="whales-hump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836712"/>
            <a:ext cx="2052228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9632" y="630932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0.033 groups per km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6309320"/>
            <a:ext cx="211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0.016 groups per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9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1444</TotalTime>
  <Words>723</Words>
  <Application>Microsoft Office PowerPoint</Application>
  <PresentationFormat>On-screen Show (4:3)</PresentationFormat>
  <Paragraphs>132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PowerPoint</vt:lpstr>
      <vt:lpstr>Humpback whales in the Great Barrier Reef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</vt:lpstr>
      <vt:lpstr>Slide 27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Kelly, Natalie (Data61, Hobart)</dc:creator>
  <cp:lastModifiedBy>Kelly, Natalie (Data61, Hobart)</cp:lastModifiedBy>
  <cp:revision>64</cp:revision>
  <dcterms:created xsi:type="dcterms:W3CDTF">2015-11-24T01:44:40Z</dcterms:created>
  <dcterms:modified xsi:type="dcterms:W3CDTF">2015-12-01T22:06:01Z</dcterms:modified>
</cp:coreProperties>
</file>