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707" r:id="rId2"/>
  </p:sldMasterIdLst>
  <p:notesMasterIdLst>
    <p:notesMasterId r:id="rId47"/>
  </p:notesMasterIdLst>
  <p:sldIdLst>
    <p:sldId id="299" r:id="rId3"/>
    <p:sldId id="359" r:id="rId4"/>
    <p:sldId id="307" r:id="rId5"/>
    <p:sldId id="305" r:id="rId6"/>
    <p:sldId id="302" r:id="rId7"/>
    <p:sldId id="360" r:id="rId8"/>
    <p:sldId id="306" r:id="rId9"/>
    <p:sldId id="308" r:id="rId10"/>
    <p:sldId id="309" r:id="rId11"/>
    <p:sldId id="362" r:id="rId12"/>
    <p:sldId id="361" r:id="rId13"/>
    <p:sldId id="319" r:id="rId14"/>
    <p:sldId id="366" r:id="rId15"/>
    <p:sldId id="365" r:id="rId16"/>
    <p:sldId id="320" r:id="rId17"/>
    <p:sldId id="321" r:id="rId18"/>
    <p:sldId id="367" r:id="rId19"/>
    <p:sldId id="323" r:id="rId20"/>
    <p:sldId id="368" r:id="rId21"/>
    <p:sldId id="369" r:id="rId22"/>
    <p:sldId id="338" r:id="rId23"/>
    <p:sldId id="370" r:id="rId24"/>
    <p:sldId id="339" r:id="rId25"/>
    <p:sldId id="340" r:id="rId26"/>
    <p:sldId id="341" r:id="rId27"/>
    <p:sldId id="342" r:id="rId28"/>
    <p:sldId id="345" r:id="rId29"/>
    <p:sldId id="344" r:id="rId30"/>
    <p:sldId id="343" r:id="rId31"/>
    <p:sldId id="346" r:id="rId32"/>
    <p:sldId id="348" r:id="rId33"/>
    <p:sldId id="371" r:id="rId34"/>
    <p:sldId id="372" r:id="rId35"/>
    <p:sldId id="349" r:id="rId36"/>
    <p:sldId id="350" r:id="rId37"/>
    <p:sldId id="352" r:id="rId38"/>
    <p:sldId id="351" r:id="rId39"/>
    <p:sldId id="353" r:id="rId40"/>
    <p:sldId id="354" r:id="rId41"/>
    <p:sldId id="355" r:id="rId42"/>
    <p:sldId id="356" r:id="rId43"/>
    <p:sldId id="316" r:id="rId44"/>
    <p:sldId id="317" r:id="rId45"/>
    <p:sldId id="357" r:id="rId46"/>
  </p:sldIdLst>
  <p:sldSz cx="9144000" cy="6858000" type="screen4x3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0">
          <p15:clr>
            <a:srgbClr val="A4A3A4"/>
          </p15:clr>
        </p15:guide>
        <p15:guide id="2" orient="horz" pos="3874">
          <p15:clr>
            <a:srgbClr val="A4A3A4"/>
          </p15:clr>
        </p15:guide>
        <p15:guide id="3" pos="5428">
          <p15:clr>
            <a:srgbClr val="A4A3A4"/>
          </p15:clr>
        </p15:guide>
        <p15:guide id="4" pos="222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mantha Peel" initials="SP" lastIdx="1" clrIdx="0">
    <p:extLst>
      <p:ext uri="{19B8F6BF-5375-455C-9EA6-DF929625EA0E}">
        <p15:presenceInfo xmlns:p15="http://schemas.microsoft.com/office/powerpoint/2012/main" userId="S-1-5-21-3821386006-3749520432-1216737992-2720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3466"/>
    <a:srgbClr val="8825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58" autoAdjust="0"/>
    <p:restoredTop sz="86391" autoAdjust="0"/>
  </p:normalViewPr>
  <p:slideViewPr>
    <p:cSldViewPr showGuides="1">
      <p:cViewPr varScale="1">
        <p:scale>
          <a:sx n="122" d="100"/>
          <a:sy n="122" d="100"/>
        </p:scale>
        <p:origin x="1572" y="90"/>
      </p:cViewPr>
      <p:guideLst>
        <p:guide orient="horz" pos="910"/>
        <p:guide orient="horz" pos="3874"/>
        <p:guide pos="5428"/>
        <p:guide pos="22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5" d="100"/>
          <a:sy n="105" d="100"/>
        </p:scale>
        <p:origin x="26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3FCC9-8A71-4624-B88B-EFE81C571A82}" type="datetimeFigureOut">
              <a:rPr lang="en-AU" smtClean="0"/>
              <a:t>2/12/2015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A93569-7543-4182-BF78-2C6E1CC3E66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6845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93569-7543-4182-BF78-2C6E1CC3E665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5491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Australia ~ 7 million square </a:t>
            </a:r>
            <a:r>
              <a:rPr lang="en-AU" dirty="0" err="1" smtClean="0"/>
              <a:t>kms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93569-7543-4182-BF78-2C6E1CC3E665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5568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93569-7543-4182-BF78-2C6E1CC3E665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8675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93569-7543-4182-BF78-2C6E1CC3E665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6104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93569-7543-4182-BF78-2C6E1CC3E665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6873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AU" dirty="0" smtClean="0"/>
                  <a:t>- True </a:t>
                </a:r>
                <a:r>
                  <a:rPr lang="en-AU" dirty="0"/>
                  <a:t>individuals locations are inhomogeneous Poisson point process</a:t>
                </a:r>
              </a:p>
              <a:p>
                <a:r>
                  <a:rPr lang="en-AU" dirty="0" smtClean="0"/>
                  <a:t>- Characterised </a:t>
                </a:r>
                <a:r>
                  <a:rPr lang="en-AU" dirty="0"/>
                  <a:t>by an intensity function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𝜆</m:t>
                    </m:r>
                    <m:d>
                      <m:d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AU" i="1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=(</m:t>
                    </m:r>
                    <m:r>
                      <m:rPr>
                        <m:nor/>
                      </m:rPr>
                      <a:rPr lang="en-AU">
                        <a:latin typeface="Cambria Math" panose="02040503050406030204" pitchFamily="18" charset="0"/>
                      </a:rPr>
                      <m:t>longitude</m:t>
                    </m:r>
                    <m:r>
                      <m:rPr>
                        <m:nor/>
                      </m:rPr>
                      <a:rPr lang="en-AU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AU">
                        <a:latin typeface="Cambria Math" panose="02040503050406030204" pitchFamily="18" charset="0"/>
                      </a:rPr>
                      <m:t>latitude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AU" dirty="0"/>
              </a:p>
              <a:p>
                <a:r>
                  <a:rPr lang="en-AU" dirty="0" smtClean="0"/>
                  <a:t>- Model </a:t>
                </a:r>
                <a:r>
                  <a:rPr lang="en-AU" dirty="0"/>
                  <a:t>intensity function </a:t>
                </a:r>
                <a:r>
                  <a:rPr lang="en-AU" dirty="0" smtClean="0"/>
                  <a:t>as  &lt;equation&gt;</a:t>
                </a:r>
                <a:endParaRPr lang="en-AU" dirty="0"/>
              </a:p>
              <a:p>
                <a:endParaRPr lang="en-AU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AU" dirty="0" smtClean="0"/>
                  <a:t>- True </a:t>
                </a:r>
                <a:r>
                  <a:rPr lang="en-AU" dirty="0"/>
                  <a:t>individuals locations are inhomogeneous Poisson point process</a:t>
                </a:r>
              </a:p>
              <a:p>
                <a:r>
                  <a:rPr lang="en-AU" dirty="0" smtClean="0"/>
                  <a:t>- Characterised </a:t>
                </a:r>
                <a:r>
                  <a:rPr lang="en-AU" dirty="0"/>
                  <a:t>by an intensity function </a:t>
                </a:r>
                <a:r>
                  <a:rPr lang="en-AU" i="0">
                    <a:latin typeface="Cambria Math" panose="02040503050406030204" pitchFamily="18" charset="0"/>
                  </a:rPr>
                  <a:t>𝜆(𝑠),  𝑠=("longitude,latitude")</a:t>
                </a:r>
                <a:endParaRPr lang="en-AU" dirty="0"/>
              </a:p>
              <a:p>
                <a:r>
                  <a:rPr lang="en-AU" dirty="0" smtClean="0"/>
                  <a:t>- Model </a:t>
                </a:r>
                <a:r>
                  <a:rPr lang="en-AU" dirty="0"/>
                  <a:t>intensity function </a:t>
                </a:r>
                <a:r>
                  <a:rPr lang="en-AU" dirty="0" smtClean="0"/>
                  <a:t>as  &lt;equation&gt;</a:t>
                </a:r>
                <a:endParaRPr lang="en-AU" dirty="0"/>
              </a:p>
              <a:p>
                <a:endParaRPr lang="en-AU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93569-7543-4182-BF78-2C6E1CC3E665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46205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Where x(s) are the values of the environment variables at the location s and</a:t>
            </a:r>
          </a:p>
          <a:p>
            <a:r>
              <a:rPr lang="en-AU" dirty="0" smtClean="0"/>
              <a:t>z(s) are the values of the sampling bias variables at the location s.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93569-7543-4182-BF78-2C6E1CC3E665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9939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2_Title o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00261" y="3999324"/>
            <a:ext cx="2628000" cy="1739489"/>
          </a:xfrm>
        </p:spPr>
        <p:txBody>
          <a:bodyPr/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noProof="0" dirty="0" smtClean="0"/>
              <a:t>Click to add subtitle</a:t>
            </a:r>
            <a:endParaRPr lang="en-AU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6" name="Picture 5" descr="C:\Users\trudis0\Desktop\UTAS_IMAS Logo_RGB_v2.png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06" y="6048556"/>
            <a:ext cx="3219450" cy="407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9513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0000" y="539999"/>
            <a:ext cx="7704000" cy="720000"/>
          </a:xfrm>
        </p:spPr>
        <p:txBody>
          <a:bodyPr/>
          <a:lstStyle>
            <a:lvl1pPr>
              <a:lnSpc>
                <a:spcPts val="2400"/>
              </a:lnSpc>
              <a:defRPr sz="2400"/>
            </a:lvl1pPr>
          </a:lstStyle>
          <a:p>
            <a:r>
              <a:rPr lang="en-AU" noProof="0" dirty="0" smtClean="0"/>
              <a:t>Click to add heading</a:t>
            </a:r>
            <a:endParaRPr lang="en-AU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7ED2131-487B-499D-8FDD-75B9D7EF3DE0}" type="datetime1">
              <a:rPr lang="en-AU" smtClean="0"/>
              <a:t>2/12/2015</a:t>
            </a:fld>
            <a:endParaRPr lang="en-A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DEBBDC7-4A1B-43E6-8DA6-58148E08E8A6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900000" y="1440170"/>
            <a:ext cx="7704000" cy="450911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>
              <a:buNone/>
              <a:defRPr sz="1200" baseline="0"/>
            </a:lvl1pPr>
          </a:lstStyle>
          <a:p>
            <a:r>
              <a:rPr lang="en-US" smtClean="0"/>
              <a:t>Click icon to add picture</a:t>
            </a:r>
            <a:endParaRPr lang="en-AU" dirty="0"/>
          </a:p>
        </p:txBody>
      </p:sp>
      <p:pic>
        <p:nvPicPr>
          <p:cNvPr id="11" name="Picture 10" descr="C:\Users\trudis0\Desktop\UTAS_IMAS Logo_RGB_v2.pn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021288"/>
            <a:ext cx="2781300" cy="3517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8321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0000" y="540000"/>
            <a:ext cx="360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AU" noProof="0" dirty="0" smtClean="0"/>
              <a:t>Click to add heading</a:t>
            </a:r>
            <a:endParaRPr lang="en-AU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00000" y="1440000"/>
            <a:ext cx="3600000" cy="4509280"/>
          </a:xfrm>
        </p:spPr>
        <p:txBody>
          <a:bodyPr vert="horz" lIns="0" tIns="0" rIns="0" bIns="0" rtlCol="0">
            <a:noAutofit/>
          </a:bodyPr>
          <a:lstStyle>
            <a:lvl1pPr>
              <a:defRPr lang="en-AU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>
              <a:defRPr lang="en-AU" noProof="0" dirty="0"/>
            </a:lvl5pPr>
          </a:lstStyle>
          <a:p>
            <a:pPr lvl="0">
              <a:lnSpc>
                <a:spcPct val="100000"/>
              </a:lnSpc>
            </a:pPr>
            <a:r>
              <a:rPr lang="en-AU" noProof="0" dirty="0" smtClean="0"/>
              <a:t>Click to add text</a:t>
            </a:r>
          </a:p>
          <a:p>
            <a:pPr lvl="1">
              <a:lnSpc>
                <a:spcPct val="100000"/>
              </a:lnSpc>
            </a:pPr>
            <a:r>
              <a:rPr lang="en-AU" noProof="0" dirty="0" smtClean="0"/>
              <a:t>Second level</a:t>
            </a:r>
          </a:p>
          <a:p>
            <a:pPr lvl="2">
              <a:lnSpc>
                <a:spcPct val="100000"/>
              </a:lnSpc>
            </a:pPr>
            <a:r>
              <a:rPr lang="en-AU" noProof="0" dirty="0" smtClean="0"/>
              <a:t>Third level</a:t>
            </a:r>
          </a:p>
          <a:p>
            <a:pPr lvl="3">
              <a:lnSpc>
                <a:spcPct val="100000"/>
              </a:lnSpc>
            </a:pPr>
            <a:r>
              <a:rPr lang="en-AU" noProof="0" dirty="0" smtClean="0"/>
              <a:t>Fourth level</a:t>
            </a:r>
          </a:p>
          <a:p>
            <a:pPr lvl="4">
              <a:lnSpc>
                <a:spcPct val="100000"/>
              </a:lnSpc>
            </a:pPr>
            <a:r>
              <a:rPr lang="en-AU" noProof="0" dirty="0" smtClean="0"/>
              <a:t>Fifth level</a:t>
            </a:r>
            <a:endParaRPr lang="en-AU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4B202ED-A227-42B1-A478-654559D1E960}" type="datetime1">
              <a:rPr lang="en-AU" smtClean="0"/>
              <a:t>2/12/2015</a:t>
            </a:fld>
            <a:endParaRPr lang="en-A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DEBBDC7-4A1B-43E6-8DA6-58148E08E8A6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4751462" y="540000"/>
            <a:ext cx="3852000" cy="2739429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>
              <a:buNone/>
              <a:defRPr sz="1200" baseline="0"/>
            </a:lvl1pPr>
          </a:lstStyle>
          <a:p>
            <a:r>
              <a:rPr lang="en-US" smtClean="0"/>
              <a:t>Click icon to add picture</a:t>
            </a:r>
            <a:endParaRPr lang="en-AU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4751462" y="3390163"/>
            <a:ext cx="3852000" cy="2559117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US" smtClean="0"/>
              <a:t>Click icon to add picture</a:t>
            </a:r>
            <a:endParaRPr lang="en-AU" dirty="0"/>
          </a:p>
        </p:txBody>
      </p:sp>
      <p:pic>
        <p:nvPicPr>
          <p:cNvPr id="12" name="Picture 11" descr="C:\Users\trudis0\Desktop\UTAS_IMAS Logo_RGB_v2.pn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021288"/>
            <a:ext cx="2781300" cy="3517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3461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5652120" y="3933056"/>
            <a:ext cx="2952000" cy="2016224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US" smtClean="0"/>
              <a:t>Click icon to add picture</a:t>
            </a:r>
            <a:endParaRPr lang="en-A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899999" y="540000"/>
            <a:ext cx="4622400" cy="540928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US" smtClean="0"/>
              <a:t>Click icon to add picture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52120" y="540000"/>
            <a:ext cx="2952000" cy="3249040"/>
          </a:xfrm>
        </p:spPr>
        <p:txBody>
          <a:bodyPr/>
          <a:lstStyle>
            <a:lvl1pPr>
              <a:lnSpc>
                <a:spcPts val="2400"/>
              </a:lnSpc>
              <a:defRPr sz="2400"/>
            </a:lvl1pPr>
          </a:lstStyle>
          <a:p>
            <a:r>
              <a:rPr lang="en-AU" noProof="0" dirty="0" smtClean="0"/>
              <a:t>Click to add key message</a:t>
            </a:r>
            <a:endParaRPr lang="en-AU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754E012-A3CA-4998-8A52-89DF0DEFD783}" type="datetime1">
              <a:rPr lang="en-AU" smtClean="0"/>
              <a:t>2/12/2015</a:t>
            </a:fld>
            <a:endParaRPr lang="en-A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DEBBDC7-4A1B-43E6-8DA6-58148E08E8A6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1" hasCustomPrompt="1"/>
          </p:nvPr>
        </p:nvSpPr>
        <p:spPr>
          <a:xfrm>
            <a:off x="5652120" y="1440000"/>
            <a:ext cx="2952000" cy="23656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Optional text goes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pic>
        <p:nvPicPr>
          <p:cNvPr id="11" name="Picture 10" descr="C:\Users\trudis0\Desktop\UTAS_IMAS Logo_RGB_v2.pn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021288"/>
            <a:ext cx="2781300" cy="3517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5773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9592" y="540000"/>
            <a:ext cx="7704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AU" noProof="0" dirty="0" smtClean="0"/>
              <a:t>Click to add heading</a:t>
            </a:r>
            <a:endParaRPr lang="en-AU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DE8EC-4642-4F8D-A703-AE994F093519}" type="datetime1">
              <a:rPr lang="en-AU" smtClean="0"/>
              <a:t>2/12/2015</a:t>
            </a:fld>
            <a:endParaRPr lang="en-A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BBDC7-4A1B-43E6-8DA6-58148E08E8A6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6" name="Picture 5" descr="C:\Users\trudis0\Desktop\UTAS_IMAS Logo_RGB_v2.pn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021288"/>
            <a:ext cx="2781300" cy="3517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1885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47C60-398A-4ABF-9F08-96BB3057D26C}" type="datetime1">
              <a:rPr lang="en-AU" smtClean="0"/>
              <a:t>2/12/2015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BBDC7-4A1B-43E6-8DA6-58148E08E8A6}" type="slidenum">
              <a:rPr lang="en-AU" smtClean="0"/>
              <a:t>‹#›</a:t>
            </a:fld>
            <a:endParaRPr lang="en-AU"/>
          </a:p>
        </p:txBody>
      </p:sp>
      <p:pic>
        <p:nvPicPr>
          <p:cNvPr id="5" name="Picture 4" descr="C:\Users\trudis0\Desktop\UTAS_IMAS Logo_RGB_v2.pn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021288"/>
            <a:ext cx="2781300" cy="3517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9378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1_Title o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19672" y="358186"/>
            <a:ext cx="5904656" cy="876725"/>
          </a:xfrm>
        </p:spPr>
        <p:txBody>
          <a:bodyPr/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AU" noProof="0" dirty="0" smtClean="0"/>
              <a:t>Click To Add Title</a:t>
            </a:r>
            <a:endParaRPr lang="en-AU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00260" y="3999324"/>
            <a:ext cx="2628000" cy="1739489"/>
          </a:xfrm>
        </p:spPr>
        <p:txBody>
          <a:bodyPr/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noProof="0" dirty="0" smtClean="0"/>
              <a:t>Click to add subtitle</a:t>
            </a:r>
            <a:endParaRPr lang="en-AU" noProof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5980731"/>
            <a:ext cx="2058343" cy="43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06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_Title o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19672" y="358186"/>
            <a:ext cx="5904656" cy="876725"/>
          </a:xfrm>
        </p:spPr>
        <p:txBody>
          <a:bodyPr/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AU" noProof="0" dirty="0" smtClean="0"/>
              <a:t>Click To Add Title</a:t>
            </a:r>
            <a:endParaRPr lang="en-AU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00261" y="3999324"/>
            <a:ext cx="2628000" cy="1739489"/>
          </a:xfrm>
        </p:spPr>
        <p:txBody>
          <a:bodyPr/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noProof="0" dirty="0" smtClean="0"/>
              <a:t>Click to add subtitle</a:t>
            </a:r>
            <a:endParaRPr lang="en-AU" noProof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5980731"/>
            <a:ext cx="2058343" cy="431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2" descr="C:\Users\trudis0\Desktop\IMAS_UTAS_lockup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021288"/>
            <a:ext cx="3240360" cy="41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5134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3_Title o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19672" y="358186"/>
            <a:ext cx="5904656" cy="876725"/>
          </a:xfrm>
        </p:spPr>
        <p:txBody>
          <a:bodyPr/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AU" noProof="0" dirty="0" smtClean="0"/>
              <a:t>Click To Add Title</a:t>
            </a:r>
            <a:endParaRPr lang="en-AU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00261" y="3999324"/>
            <a:ext cx="2636689" cy="1739489"/>
          </a:xfrm>
        </p:spPr>
        <p:txBody>
          <a:bodyPr/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noProof="0" dirty="0" smtClean="0"/>
              <a:t>Click to add subtitle</a:t>
            </a:r>
            <a:endParaRPr lang="en-AU" noProof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5980731"/>
            <a:ext cx="2058343" cy="43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46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4_Title o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19672" y="358186"/>
            <a:ext cx="5904656" cy="876725"/>
          </a:xfrm>
        </p:spPr>
        <p:txBody>
          <a:bodyPr/>
          <a:lstStyle>
            <a:lvl1pPr>
              <a:lnSpc>
                <a:spcPts val="3000"/>
              </a:lnSpc>
              <a:defRPr sz="3000" baseline="0"/>
            </a:lvl1pPr>
          </a:lstStyle>
          <a:p>
            <a:r>
              <a:rPr lang="en-AU" noProof="0" dirty="0" smtClean="0"/>
              <a:t>Click To Add Title</a:t>
            </a:r>
            <a:endParaRPr lang="en-AU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00261" y="3999324"/>
            <a:ext cx="2636689" cy="1739489"/>
          </a:xfrm>
        </p:spPr>
        <p:txBody>
          <a:bodyPr/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noProof="0" dirty="0" smtClean="0"/>
              <a:t>Click to add subtitle</a:t>
            </a:r>
            <a:endParaRPr lang="en-AU" noProof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5980731"/>
            <a:ext cx="2058343" cy="43142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72125" y="6013181"/>
            <a:ext cx="3054873" cy="459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algn="r">
              <a:lnSpc>
                <a:spcPts val="1400"/>
              </a:lnSpc>
              <a:buFont typeface="Arial" panose="020B0604020202020204" pitchFamily="34" charset="0"/>
              <a:buNone/>
            </a:pPr>
            <a:r>
              <a:rPr lang="en-AU" sz="1400" b="1" cap="all" dirty="0">
                <a:latin typeface="+mj-lt"/>
              </a:rPr>
              <a:t>Tasmanian School </a:t>
            </a:r>
            <a:r>
              <a:rPr lang="en-AU" sz="1400" b="1" cap="all" dirty="0" smtClean="0">
                <a:latin typeface="+mj-lt"/>
              </a:rPr>
              <a:t>of </a:t>
            </a:r>
          </a:p>
          <a:p>
            <a:pPr algn="r">
              <a:lnSpc>
                <a:spcPts val="1400"/>
              </a:lnSpc>
              <a:buFont typeface="Arial" panose="020B0604020202020204" pitchFamily="34" charset="0"/>
              <a:buNone/>
            </a:pPr>
            <a:r>
              <a:rPr lang="en-AU" sz="1400" b="1" cap="all" dirty="0" smtClean="0">
                <a:latin typeface="+mj-lt"/>
              </a:rPr>
              <a:t>Business </a:t>
            </a:r>
            <a:r>
              <a:rPr lang="en-AU" sz="1400" b="1" cap="all" dirty="0">
                <a:latin typeface="+mj-lt"/>
              </a:rPr>
              <a:t>&amp; Economics</a:t>
            </a:r>
          </a:p>
        </p:txBody>
      </p:sp>
    </p:spTree>
    <p:extLst>
      <p:ext uri="{BB962C8B-B14F-4D97-AF65-F5344CB8AC3E}">
        <p14:creationId xmlns:p14="http://schemas.microsoft.com/office/powerpoint/2010/main" val="905073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5_Title o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19672" y="358186"/>
            <a:ext cx="5904656" cy="876725"/>
          </a:xfrm>
        </p:spPr>
        <p:txBody>
          <a:bodyPr/>
          <a:lstStyle>
            <a:lvl1pPr>
              <a:lnSpc>
                <a:spcPts val="3000"/>
              </a:lnSpc>
              <a:defRPr sz="3000" baseline="0"/>
            </a:lvl1pPr>
          </a:lstStyle>
          <a:p>
            <a:r>
              <a:rPr lang="en-AU" noProof="0" dirty="0" smtClean="0"/>
              <a:t>Click To Add Title</a:t>
            </a:r>
            <a:endParaRPr lang="en-AU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00261" y="3999324"/>
            <a:ext cx="2636689" cy="1739489"/>
          </a:xfrm>
        </p:spPr>
        <p:txBody>
          <a:bodyPr/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noProof="0" dirty="0" smtClean="0"/>
              <a:t>Click to add subtitle</a:t>
            </a:r>
            <a:endParaRPr lang="en-AU" noProof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5980731"/>
            <a:ext cx="2058343" cy="43142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72125" y="6013181"/>
            <a:ext cx="3054873" cy="459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algn="r">
              <a:lnSpc>
                <a:spcPts val="1400"/>
              </a:lnSpc>
              <a:buFont typeface="Arial" panose="020B0604020202020204" pitchFamily="34" charset="0"/>
              <a:buNone/>
            </a:pPr>
            <a:r>
              <a:rPr lang="en-AU" sz="1400" b="1" cap="all" dirty="0">
                <a:latin typeface="+mj-lt"/>
              </a:rPr>
              <a:t>Tasmanian School </a:t>
            </a:r>
            <a:r>
              <a:rPr lang="en-AU" sz="1400" b="1" cap="all" dirty="0" smtClean="0">
                <a:latin typeface="+mj-lt"/>
              </a:rPr>
              <a:t>of </a:t>
            </a:r>
          </a:p>
          <a:p>
            <a:pPr algn="r">
              <a:lnSpc>
                <a:spcPts val="1400"/>
              </a:lnSpc>
              <a:buFont typeface="Arial" panose="020B0604020202020204" pitchFamily="34" charset="0"/>
              <a:buNone/>
            </a:pPr>
            <a:r>
              <a:rPr lang="en-AU" sz="1400" b="1" cap="all" dirty="0" smtClean="0">
                <a:latin typeface="+mj-lt"/>
              </a:rPr>
              <a:t>Business </a:t>
            </a:r>
            <a:r>
              <a:rPr lang="en-AU" sz="1400" b="1" cap="all" dirty="0">
                <a:latin typeface="+mj-lt"/>
              </a:rPr>
              <a:t>&amp; Economics</a:t>
            </a:r>
          </a:p>
        </p:txBody>
      </p:sp>
    </p:spTree>
    <p:extLst>
      <p:ext uri="{BB962C8B-B14F-4D97-AF65-F5344CB8AC3E}">
        <p14:creationId xmlns:p14="http://schemas.microsoft.com/office/powerpoint/2010/main" val="1094897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00261" y="540000"/>
            <a:ext cx="4671864" cy="1304824"/>
          </a:xfrm>
        </p:spPr>
        <p:txBody>
          <a:bodyPr/>
          <a:lstStyle>
            <a:lvl1pPr>
              <a:lnSpc>
                <a:spcPts val="3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AU" noProof="0" dirty="0" smtClean="0"/>
              <a:t>Click To Add Title</a:t>
            </a:r>
            <a:endParaRPr lang="en-AU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00000" y="1864310"/>
            <a:ext cx="3600000" cy="4003689"/>
          </a:xfrm>
        </p:spPr>
        <p:txBody>
          <a:bodyPr/>
          <a:lstStyle>
            <a:lvl1pPr>
              <a:defRPr sz="2400" baseline="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a subtitle or short intro and remove bullet. Or list contents of section using bullet.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5657040-18E2-4183-AB95-93FE7715E672}" type="datetime1">
              <a:rPr lang="en-AU" smtClean="0"/>
              <a:t>2/12/2015</a:t>
            </a:fld>
            <a:endParaRPr lang="en-AU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EBBDC7-4A1B-43E6-8DA6-58148E08E8A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96977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6_Title o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19672" y="358186"/>
            <a:ext cx="5904656" cy="876725"/>
          </a:xfrm>
        </p:spPr>
        <p:txBody>
          <a:bodyPr/>
          <a:lstStyle>
            <a:lvl1pPr>
              <a:lnSpc>
                <a:spcPts val="3000"/>
              </a:lnSpc>
              <a:defRPr sz="3000" baseline="0"/>
            </a:lvl1pPr>
          </a:lstStyle>
          <a:p>
            <a:r>
              <a:rPr lang="en-AU" noProof="0" dirty="0" smtClean="0"/>
              <a:t>Click To Add Title</a:t>
            </a:r>
            <a:endParaRPr lang="en-AU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00261" y="3999324"/>
            <a:ext cx="2636689" cy="1739489"/>
          </a:xfrm>
        </p:spPr>
        <p:txBody>
          <a:bodyPr/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noProof="0" dirty="0" smtClean="0"/>
              <a:t>Click to add subtitle</a:t>
            </a:r>
            <a:endParaRPr lang="en-AU" noProof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5980731"/>
            <a:ext cx="2058343" cy="43142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72125" y="6013181"/>
            <a:ext cx="3054873" cy="459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algn="r">
              <a:lnSpc>
                <a:spcPts val="1400"/>
              </a:lnSpc>
              <a:buFont typeface="Arial" panose="020B0604020202020204" pitchFamily="34" charset="0"/>
              <a:buNone/>
            </a:pPr>
            <a:r>
              <a:rPr lang="en-AU" sz="1400" b="1" cap="all" dirty="0" smtClean="0">
                <a:latin typeface="+mj-lt"/>
              </a:rPr>
              <a:t>Faculty of </a:t>
            </a:r>
          </a:p>
          <a:p>
            <a:pPr algn="r">
              <a:lnSpc>
                <a:spcPts val="1400"/>
              </a:lnSpc>
              <a:buFont typeface="Arial" panose="020B0604020202020204" pitchFamily="34" charset="0"/>
              <a:buNone/>
            </a:pPr>
            <a:r>
              <a:rPr lang="en-AU" sz="1400" b="1" cap="all" dirty="0" smtClean="0">
                <a:latin typeface="+mj-lt"/>
              </a:rPr>
              <a:t>Education</a:t>
            </a:r>
            <a:endParaRPr lang="en-AU" sz="1400" b="1" cap="al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016184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7_Title o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19672" y="358186"/>
            <a:ext cx="5904656" cy="876725"/>
          </a:xfrm>
        </p:spPr>
        <p:txBody>
          <a:bodyPr/>
          <a:lstStyle>
            <a:lvl1pPr>
              <a:lnSpc>
                <a:spcPts val="3000"/>
              </a:lnSpc>
              <a:defRPr sz="3000" baseline="0"/>
            </a:lvl1pPr>
          </a:lstStyle>
          <a:p>
            <a:r>
              <a:rPr lang="en-AU" noProof="0" dirty="0" smtClean="0"/>
              <a:t>Click To Add Title</a:t>
            </a:r>
            <a:endParaRPr lang="en-AU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00261" y="3999324"/>
            <a:ext cx="2636689" cy="1739489"/>
          </a:xfrm>
        </p:spPr>
        <p:txBody>
          <a:bodyPr/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noProof="0" dirty="0" smtClean="0"/>
              <a:t>Click to add subtitle</a:t>
            </a:r>
            <a:endParaRPr lang="en-AU" noProof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5980731"/>
            <a:ext cx="2058343" cy="43142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72125" y="6013181"/>
            <a:ext cx="3054873" cy="459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algn="r">
              <a:lnSpc>
                <a:spcPts val="1400"/>
              </a:lnSpc>
              <a:buFont typeface="Arial" panose="020B0604020202020204" pitchFamily="34" charset="0"/>
              <a:buNone/>
            </a:pPr>
            <a:r>
              <a:rPr lang="en-AU" sz="1400" b="1" cap="all" dirty="0" smtClean="0">
                <a:latin typeface="+mj-lt"/>
              </a:rPr>
              <a:t>Faculty of </a:t>
            </a:r>
          </a:p>
          <a:p>
            <a:pPr algn="r">
              <a:lnSpc>
                <a:spcPts val="1400"/>
              </a:lnSpc>
              <a:buFont typeface="Arial" panose="020B0604020202020204" pitchFamily="34" charset="0"/>
              <a:buNone/>
            </a:pPr>
            <a:r>
              <a:rPr lang="en-AU" sz="1400" b="1" cap="all" dirty="0" smtClean="0">
                <a:latin typeface="+mj-lt"/>
              </a:rPr>
              <a:t>Education</a:t>
            </a:r>
            <a:endParaRPr lang="en-AU" sz="1400" b="1" cap="al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83749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8_Title o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19672" y="358186"/>
            <a:ext cx="5904656" cy="876725"/>
          </a:xfrm>
        </p:spPr>
        <p:txBody>
          <a:bodyPr/>
          <a:lstStyle>
            <a:lvl1pPr>
              <a:lnSpc>
                <a:spcPts val="3000"/>
              </a:lnSpc>
              <a:defRPr sz="3000" baseline="0"/>
            </a:lvl1pPr>
          </a:lstStyle>
          <a:p>
            <a:r>
              <a:rPr lang="en-AU" noProof="0" dirty="0" smtClean="0"/>
              <a:t>Click To Add Title</a:t>
            </a:r>
            <a:endParaRPr lang="en-AU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00261" y="3999324"/>
            <a:ext cx="2636689" cy="1739489"/>
          </a:xfrm>
        </p:spPr>
        <p:txBody>
          <a:bodyPr/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noProof="0" dirty="0" smtClean="0"/>
              <a:t>Click to add subtitle</a:t>
            </a:r>
            <a:endParaRPr lang="en-AU" noProof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5980731"/>
            <a:ext cx="2058343" cy="43142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72125" y="6013181"/>
            <a:ext cx="3054873" cy="459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algn="r">
              <a:lnSpc>
                <a:spcPts val="1400"/>
              </a:lnSpc>
              <a:buFont typeface="Arial" panose="020B0604020202020204" pitchFamily="34" charset="0"/>
              <a:buNone/>
            </a:pPr>
            <a:r>
              <a:rPr lang="en-AU" sz="1400" b="1" cap="all" dirty="0" smtClean="0">
                <a:latin typeface="+mj-lt"/>
              </a:rPr>
              <a:t>Faculty of </a:t>
            </a:r>
          </a:p>
          <a:p>
            <a:pPr algn="r">
              <a:lnSpc>
                <a:spcPts val="1400"/>
              </a:lnSpc>
              <a:buFont typeface="Arial" panose="020B0604020202020204" pitchFamily="34" charset="0"/>
              <a:buNone/>
            </a:pPr>
            <a:r>
              <a:rPr lang="en-AU" sz="1400" b="1" cap="all" dirty="0" smtClean="0">
                <a:latin typeface="+mj-lt"/>
              </a:rPr>
              <a:t>law</a:t>
            </a:r>
            <a:endParaRPr lang="en-AU" sz="1400" b="1" cap="al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06239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9_Title o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19672" y="358186"/>
            <a:ext cx="5904656" cy="876725"/>
          </a:xfrm>
        </p:spPr>
        <p:txBody>
          <a:bodyPr/>
          <a:lstStyle>
            <a:lvl1pPr>
              <a:lnSpc>
                <a:spcPts val="3000"/>
              </a:lnSpc>
              <a:defRPr sz="3000" baseline="0"/>
            </a:lvl1pPr>
          </a:lstStyle>
          <a:p>
            <a:r>
              <a:rPr lang="en-AU" noProof="0" dirty="0" smtClean="0"/>
              <a:t>Click To Add Title</a:t>
            </a:r>
            <a:endParaRPr lang="en-AU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00261" y="3999324"/>
            <a:ext cx="2636689" cy="1739489"/>
          </a:xfrm>
        </p:spPr>
        <p:txBody>
          <a:bodyPr/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noProof="0" dirty="0" smtClean="0"/>
              <a:t>Click to add subtitle</a:t>
            </a:r>
            <a:endParaRPr lang="en-AU" noProof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5980731"/>
            <a:ext cx="2058343" cy="43142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80112" y="6013181"/>
            <a:ext cx="3046886" cy="459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algn="r">
              <a:lnSpc>
                <a:spcPts val="1400"/>
              </a:lnSpc>
              <a:buFont typeface="Arial" panose="020B0604020202020204" pitchFamily="34" charset="0"/>
              <a:buNone/>
            </a:pPr>
            <a:r>
              <a:rPr lang="en-GB" sz="1400" b="1" cap="all" dirty="0" smtClean="0">
                <a:latin typeface="+mj-lt"/>
              </a:rPr>
              <a:t>Faculty of Science, Engineering &amp; Technology</a:t>
            </a:r>
            <a:endParaRPr lang="en-AU" sz="1400" b="1" cap="al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002147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o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19672" y="358186"/>
            <a:ext cx="5904656" cy="876725"/>
          </a:xfrm>
        </p:spPr>
        <p:txBody>
          <a:bodyPr/>
          <a:lstStyle>
            <a:lvl1pPr>
              <a:lnSpc>
                <a:spcPts val="3000"/>
              </a:lnSpc>
              <a:defRPr sz="3000" baseline="0"/>
            </a:lvl1pPr>
          </a:lstStyle>
          <a:p>
            <a:r>
              <a:rPr lang="en-AU" noProof="0" dirty="0" smtClean="0"/>
              <a:t>Click To Add Title</a:t>
            </a:r>
            <a:endParaRPr lang="en-AU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00261" y="3999324"/>
            <a:ext cx="2636689" cy="1739489"/>
          </a:xfrm>
        </p:spPr>
        <p:txBody>
          <a:bodyPr/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noProof="0" dirty="0" smtClean="0"/>
              <a:t>Click to add subtitle</a:t>
            </a:r>
            <a:endParaRPr lang="en-AU" noProof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5980731"/>
            <a:ext cx="2058343" cy="43142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80112" y="6013181"/>
            <a:ext cx="3046886" cy="459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algn="r">
              <a:lnSpc>
                <a:spcPts val="1400"/>
              </a:lnSpc>
              <a:buFont typeface="Arial" panose="020B0604020202020204" pitchFamily="34" charset="0"/>
              <a:buNone/>
            </a:pPr>
            <a:r>
              <a:rPr lang="en-GB" sz="1400" b="1" cap="all" dirty="0" smtClean="0">
                <a:latin typeface="+mj-lt"/>
              </a:rPr>
              <a:t>Faculty of Science, Engineering &amp; Technology</a:t>
            </a:r>
          </a:p>
        </p:txBody>
      </p:sp>
    </p:spTree>
    <p:extLst>
      <p:ext uri="{BB962C8B-B14F-4D97-AF65-F5344CB8AC3E}">
        <p14:creationId xmlns:p14="http://schemas.microsoft.com/office/powerpoint/2010/main" val="26298342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o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19672" y="358186"/>
            <a:ext cx="5904656" cy="876725"/>
          </a:xfrm>
        </p:spPr>
        <p:txBody>
          <a:bodyPr/>
          <a:lstStyle>
            <a:lvl1pPr>
              <a:lnSpc>
                <a:spcPts val="3000"/>
              </a:lnSpc>
              <a:defRPr sz="3000" baseline="0"/>
            </a:lvl1pPr>
          </a:lstStyle>
          <a:p>
            <a:r>
              <a:rPr lang="en-AU" noProof="0" dirty="0" smtClean="0"/>
              <a:t>Click To Add Title</a:t>
            </a:r>
            <a:endParaRPr lang="en-AU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00261" y="3999324"/>
            <a:ext cx="2636689" cy="1739489"/>
          </a:xfrm>
        </p:spPr>
        <p:txBody>
          <a:bodyPr/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noProof="0" dirty="0" smtClean="0"/>
              <a:t>Click to add subtitle</a:t>
            </a:r>
            <a:endParaRPr lang="en-AU" noProof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5980731"/>
            <a:ext cx="2058343" cy="43142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80112" y="6013181"/>
            <a:ext cx="3046886" cy="459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algn="r">
              <a:lnSpc>
                <a:spcPts val="1400"/>
              </a:lnSpc>
              <a:buFont typeface="Arial" panose="020B0604020202020204" pitchFamily="34" charset="0"/>
              <a:buNone/>
            </a:pPr>
            <a:r>
              <a:rPr lang="en-GB" sz="1400" b="1" cap="all" dirty="0" smtClean="0">
                <a:latin typeface="+mj-lt"/>
              </a:rPr>
              <a:t>Faculty of </a:t>
            </a:r>
          </a:p>
          <a:p>
            <a:pPr algn="r">
              <a:lnSpc>
                <a:spcPts val="1400"/>
              </a:lnSpc>
              <a:buFont typeface="Arial" panose="020B0604020202020204" pitchFamily="34" charset="0"/>
              <a:buNone/>
            </a:pPr>
            <a:r>
              <a:rPr lang="en-GB" sz="1400" b="1" cap="all" dirty="0" smtClean="0">
                <a:latin typeface="+mj-lt"/>
              </a:rPr>
              <a:t>Arts</a:t>
            </a:r>
            <a:endParaRPr lang="en-AU" sz="1400" b="1" cap="al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0754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o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19672" y="358186"/>
            <a:ext cx="5904656" cy="876725"/>
          </a:xfrm>
        </p:spPr>
        <p:txBody>
          <a:bodyPr/>
          <a:lstStyle>
            <a:lvl1pPr>
              <a:lnSpc>
                <a:spcPts val="3000"/>
              </a:lnSpc>
              <a:defRPr sz="3000" baseline="0"/>
            </a:lvl1pPr>
          </a:lstStyle>
          <a:p>
            <a:r>
              <a:rPr lang="en-AU" noProof="0" dirty="0" smtClean="0"/>
              <a:t>Click To Add Title</a:t>
            </a:r>
            <a:endParaRPr lang="en-AU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00261" y="3999324"/>
            <a:ext cx="2636689" cy="1739489"/>
          </a:xfrm>
        </p:spPr>
        <p:txBody>
          <a:bodyPr/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noProof="0" dirty="0" smtClean="0"/>
              <a:t>Click to add subtitle</a:t>
            </a:r>
            <a:endParaRPr lang="en-AU" noProof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5980731"/>
            <a:ext cx="2058343" cy="43142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80112" y="6013181"/>
            <a:ext cx="3046886" cy="459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algn="r">
              <a:lnSpc>
                <a:spcPts val="1400"/>
              </a:lnSpc>
              <a:buFont typeface="Arial" panose="020B0604020202020204" pitchFamily="34" charset="0"/>
              <a:buNone/>
            </a:pPr>
            <a:r>
              <a:rPr lang="en-GB" sz="1400" b="1" cap="all" dirty="0" smtClean="0">
                <a:latin typeface="+mj-lt"/>
              </a:rPr>
              <a:t>Faculty of </a:t>
            </a:r>
          </a:p>
          <a:p>
            <a:pPr algn="r">
              <a:lnSpc>
                <a:spcPts val="1400"/>
              </a:lnSpc>
              <a:buFont typeface="Arial" panose="020B0604020202020204" pitchFamily="34" charset="0"/>
              <a:buNone/>
            </a:pPr>
            <a:r>
              <a:rPr lang="en-GB" sz="1400" b="1" cap="all" dirty="0" smtClean="0">
                <a:latin typeface="+mj-lt"/>
              </a:rPr>
              <a:t>Arts</a:t>
            </a:r>
            <a:endParaRPr lang="en-AU" sz="1400" b="1" cap="al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022950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o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trudis0\Desktop\Ally-Triangle-Lar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637" y="631909"/>
            <a:ext cx="6383154" cy="638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" y="0"/>
            <a:ext cx="9144000" cy="6858000"/>
          </a:xfrm>
          <a:prstGeom prst="rect">
            <a:avLst/>
          </a:prstGeom>
        </p:spPr>
      </p:pic>
      <p:pic>
        <p:nvPicPr>
          <p:cNvPr id="2050" name="Picture 2" descr="C:\Users\trudis0\Desktop\Ally triangl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214" y="-675456"/>
            <a:ext cx="6383154" cy="899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19672" y="358186"/>
            <a:ext cx="5904656" cy="876725"/>
          </a:xfrm>
        </p:spPr>
        <p:txBody>
          <a:bodyPr/>
          <a:lstStyle>
            <a:lvl1pPr>
              <a:lnSpc>
                <a:spcPts val="3000"/>
              </a:lnSpc>
              <a:defRPr sz="3000" baseline="0"/>
            </a:lvl1pPr>
          </a:lstStyle>
          <a:p>
            <a:r>
              <a:rPr lang="en-AU" noProof="0" dirty="0" smtClean="0"/>
              <a:t>Click To Add Title</a:t>
            </a:r>
            <a:endParaRPr lang="en-AU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00261" y="3999324"/>
            <a:ext cx="2636689" cy="1739489"/>
          </a:xfrm>
        </p:spPr>
        <p:txBody>
          <a:bodyPr/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noProof="0" dirty="0" smtClean="0"/>
              <a:t>Click to add subtitle</a:t>
            </a:r>
            <a:endParaRPr lang="en-AU" noProof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5980731"/>
            <a:ext cx="2058343" cy="43142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80112" y="6013181"/>
            <a:ext cx="3046886" cy="459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algn="r">
              <a:lnSpc>
                <a:spcPts val="1400"/>
              </a:lnSpc>
              <a:buFont typeface="Arial" panose="020B0604020202020204" pitchFamily="34" charset="0"/>
              <a:buNone/>
            </a:pPr>
            <a:r>
              <a:rPr lang="en-GB" sz="1400" b="1" cap="all" dirty="0" smtClean="0">
                <a:latin typeface="+mj-lt"/>
              </a:rPr>
              <a:t>Faculty of </a:t>
            </a:r>
          </a:p>
          <a:p>
            <a:pPr algn="r">
              <a:lnSpc>
                <a:spcPts val="1400"/>
              </a:lnSpc>
              <a:buFont typeface="Arial" panose="020B0604020202020204" pitchFamily="34" charset="0"/>
              <a:buNone/>
            </a:pPr>
            <a:r>
              <a:rPr lang="en-GB" sz="1400" b="1" cap="all" dirty="0" smtClean="0">
                <a:latin typeface="+mj-lt"/>
              </a:rPr>
              <a:t>health</a:t>
            </a:r>
            <a:endParaRPr lang="en-AU" sz="1400" b="1" cap="al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19443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00261" y="540000"/>
            <a:ext cx="4671864" cy="1304824"/>
          </a:xfrm>
        </p:spPr>
        <p:txBody>
          <a:bodyPr/>
          <a:lstStyle>
            <a:lvl1pPr>
              <a:lnSpc>
                <a:spcPts val="3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AU" noProof="0" dirty="0" smtClean="0"/>
              <a:t>Click To Add Title</a:t>
            </a:r>
            <a:endParaRPr lang="en-AU" noProof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5980731"/>
            <a:ext cx="2058343" cy="431420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00000" y="1864310"/>
            <a:ext cx="3600000" cy="4003689"/>
          </a:xfrm>
        </p:spPr>
        <p:txBody>
          <a:bodyPr/>
          <a:lstStyle>
            <a:lvl1pPr>
              <a:defRPr sz="2400" baseline="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a subtitle or short intro and remove bullet. Or list contents of section using bullet.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79AA17-2E86-425B-ACF8-826C311A4C9E}" type="datetime1">
              <a:rPr lang="en-AU" smtClean="0"/>
              <a:t>2/12/2015</a:t>
            </a:fld>
            <a:endParaRPr lang="en-AU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EBBDC7-4A1B-43E6-8DA6-58148E08E8A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96977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0000" y="540000"/>
            <a:ext cx="7704000" cy="5478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noProof="0" dirty="0" smtClean="0"/>
              <a:t>Click to add heading</a:t>
            </a:r>
            <a:endParaRPr lang="en-AU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99999" y="1440000"/>
            <a:ext cx="7704000" cy="4680000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8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8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8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AU" noProof="0" dirty="0" smtClean="0"/>
              <a:t>Click to add text</a:t>
            </a:r>
          </a:p>
          <a:p>
            <a:pPr lvl="1"/>
            <a:r>
              <a:rPr lang="en-AU" noProof="0" dirty="0" smtClean="0"/>
              <a:t>Second level</a:t>
            </a:r>
          </a:p>
          <a:p>
            <a:pPr lvl="2"/>
            <a:r>
              <a:rPr lang="en-AU" noProof="0" dirty="0" smtClean="0"/>
              <a:t>Third level</a:t>
            </a:r>
          </a:p>
          <a:p>
            <a:pPr lvl="3"/>
            <a:r>
              <a:rPr lang="en-AU" noProof="0" dirty="0" smtClean="0"/>
              <a:t>Fourth level</a:t>
            </a:r>
          </a:p>
          <a:p>
            <a:pPr lvl="4"/>
            <a:r>
              <a:rPr lang="en-AU" noProof="0" dirty="0" smtClean="0"/>
              <a:t>Fifth level</a:t>
            </a:r>
            <a:endParaRPr lang="en-AU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174FD4-740E-4A02-8CA3-33DCA23C37A8}" type="datetime1">
              <a:rPr lang="en-AU" smtClean="0"/>
              <a:t>2/12/2015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EBBDC7-4A1B-43E6-8DA6-58148E08E8A6}" type="slidenum">
              <a:rPr lang="en-AU" smtClean="0"/>
              <a:pPr/>
              <a:t>‹#›</a:t>
            </a:fld>
            <a:endParaRPr lang="en-AU"/>
          </a:p>
        </p:txBody>
      </p:sp>
      <p:cxnSp>
        <p:nvCxnSpPr>
          <p:cNvPr id="13" name="Straight Connector 12"/>
          <p:cNvCxnSpPr/>
          <p:nvPr/>
        </p:nvCxnSpPr>
        <p:spPr>
          <a:xfrm>
            <a:off x="896938" y="6412152"/>
            <a:ext cx="772001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896938" y="6412152"/>
            <a:ext cx="772001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469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0000" y="540000"/>
            <a:ext cx="7704000" cy="5478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noProof="0" dirty="0" smtClean="0"/>
              <a:t>Click to add heading</a:t>
            </a:r>
            <a:endParaRPr lang="en-AU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99999" y="1440000"/>
            <a:ext cx="7704000" cy="4680000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8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8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8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AU" noProof="0" dirty="0" smtClean="0"/>
              <a:t>Click to add text</a:t>
            </a:r>
          </a:p>
          <a:p>
            <a:pPr lvl="1"/>
            <a:r>
              <a:rPr lang="en-AU" noProof="0" dirty="0" smtClean="0"/>
              <a:t>Second level</a:t>
            </a:r>
          </a:p>
          <a:p>
            <a:pPr lvl="2"/>
            <a:r>
              <a:rPr lang="en-AU" noProof="0" dirty="0" smtClean="0"/>
              <a:t>Third level</a:t>
            </a:r>
          </a:p>
          <a:p>
            <a:pPr lvl="3"/>
            <a:r>
              <a:rPr lang="en-AU" noProof="0" dirty="0" smtClean="0"/>
              <a:t>Fourth level</a:t>
            </a:r>
          </a:p>
          <a:p>
            <a:pPr lvl="4"/>
            <a:r>
              <a:rPr lang="en-AU" noProof="0" dirty="0" smtClean="0"/>
              <a:t>Fifth level</a:t>
            </a:r>
            <a:endParaRPr lang="en-AU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69B508-45F3-41D8-90AE-EEBFA745388E}" type="datetime1">
              <a:rPr lang="en-AU" smtClean="0"/>
              <a:t>2/12/2015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EBBDC7-4A1B-43E6-8DA6-58148E08E8A6}" type="slidenum">
              <a:rPr lang="en-AU" smtClean="0"/>
              <a:pPr/>
              <a:t>‹#›</a:t>
            </a:fld>
            <a:endParaRPr lang="en-AU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96938" y="6412152"/>
            <a:ext cx="772001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4696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s +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0000" y="540000"/>
            <a:ext cx="7704000" cy="5478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noProof="0" dirty="0" smtClean="0"/>
              <a:t>Click to add heading</a:t>
            </a:r>
            <a:endParaRPr lang="en-AU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00000" y="1440000"/>
            <a:ext cx="4124487" cy="4680000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8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8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8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AU" noProof="0" dirty="0" smtClean="0"/>
              <a:t>Click to add text</a:t>
            </a:r>
          </a:p>
          <a:p>
            <a:pPr lvl="1"/>
            <a:r>
              <a:rPr lang="en-AU" noProof="0" dirty="0" smtClean="0"/>
              <a:t>Second level</a:t>
            </a:r>
          </a:p>
          <a:p>
            <a:pPr lvl="2"/>
            <a:r>
              <a:rPr lang="en-AU" noProof="0" dirty="0" smtClean="0"/>
              <a:t>Third level</a:t>
            </a:r>
          </a:p>
          <a:p>
            <a:pPr lvl="3"/>
            <a:r>
              <a:rPr lang="en-AU" noProof="0" dirty="0" smtClean="0"/>
              <a:t>Fourth level</a:t>
            </a:r>
          </a:p>
          <a:p>
            <a:pPr lvl="4"/>
            <a:r>
              <a:rPr lang="en-AU" noProof="0" dirty="0" smtClean="0"/>
              <a:t>Fifth level</a:t>
            </a:r>
            <a:endParaRPr lang="en-AU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5F61F7-8E2E-4748-8A69-11FAA68047B4}" type="datetime1">
              <a:rPr lang="en-AU" smtClean="0"/>
              <a:t>2/12/2015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EBBDC7-4A1B-43E6-8DA6-58148E08E8A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5307291" y="1440000"/>
            <a:ext cx="3297157" cy="2758861"/>
          </a:xfrm>
          <a:noFill/>
        </p:spPr>
        <p:txBody>
          <a:bodyPr/>
          <a:lstStyle>
            <a:lvl1pPr marL="0" indent="0" algn="ctr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Optional: click icon to add picture</a:t>
            </a:r>
            <a:endParaRPr lang="en-AU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896938" y="6412152"/>
            <a:ext cx="772001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896938" y="6412152"/>
            <a:ext cx="772001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65928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9592" y="540000"/>
            <a:ext cx="7704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AU" noProof="0" dirty="0" smtClean="0"/>
              <a:t>Click to add heading</a:t>
            </a:r>
            <a:endParaRPr lang="en-AU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99592" y="1440000"/>
            <a:ext cx="7704000" cy="4680000"/>
          </a:xfr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AU" noProof="0" dirty="0" smtClean="0"/>
              <a:t>Click to add text</a:t>
            </a:r>
          </a:p>
          <a:p>
            <a:pPr lvl="1"/>
            <a:r>
              <a:rPr lang="en-AU" noProof="0" dirty="0" smtClean="0"/>
              <a:t>Second level</a:t>
            </a:r>
          </a:p>
          <a:p>
            <a:pPr lvl="2"/>
            <a:r>
              <a:rPr lang="en-AU" noProof="0" dirty="0" smtClean="0"/>
              <a:t>Third level</a:t>
            </a:r>
          </a:p>
          <a:p>
            <a:pPr lvl="3"/>
            <a:r>
              <a:rPr lang="en-AU" noProof="0" dirty="0" smtClean="0"/>
              <a:t>Fourth level</a:t>
            </a:r>
          </a:p>
          <a:p>
            <a:pPr lvl="4"/>
            <a:r>
              <a:rPr lang="en-AU" noProof="0" dirty="0" smtClean="0"/>
              <a:t>Fifth level</a:t>
            </a:r>
            <a:endParaRPr lang="en-AU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151F9-E247-423D-87C4-F6AB06108447}" type="datetime1">
              <a:rPr lang="en-AU" smtClean="0"/>
              <a:t>2/12/2015</a:t>
            </a:fld>
            <a:endParaRPr lang="en-A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BBDC7-4A1B-43E6-8DA6-58148E08E8A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039514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0000" y="540000"/>
            <a:ext cx="7704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AU" noProof="0" dirty="0" smtClean="0"/>
              <a:t>Click to add heading</a:t>
            </a:r>
            <a:endParaRPr lang="en-AU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00000" y="1440000"/>
            <a:ext cx="3600000" cy="46800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AU" sz="2400" noProof="0" dirty="0" smtClean="0"/>
            </a:lvl1pPr>
            <a:lvl2pPr marL="266700" indent="-266700">
              <a:defRPr lang="en-AU" sz="2400" noProof="0" dirty="0" smtClean="0"/>
            </a:lvl2pPr>
            <a:lvl3pPr marL="541338" indent="-274638">
              <a:defRPr lang="en-AU" sz="2400" noProof="0" dirty="0" smtClean="0"/>
            </a:lvl3pPr>
            <a:lvl4pPr marL="808038" indent="-266700">
              <a:defRPr lang="en-AU" sz="2400" noProof="0" dirty="0" smtClean="0"/>
            </a:lvl4pPr>
            <a:lvl5pPr marL="1074738" indent="-266700">
              <a:defRPr lang="en-AU" sz="2400" noProof="0" dirty="0"/>
            </a:lvl5pPr>
          </a:lstStyle>
          <a:p>
            <a:pPr lvl="0">
              <a:lnSpc>
                <a:spcPct val="100000"/>
              </a:lnSpc>
            </a:pPr>
            <a:r>
              <a:rPr lang="en-AU" noProof="0" dirty="0" smtClean="0"/>
              <a:t>Click to add a short introductory paragraph</a:t>
            </a:r>
          </a:p>
          <a:p>
            <a:pPr lvl="1">
              <a:lnSpc>
                <a:spcPct val="100000"/>
              </a:lnSpc>
            </a:pPr>
            <a:r>
              <a:rPr lang="en-AU" noProof="0" dirty="0" smtClean="0"/>
              <a:t>Second level</a:t>
            </a:r>
          </a:p>
          <a:p>
            <a:pPr lvl="2">
              <a:lnSpc>
                <a:spcPct val="100000"/>
              </a:lnSpc>
            </a:pPr>
            <a:r>
              <a:rPr lang="en-AU" noProof="0" dirty="0" smtClean="0"/>
              <a:t>Third level</a:t>
            </a:r>
          </a:p>
          <a:p>
            <a:pPr lvl="3">
              <a:lnSpc>
                <a:spcPct val="100000"/>
              </a:lnSpc>
            </a:pPr>
            <a:r>
              <a:rPr lang="en-AU" noProof="0" dirty="0" smtClean="0"/>
              <a:t>Fourth level</a:t>
            </a:r>
          </a:p>
          <a:p>
            <a:pPr lvl="4">
              <a:lnSpc>
                <a:spcPct val="100000"/>
              </a:lnSpc>
            </a:pPr>
            <a:r>
              <a:rPr lang="en-AU" noProof="0" dirty="0" smtClean="0"/>
              <a:t>Fifth level</a:t>
            </a:r>
            <a:endParaRPr lang="en-AU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751462" y="1440000"/>
            <a:ext cx="3852000" cy="468000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AU" dirty="0"/>
            </a:lvl5pPr>
          </a:lstStyle>
          <a:p>
            <a:pPr lvl="0">
              <a:lnSpc>
                <a:spcPct val="100000"/>
              </a:lnSpc>
            </a:pPr>
            <a:r>
              <a:rPr lang="en-US" dirty="0" smtClean="0"/>
              <a:t>Click to add text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Second level</a:t>
            </a:r>
          </a:p>
          <a:p>
            <a:pPr lvl="2">
              <a:lnSpc>
                <a:spcPct val="100000"/>
              </a:lnSpc>
            </a:pPr>
            <a:r>
              <a:rPr lang="en-US" dirty="0" smtClean="0"/>
              <a:t>Third level</a:t>
            </a:r>
          </a:p>
          <a:p>
            <a:pPr lvl="3">
              <a:lnSpc>
                <a:spcPct val="100000"/>
              </a:lnSpc>
            </a:pPr>
            <a:r>
              <a:rPr lang="en-US" dirty="0" smtClean="0"/>
              <a:t>Fourth level</a:t>
            </a:r>
          </a:p>
          <a:p>
            <a:pPr lvl="4">
              <a:lnSpc>
                <a:spcPct val="100000"/>
              </a:lnSpc>
            </a:pPr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9446277-AB4A-4FEE-B723-8AA3E5A9230D}" type="datetime1">
              <a:rPr lang="en-AU" smtClean="0"/>
              <a:t>2/12/2015</a:t>
            </a:fld>
            <a:endParaRPr lang="en-AU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DEBBDC7-4A1B-43E6-8DA6-58148E08E8A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861311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0000" y="540000"/>
            <a:ext cx="7704000" cy="720000"/>
          </a:xfrm>
        </p:spPr>
        <p:txBody>
          <a:bodyPr/>
          <a:lstStyle>
            <a:lvl1pPr>
              <a:lnSpc>
                <a:spcPts val="2400"/>
              </a:lnSpc>
              <a:defRPr sz="2400"/>
            </a:lvl1pPr>
          </a:lstStyle>
          <a:p>
            <a:r>
              <a:rPr lang="en-AU" noProof="0" dirty="0" smtClean="0"/>
              <a:t>Click to add heading</a:t>
            </a:r>
            <a:endParaRPr lang="en-AU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7847A26-B301-44BD-A996-F9D83D29FD23}" type="datetime1">
              <a:rPr lang="en-AU" smtClean="0"/>
              <a:t>2/12/2015</a:t>
            </a:fld>
            <a:endParaRPr lang="en-A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DEBBDC7-4A1B-43E6-8DA6-58148E08E8A6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8" hasCustomPrompt="1"/>
          </p:nvPr>
        </p:nvSpPr>
        <p:spPr>
          <a:xfrm>
            <a:off x="900000" y="1440000"/>
            <a:ext cx="7704000" cy="4680000"/>
          </a:xfrm>
          <a:solidFill>
            <a:schemeClr val="accent6"/>
          </a:solidFill>
        </p:spPr>
        <p:txBody>
          <a:bodyPr/>
          <a:lstStyle>
            <a:lvl1pPr marL="0" indent="0" algn="ctr">
              <a:buNone/>
              <a:defRPr sz="1200" baseline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icon to add picture, table, chart or diagram</a:t>
            </a:r>
          </a:p>
        </p:txBody>
      </p:sp>
    </p:spTree>
    <p:extLst>
      <p:ext uri="{BB962C8B-B14F-4D97-AF65-F5344CB8AC3E}">
        <p14:creationId xmlns:p14="http://schemas.microsoft.com/office/powerpoint/2010/main" val="16527644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0000" y="540000"/>
            <a:ext cx="360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AU" noProof="0" dirty="0" smtClean="0"/>
              <a:t>Click to add heading</a:t>
            </a:r>
            <a:endParaRPr lang="en-AU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00000" y="1440000"/>
            <a:ext cx="3600000" cy="4680000"/>
          </a:xfrm>
        </p:spPr>
        <p:txBody>
          <a:bodyPr vert="horz" lIns="0" tIns="0" rIns="0" bIns="0" rtlCol="0">
            <a:noAutofit/>
          </a:bodyPr>
          <a:lstStyle>
            <a:lvl1pPr>
              <a:defRPr lang="en-AU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>
              <a:defRPr lang="en-AU" noProof="0" dirty="0"/>
            </a:lvl5pPr>
          </a:lstStyle>
          <a:p>
            <a:pPr lvl="0">
              <a:lnSpc>
                <a:spcPct val="100000"/>
              </a:lnSpc>
            </a:pPr>
            <a:r>
              <a:rPr lang="en-AU" noProof="0" dirty="0" smtClean="0"/>
              <a:t>Click to add text</a:t>
            </a:r>
          </a:p>
          <a:p>
            <a:pPr lvl="1">
              <a:lnSpc>
                <a:spcPct val="100000"/>
              </a:lnSpc>
            </a:pPr>
            <a:r>
              <a:rPr lang="en-AU" noProof="0" dirty="0" smtClean="0"/>
              <a:t>Second level</a:t>
            </a:r>
          </a:p>
          <a:p>
            <a:pPr lvl="2">
              <a:lnSpc>
                <a:spcPct val="100000"/>
              </a:lnSpc>
            </a:pPr>
            <a:r>
              <a:rPr lang="en-AU" noProof="0" dirty="0" smtClean="0"/>
              <a:t>Third level</a:t>
            </a:r>
          </a:p>
          <a:p>
            <a:pPr lvl="3">
              <a:lnSpc>
                <a:spcPct val="100000"/>
              </a:lnSpc>
            </a:pPr>
            <a:r>
              <a:rPr lang="en-AU" noProof="0" dirty="0" smtClean="0"/>
              <a:t>Fourth level</a:t>
            </a:r>
          </a:p>
          <a:p>
            <a:pPr lvl="4">
              <a:lnSpc>
                <a:spcPct val="100000"/>
              </a:lnSpc>
            </a:pPr>
            <a:r>
              <a:rPr lang="en-AU" noProof="0" dirty="0" smtClean="0"/>
              <a:t>Fifth level</a:t>
            </a:r>
            <a:endParaRPr lang="en-AU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4CBE95-FFC7-4F7A-9055-1F7AC7766B94}" type="datetime1">
              <a:rPr lang="en-AU" smtClean="0"/>
              <a:t>2/12/2015</a:t>
            </a:fld>
            <a:endParaRPr lang="en-A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DEBBDC7-4A1B-43E6-8DA6-58148E08E8A6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2" hasCustomPrompt="1"/>
          </p:nvPr>
        </p:nvSpPr>
        <p:spPr>
          <a:xfrm>
            <a:off x="4751462" y="540000"/>
            <a:ext cx="3852000" cy="2736000"/>
          </a:xfrm>
          <a:solidFill>
            <a:schemeClr val="accent6"/>
          </a:solidFill>
        </p:spPr>
        <p:txBody>
          <a:bodyPr/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icon to add table, chart or diagram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23" hasCustomPrompt="1"/>
          </p:nvPr>
        </p:nvSpPr>
        <p:spPr>
          <a:xfrm>
            <a:off x="4751462" y="3384000"/>
            <a:ext cx="3852000" cy="2736000"/>
          </a:xfrm>
          <a:solidFill>
            <a:schemeClr val="accent6"/>
          </a:solidFill>
        </p:spPr>
        <p:txBody>
          <a:bodyPr/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icon to add table, chart or diagram</a:t>
            </a:r>
          </a:p>
        </p:txBody>
      </p:sp>
    </p:spTree>
    <p:extLst>
      <p:ext uri="{BB962C8B-B14F-4D97-AF65-F5344CB8AC3E}">
        <p14:creationId xmlns:p14="http://schemas.microsoft.com/office/powerpoint/2010/main" val="39308626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 +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52120" y="540000"/>
            <a:ext cx="2952000" cy="3249040"/>
          </a:xfrm>
        </p:spPr>
        <p:txBody>
          <a:bodyPr/>
          <a:lstStyle>
            <a:lvl1pPr>
              <a:lnSpc>
                <a:spcPts val="2400"/>
              </a:lnSpc>
              <a:defRPr sz="2400"/>
            </a:lvl1pPr>
          </a:lstStyle>
          <a:p>
            <a:r>
              <a:rPr lang="en-AU" noProof="0" dirty="0" smtClean="0"/>
              <a:t>Click to add key message</a:t>
            </a:r>
            <a:endParaRPr lang="en-AU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71C9EC7-E206-4E06-BBFC-28FE35CD5BCA}" type="datetime1">
              <a:rPr lang="en-AU" smtClean="0"/>
              <a:t>2/12/2015</a:t>
            </a:fld>
            <a:endParaRPr lang="en-A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DEBBDC7-4A1B-43E6-8DA6-58148E08E8A6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5" name="Content Placeholder 12"/>
          <p:cNvSpPr>
            <a:spLocks noGrp="1"/>
          </p:cNvSpPr>
          <p:nvPr>
            <p:ph sz="quarter" idx="19" hasCustomPrompt="1"/>
          </p:nvPr>
        </p:nvSpPr>
        <p:spPr>
          <a:xfrm>
            <a:off x="5652120" y="3935469"/>
            <a:ext cx="2951342" cy="2195456"/>
          </a:xfrm>
          <a:solidFill>
            <a:schemeClr val="accent6"/>
          </a:solidFill>
        </p:spPr>
        <p:txBody>
          <a:bodyPr/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icon to add table, chart or diagram</a:t>
            </a:r>
          </a:p>
        </p:txBody>
      </p:sp>
      <p:sp>
        <p:nvSpPr>
          <p:cNvPr id="11" name="Content Placeholder 12"/>
          <p:cNvSpPr>
            <a:spLocks noGrp="1"/>
          </p:cNvSpPr>
          <p:nvPr>
            <p:ph sz="quarter" idx="20" hasCustomPrompt="1"/>
          </p:nvPr>
        </p:nvSpPr>
        <p:spPr>
          <a:xfrm>
            <a:off x="899999" y="539999"/>
            <a:ext cx="4622400" cy="5590925"/>
          </a:xfrm>
          <a:solidFill>
            <a:schemeClr val="accent6"/>
          </a:solidFill>
        </p:spPr>
        <p:txBody>
          <a:bodyPr/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icon to add table, chart or diagram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1" hasCustomPrompt="1"/>
          </p:nvPr>
        </p:nvSpPr>
        <p:spPr>
          <a:xfrm>
            <a:off x="5652120" y="1440000"/>
            <a:ext cx="2952000" cy="23656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Optional text goes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334826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0000" y="539999"/>
            <a:ext cx="7704000" cy="720000"/>
          </a:xfrm>
        </p:spPr>
        <p:txBody>
          <a:bodyPr/>
          <a:lstStyle>
            <a:lvl1pPr>
              <a:lnSpc>
                <a:spcPts val="2400"/>
              </a:lnSpc>
              <a:defRPr sz="2400"/>
            </a:lvl1pPr>
          </a:lstStyle>
          <a:p>
            <a:r>
              <a:rPr lang="en-AU" noProof="0" dirty="0" smtClean="0"/>
              <a:t>Click to add heading</a:t>
            </a:r>
            <a:endParaRPr lang="en-AU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F3F4CA0-965B-4BF3-A3C5-FD9A87BBDC1D}" type="datetime1">
              <a:rPr lang="en-AU" smtClean="0"/>
              <a:t>2/12/2015</a:t>
            </a:fld>
            <a:endParaRPr lang="en-A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DEBBDC7-4A1B-43E6-8DA6-58148E08E8A6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900000" y="1440170"/>
            <a:ext cx="7704000" cy="4680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>
              <a:buNone/>
              <a:defRPr sz="1200" baseline="0"/>
            </a:lvl1pPr>
          </a:lstStyle>
          <a:p>
            <a:r>
              <a:rPr lang="en-AU" smtClean="0"/>
              <a:t>Drag picture to placeholder or click icon to add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283213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0000" y="540000"/>
            <a:ext cx="360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AU" noProof="0" dirty="0" smtClean="0"/>
              <a:t>Click to add heading</a:t>
            </a:r>
            <a:endParaRPr lang="en-AU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00000" y="1440000"/>
            <a:ext cx="3600000" cy="4680000"/>
          </a:xfrm>
        </p:spPr>
        <p:txBody>
          <a:bodyPr vert="horz" lIns="0" tIns="0" rIns="0" bIns="0" rtlCol="0">
            <a:noAutofit/>
          </a:bodyPr>
          <a:lstStyle>
            <a:lvl1pPr>
              <a:defRPr lang="en-AU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>
              <a:defRPr lang="en-AU" noProof="0" dirty="0"/>
            </a:lvl5pPr>
          </a:lstStyle>
          <a:p>
            <a:pPr lvl="0">
              <a:lnSpc>
                <a:spcPct val="100000"/>
              </a:lnSpc>
            </a:pPr>
            <a:r>
              <a:rPr lang="en-AU" noProof="0" dirty="0" smtClean="0"/>
              <a:t>Click to add text</a:t>
            </a:r>
          </a:p>
          <a:p>
            <a:pPr lvl="1">
              <a:lnSpc>
                <a:spcPct val="100000"/>
              </a:lnSpc>
            </a:pPr>
            <a:r>
              <a:rPr lang="en-AU" noProof="0" dirty="0" smtClean="0"/>
              <a:t>Second level</a:t>
            </a:r>
          </a:p>
          <a:p>
            <a:pPr lvl="2">
              <a:lnSpc>
                <a:spcPct val="100000"/>
              </a:lnSpc>
            </a:pPr>
            <a:r>
              <a:rPr lang="en-AU" noProof="0" dirty="0" smtClean="0"/>
              <a:t>Third level</a:t>
            </a:r>
          </a:p>
          <a:p>
            <a:pPr lvl="3">
              <a:lnSpc>
                <a:spcPct val="100000"/>
              </a:lnSpc>
            </a:pPr>
            <a:r>
              <a:rPr lang="en-AU" noProof="0" dirty="0" smtClean="0"/>
              <a:t>Fourth level</a:t>
            </a:r>
          </a:p>
          <a:p>
            <a:pPr lvl="4">
              <a:lnSpc>
                <a:spcPct val="100000"/>
              </a:lnSpc>
            </a:pPr>
            <a:r>
              <a:rPr lang="en-AU" noProof="0" dirty="0" smtClean="0"/>
              <a:t>Fifth level</a:t>
            </a:r>
            <a:endParaRPr lang="en-AU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E368E9A-35D6-45C3-9DA6-B00C6448EBFC}" type="datetime1">
              <a:rPr lang="en-AU" smtClean="0"/>
              <a:t>2/12/2015</a:t>
            </a:fld>
            <a:endParaRPr lang="en-A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DEBBDC7-4A1B-43E6-8DA6-58148E08E8A6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4751462" y="540000"/>
            <a:ext cx="3852000" cy="2739429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>
              <a:buNone/>
              <a:defRPr sz="1200" baseline="0"/>
            </a:lvl1pPr>
          </a:lstStyle>
          <a:p>
            <a:r>
              <a:rPr lang="en-AU" smtClean="0"/>
              <a:t>Drag picture to placeholder or click icon to add</a:t>
            </a:r>
            <a:endParaRPr lang="en-AU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4751462" y="3390163"/>
            <a:ext cx="3852000" cy="2739429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AU" smtClean="0"/>
              <a:t>Drag picture to placeholder or click icon to add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934610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+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5652120" y="3935469"/>
            <a:ext cx="2952000" cy="2196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AU" smtClean="0"/>
              <a:t>Drag picture to placeholder or click icon to add</a:t>
            </a:r>
            <a:endParaRPr lang="en-A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899999" y="540000"/>
            <a:ext cx="4622400" cy="55908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AU" smtClean="0"/>
              <a:t>Drag picture to placeholder or click icon to add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52120" y="540000"/>
            <a:ext cx="2952000" cy="3249040"/>
          </a:xfrm>
        </p:spPr>
        <p:txBody>
          <a:bodyPr/>
          <a:lstStyle>
            <a:lvl1pPr>
              <a:lnSpc>
                <a:spcPts val="2400"/>
              </a:lnSpc>
              <a:defRPr sz="2400"/>
            </a:lvl1pPr>
          </a:lstStyle>
          <a:p>
            <a:r>
              <a:rPr lang="en-AU" noProof="0" dirty="0" smtClean="0"/>
              <a:t>Click to add key message</a:t>
            </a:r>
            <a:endParaRPr lang="en-AU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5DFFE65-C1F4-4E1C-BE68-3D9F23F78009}" type="datetime1">
              <a:rPr lang="en-AU" smtClean="0"/>
              <a:t>2/12/2015</a:t>
            </a:fld>
            <a:endParaRPr lang="en-A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DEBBDC7-4A1B-43E6-8DA6-58148E08E8A6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1" hasCustomPrompt="1"/>
          </p:nvPr>
        </p:nvSpPr>
        <p:spPr>
          <a:xfrm>
            <a:off x="5652120" y="1440000"/>
            <a:ext cx="2952000" cy="23656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Optional text goes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457731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9592" y="540000"/>
            <a:ext cx="7704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AU" noProof="0" dirty="0" smtClean="0"/>
              <a:t>Click to add heading</a:t>
            </a:r>
            <a:endParaRPr lang="en-AU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0F11C-78F8-4C5B-8937-89F4F9D7A8ED}" type="datetime1">
              <a:rPr lang="en-AU" smtClean="0"/>
              <a:t>2/12/2015</a:t>
            </a:fld>
            <a:endParaRPr lang="en-A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BBDC7-4A1B-43E6-8DA6-58148E08E8A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11885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 +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0000" y="540000"/>
            <a:ext cx="7704000" cy="5478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noProof="0" dirty="0" smtClean="0"/>
              <a:t>Click to add heading</a:t>
            </a:r>
            <a:endParaRPr lang="en-AU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00000" y="1440000"/>
            <a:ext cx="4124487" cy="4680000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8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8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8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AU" noProof="0" dirty="0" smtClean="0"/>
              <a:t>Click to add text</a:t>
            </a:r>
          </a:p>
          <a:p>
            <a:pPr lvl="1"/>
            <a:r>
              <a:rPr lang="en-AU" noProof="0" dirty="0" smtClean="0"/>
              <a:t>Second level</a:t>
            </a:r>
          </a:p>
          <a:p>
            <a:pPr lvl="2"/>
            <a:r>
              <a:rPr lang="en-AU" noProof="0" dirty="0" smtClean="0"/>
              <a:t>Third level</a:t>
            </a:r>
          </a:p>
          <a:p>
            <a:pPr lvl="3"/>
            <a:r>
              <a:rPr lang="en-AU" noProof="0" dirty="0" smtClean="0"/>
              <a:t>Fourth level</a:t>
            </a:r>
          </a:p>
          <a:p>
            <a:pPr lvl="4"/>
            <a:r>
              <a:rPr lang="en-AU" noProof="0" dirty="0" smtClean="0"/>
              <a:t>Fifth level</a:t>
            </a:r>
            <a:endParaRPr lang="en-AU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B18AA2E-979E-40BE-93B6-93CB1EED8EE1}" type="datetime1">
              <a:rPr lang="en-AU" smtClean="0"/>
              <a:t>2/12/2015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EBBDC7-4A1B-43E6-8DA6-58148E08E8A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5307291" y="1440000"/>
            <a:ext cx="3297157" cy="2758861"/>
          </a:xfrm>
          <a:noFill/>
        </p:spPr>
        <p:txBody>
          <a:bodyPr/>
          <a:lstStyle>
            <a:lvl1pPr marL="0" indent="0" algn="ctr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Optional: click icon to add picture</a:t>
            </a:r>
            <a:endParaRPr lang="en-AU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896938" y="6412152"/>
            <a:ext cx="772001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65928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C27BB-4FA3-41D5-8E16-42D7C7062212}" type="datetime1">
              <a:rPr lang="en-AU" smtClean="0"/>
              <a:t>2/12/2015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BBDC7-4A1B-43E6-8DA6-58148E08E8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9378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9592" y="540000"/>
            <a:ext cx="7704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AU" noProof="0" dirty="0" smtClean="0"/>
              <a:t>Click to add heading</a:t>
            </a:r>
            <a:endParaRPr lang="en-AU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99592" y="1440000"/>
            <a:ext cx="7704000" cy="4509280"/>
          </a:xfr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AU" noProof="0" dirty="0" smtClean="0"/>
              <a:t>Click to add text</a:t>
            </a:r>
          </a:p>
          <a:p>
            <a:pPr lvl="1"/>
            <a:r>
              <a:rPr lang="en-AU" noProof="0" dirty="0" smtClean="0"/>
              <a:t>Second level</a:t>
            </a:r>
          </a:p>
          <a:p>
            <a:pPr lvl="2"/>
            <a:r>
              <a:rPr lang="en-AU" noProof="0" dirty="0" smtClean="0"/>
              <a:t>Third level</a:t>
            </a:r>
          </a:p>
          <a:p>
            <a:pPr lvl="3"/>
            <a:r>
              <a:rPr lang="en-AU" noProof="0" dirty="0" smtClean="0"/>
              <a:t>Fourth level</a:t>
            </a:r>
          </a:p>
          <a:p>
            <a:pPr lvl="4"/>
            <a:r>
              <a:rPr lang="en-AU" noProof="0" dirty="0" smtClean="0"/>
              <a:t>Fifth level</a:t>
            </a:r>
            <a:endParaRPr lang="en-AU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452C3-92E5-45E1-BEA8-77A51B2CB61C}" type="datetime1">
              <a:rPr lang="en-AU" smtClean="0"/>
              <a:t>2/12/2015</a:t>
            </a:fld>
            <a:endParaRPr lang="en-A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BBDC7-4A1B-43E6-8DA6-58148E08E8A6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1" name="Picture 10" descr="C:\Users\trudis0\Desktop\UTAS_IMAS Logo_RGB_v2.pn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021288"/>
            <a:ext cx="2781300" cy="3517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3951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0000" y="540000"/>
            <a:ext cx="7704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AU" noProof="0" dirty="0" smtClean="0"/>
              <a:t>Click to add heading</a:t>
            </a:r>
            <a:endParaRPr lang="en-AU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00000" y="1440000"/>
            <a:ext cx="3600000" cy="4581288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AU" sz="2400" noProof="0" dirty="0" smtClean="0"/>
            </a:lvl1pPr>
            <a:lvl2pPr marL="266700" indent="-266700">
              <a:defRPr lang="en-AU" sz="2400" noProof="0" dirty="0" smtClean="0"/>
            </a:lvl2pPr>
            <a:lvl3pPr marL="541338" indent="-274638">
              <a:defRPr lang="en-AU" sz="2400" noProof="0" dirty="0" smtClean="0"/>
            </a:lvl3pPr>
            <a:lvl4pPr marL="808038" indent="-266700">
              <a:defRPr lang="en-AU" sz="2400" noProof="0" dirty="0" smtClean="0"/>
            </a:lvl4pPr>
            <a:lvl5pPr marL="1074738" indent="-266700">
              <a:defRPr lang="en-AU" sz="2400" noProof="0" dirty="0"/>
            </a:lvl5pPr>
          </a:lstStyle>
          <a:p>
            <a:pPr lvl="0">
              <a:lnSpc>
                <a:spcPct val="100000"/>
              </a:lnSpc>
            </a:pPr>
            <a:r>
              <a:rPr lang="en-AU" noProof="0" dirty="0" smtClean="0"/>
              <a:t>Click to add a short introductory paragraph</a:t>
            </a:r>
          </a:p>
          <a:p>
            <a:pPr lvl="1">
              <a:lnSpc>
                <a:spcPct val="100000"/>
              </a:lnSpc>
            </a:pPr>
            <a:r>
              <a:rPr lang="en-AU" noProof="0" dirty="0" smtClean="0"/>
              <a:t>Second level</a:t>
            </a:r>
          </a:p>
          <a:p>
            <a:pPr lvl="2">
              <a:lnSpc>
                <a:spcPct val="100000"/>
              </a:lnSpc>
            </a:pPr>
            <a:r>
              <a:rPr lang="en-AU" noProof="0" dirty="0" smtClean="0"/>
              <a:t>Third level</a:t>
            </a:r>
          </a:p>
          <a:p>
            <a:pPr lvl="3">
              <a:lnSpc>
                <a:spcPct val="100000"/>
              </a:lnSpc>
            </a:pPr>
            <a:r>
              <a:rPr lang="en-AU" noProof="0" dirty="0" smtClean="0"/>
              <a:t>Fourth level</a:t>
            </a:r>
          </a:p>
          <a:p>
            <a:pPr lvl="4">
              <a:lnSpc>
                <a:spcPct val="100000"/>
              </a:lnSpc>
            </a:pPr>
            <a:r>
              <a:rPr lang="en-AU" noProof="0" dirty="0" smtClean="0"/>
              <a:t>Fifth level</a:t>
            </a:r>
            <a:endParaRPr lang="en-AU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751462" y="1440000"/>
            <a:ext cx="3852000" cy="4581288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AU" dirty="0"/>
            </a:lvl5pPr>
          </a:lstStyle>
          <a:p>
            <a:pPr lvl="0">
              <a:lnSpc>
                <a:spcPct val="100000"/>
              </a:lnSpc>
            </a:pPr>
            <a:r>
              <a:rPr lang="en-US" dirty="0" smtClean="0"/>
              <a:t>Click to add text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Second level</a:t>
            </a:r>
          </a:p>
          <a:p>
            <a:pPr lvl="2">
              <a:lnSpc>
                <a:spcPct val="100000"/>
              </a:lnSpc>
            </a:pPr>
            <a:r>
              <a:rPr lang="en-US" dirty="0" smtClean="0"/>
              <a:t>Third level</a:t>
            </a:r>
          </a:p>
          <a:p>
            <a:pPr lvl="3">
              <a:lnSpc>
                <a:spcPct val="100000"/>
              </a:lnSpc>
            </a:pPr>
            <a:r>
              <a:rPr lang="en-US" dirty="0" smtClean="0"/>
              <a:t>Fourth level</a:t>
            </a:r>
          </a:p>
          <a:p>
            <a:pPr lvl="4">
              <a:lnSpc>
                <a:spcPct val="100000"/>
              </a:lnSpc>
            </a:pPr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528FB8-C6C1-49EA-9F37-D1EE58261032}" type="datetime1">
              <a:rPr lang="en-AU" smtClean="0"/>
              <a:t>2/12/2015</a:t>
            </a:fld>
            <a:endParaRPr lang="en-AU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DEBBDC7-4A1B-43E6-8DA6-58148E08E8A6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2" name="Picture 11" descr="C:\Users\trudis0\Desktop\UTAS_IMAS Logo_RGB_v2.pn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021288"/>
            <a:ext cx="2781300" cy="3517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6131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0000" y="540000"/>
            <a:ext cx="7704000" cy="720000"/>
          </a:xfrm>
        </p:spPr>
        <p:txBody>
          <a:bodyPr/>
          <a:lstStyle>
            <a:lvl1pPr>
              <a:lnSpc>
                <a:spcPts val="2400"/>
              </a:lnSpc>
              <a:defRPr sz="2400"/>
            </a:lvl1pPr>
          </a:lstStyle>
          <a:p>
            <a:r>
              <a:rPr lang="en-AU" noProof="0" dirty="0" smtClean="0"/>
              <a:t>Click to add heading</a:t>
            </a:r>
            <a:endParaRPr lang="en-AU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C9C110-DBBF-4A4E-931B-6CE12B7CCE46}" type="datetime1">
              <a:rPr lang="en-AU" smtClean="0"/>
              <a:t>2/12/2015</a:t>
            </a:fld>
            <a:endParaRPr lang="en-A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DEBBDC7-4A1B-43E6-8DA6-58148E08E8A6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8" hasCustomPrompt="1"/>
          </p:nvPr>
        </p:nvSpPr>
        <p:spPr>
          <a:xfrm>
            <a:off x="900000" y="1440000"/>
            <a:ext cx="7704000" cy="4509280"/>
          </a:xfrm>
          <a:solidFill>
            <a:schemeClr val="accent6"/>
          </a:solidFill>
        </p:spPr>
        <p:txBody>
          <a:bodyPr/>
          <a:lstStyle>
            <a:lvl1pPr marL="0" indent="0" algn="ctr">
              <a:buNone/>
              <a:defRPr sz="1200" baseline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icon to add picture, table, chart or diagram</a:t>
            </a:r>
          </a:p>
        </p:txBody>
      </p:sp>
      <p:pic>
        <p:nvPicPr>
          <p:cNvPr id="8" name="Picture 7" descr="C:\Users\trudis0\Desktop\UTAS_IMAS Logo_RGB_v2.pn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021288"/>
            <a:ext cx="2781300" cy="3517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2764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0000" y="540000"/>
            <a:ext cx="360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AU" noProof="0" dirty="0" smtClean="0"/>
              <a:t>Click to add heading</a:t>
            </a:r>
            <a:endParaRPr lang="en-AU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00000" y="1440000"/>
            <a:ext cx="3600000" cy="4509280"/>
          </a:xfrm>
        </p:spPr>
        <p:txBody>
          <a:bodyPr vert="horz" lIns="0" tIns="0" rIns="0" bIns="0" rtlCol="0">
            <a:noAutofit/>
          </a:bodyPr>
          <a:lstStyle>
            <a:lvl1pPr>
              <a:defRPr lang="en-AU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>
              <a:defRPr lang="en-AU" noProof="0" dirty="0"/>
            </a:lvl5pPr>
          </a:lstStyle>
          <a:p>
            <a:pPr lvl="0">
              <a:lnSpc>
                <a:spcPct val="100000"/>
              </a:lnSpc>
            </a:pPr>
            <a:r>
              <a:rPr lang="en-AU" noProof="0" dirty="0" smtClean="0"/>
              <a:t>Click to add text</a:t>
            </a:r>
          </a:p>
          <a:p>
            <a:pPr lvl="1">
              <a:lnSpc>
                <a:spcPct val="100000"/>
              </a:lnSpc>
            </a:pPr>
            <a:r>
              <a:rPr lang="en-AU" noProof="0" dirty="0" smtClean="0"/>
              <a:t>Second level</a:t>
            </a:r>
          </a:p>
          <a:p>
            <a:pPr lvl="2">
              <a:lnSpc>
                <a:spcPct val="100000"/>
              </a:lnSpc>
            </a:pPr>
            <a:r>
              <a:rPr lang="en-AU" noProof="0" dirty="0" smtClean="0"/>
              <a:t>Third level</a:t>
            </a:r>
          </a:p>
          <a:p>
            <a:pPr lvl="3">
              <a:lnSpc>
                <a:spcPct val="100000"/>
              </a:lnSpc>
            </a:pPr>
            <a:r>
              <a:rPr lang="en-AU" noProof="0" dirty="0" smtClean="0"/>
              <a:t>Fourth level</a:t>
            </a:r>
          </a:p>
          <a:p>
            <a:pPr lvl="4">
              <a:lnSpc>
                <a:spcPct val="100000"/>
              </a:lnSpc>
            </a:pPr>
            <a:r>
              <a:rPr lang="en-AU" noProof="0" dirty="0" smtClean="0"/>
              <a:t>Fifth level</a:t>
            </a:r>
            <a:endParaRPr lang="en-AU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C11D9FE-0D2C-4625-8240-68BAE72DD768}" type="datetime1">
              <a:rPr lang="en-AU" smtClean="0"/>
              <a:t>2/12/2015</a:t>
            </a:fld>
            <a:endParaRPr lang="en-A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DEBBDC7-4A1B-43E6-8DA6-58148E08E8A6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2" hasCustomPrompt="1"/>
          </p:nvPr>
        </p:nvSpPr>
        <p:spPr>
          <a:xfrm>
            <a:off x="4751462" y="540000"/>
            <a:ext cx="3852000" cy="2736000"/>
          </a:xfrm>
          <a:solidFill>
            <a:schemeClr val="accent6"/>
          </a:solidFill>
        </p:spPr>
        <p:txBody>
          <a:bodyPr/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icon to add table, chart or diagram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23" hasCustomPrompt="1"/>
          </p:nvPr>
        </p:nvSpPr>
        <p:spPr>
          <a:xfrm>
            <a:off x="4751462" y="3384000"/>
            <a:ext cx="3852000" cy="2565280"/>
          </a:xfrm>
          <a:solidFill>
            <a:schemeClr val="accent6"/>
          </a:solidFill>
        </p:spPr>
        <p:txBody>
          <a:bodyPr/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icon to add table, chart or diagram</a:t>
            </a:r>
          </a:p>
        </p:txBody>
      </p:sp>
      <p:pic>
        <p:nvPicPr>
          <p:cNvPr id="11" name="Picture 10" descr="C:\Users\trudis0\Desktop\UTAS_IMAS Logo_RGB_v2.pn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021288"/>
            <a:ext cx="2781300" cy="3517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0862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+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52120" y="540000"/>
            <a:ext cx="2952000" cy="3249040"/>
          </a:xfrm>
        </p:spPr>
        <p:txBody>
          <a:bodyPr/>
          <a:lstStyle>
            <a:lvl1pPr>
              <a:lnSpc>
                <a:spcPts val="2400"/>
              </a:lnSpc>
              <a:defRPr sz="2400"/>
            </a:lvl1pPr>
          </a:lstStyle>
          <a:p>
            <a:r>
              <a:rPr lang="en-AU" noProof="0" dirty="0" smtClean="0"/>
              <a:t>Click to add key message</a:t>
            </a:r>
            <a:endParaRPr lang="en-AU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0ACAD1F-EB00-4E3C-8C79-54A96C9A71B2}" type="datetime1">
              <a:rPr lang="en-AU" smtClean="0"/>
              <a:t>2/12/2015</a:t>
            </a:fld>
            <a:endParaRPr lang="en-A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DEBBDC7-4A1B-43E6-8DA6-58148E08E8A6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5" name="Content Placeholder 12"/>
          <p:cNvSpPr>
            <a:spLocks noGrp="1"/>
          </p:cNvSpPr>
          <p:nvPr>
            <p:ph sz="quarter" idx="19" hasCustomPrompt="1"/>
          </p:nvPr>
        </p:nvSpPr>
        <p:spPr>
          <a:xfrm>
            <a:off x="5652120" y="3935469"/>
            <a:ext cx="2951342" cy="2013811"/>
          </a:xfrm>
          <a:solidFill>
            <a:schemeClr val="accent6"/>
          </a:solidFill>
        </p:spPr>
        <p:txBody>
          <a:bodyPr/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icon to add table, chart or diagram</a:t>
            </a:r>
          </a:p>
        </p:txBody>
      </p:sp>
      <p:sp>
        <p:nvSpPr>
          <p:cNvPr id="11" name="Content Placeholder 12"/>
          <p:cNvSpPr>
            <a:spLocks noGrp="1"/>
          </p:cNvSpPr>
          <p:nvPr>
            <p:ph sz="quarter" idx="20" hasCustomPrompt="1"/>
          </p:nvPr>
        </p:nvSpPr>
        <p:spPr>
          <a:xfrm>
            <a:off x="899592" y="459562"/>
            <a:ext cx="4622400" cy="5489717"/>
          </a:xfrm>
          <a:solidFill>
            <a:schemeClr val="accent6"/>
          </a:solidFill>
        </p:spPr>
        <p:txBody>
          <a:bodyPr/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icon to add table, chart or diagram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1" hasCustomPrompt="1"/>
          </p:nvPr>
        </p:nvSpPr>
        <p:spPr>
          <a:xfrm>
            <a:off x="5652120" y="1440000"/>
            <a:ext cx="2952000" cy="23656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Optional text goes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pic>
        <p:nvPicPr>
          <p:cNvPr id="12" name="Picture 11" descr="C:\Users\trudis0\Desktop\UTAS_IMAS Logo_RGB_v2.pn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021288"/>
            <a:ext cx="2781300" cy="3517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3482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000" y="540000"/>
            <a:ext cx="7704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en-AU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000" y="1440000"/>
            <a:ext cx="7704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AU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6770" y="6525344"/>
            <a:ext cx="997776" cy="2001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D47F544-1143-4A55-94DA-50ACE2025D01}" type="datetime1">
              <a:rPr lang="en-AU" smtClean="0"/>
              <a:t>2/12/2015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0000" y="6534222"/>
            <a:ext cx="7092000" cy="19613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4425" y="6525344"/>
            <a:ext cx="359575" cy="19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DEBBDC7-4A1B-43E6-8DA6-58148E08E8A6}" type="slidenum">
              <a:rPr lang="en-AU" smtClean="0"/>
              <a:pPr/>
              <a:t>‹#›</a:t>
            </a:fld>
            <a:endParaRPr lang="en-AU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6938" y="6412152"/>
            <a:ext cx="77200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6672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6" r:id="rId2"/>
    <p:sldLayoutId id="2147483670" r:id="rId3"/>
    <p:sldLayoutId id="2147483691" r:id="rId4"/>
    <p:sldLayoutId id="2147483671" r:id="rId5"/>
    <p:sldLayoutId id="2147483672" r:id="rId6"/>
    <p:sldLayoutId id="2147483675" r:id="rId7"/>
    <p:sldLayoutId id="2147483692" r:id="rId8"/>
    <p:sldLayoutId id="2147483677" r:id="rId9"/>
    <p:sldLayoutId id="2147483676" r:id="rId10"/>
    <p:sldLayoutId id="2147483674" r:id="rId11"/>
    <p:sldLayoutId id="2147483694" r:id="rId12"/>
    <p:sldLayoutId id="2147483693" r:id="rId13"/>
    <p:sldLayoutId id="2147483678" r:id="rId14"/>
  </p:sldLayoutIdLst>
  <p:hf sldNum="0" hdr="0" dt="0"/>
  <p:txStyles>
    <p:titleStyle>
      <a:lvl1pPr algn="l" defTabSz="914400" rtl="0" eaLnBrk="1" latinLnBrk="0" hangingPunct="1">
        <a:lnSpc>
          <a:spcPts val="24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spcBef>
          <a:spcPts val="12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73050" algn="l" defTabSz="914400" rtl="0" eaLnBrk="1" latinLnBrk="0" hangingPunct="1">
        <a:spcBef>
          <a:spcPts val="2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5113" algn="l" defTabSz="914400" rtl="0" eaLnBrk="1" latinLnBrk="0" hangingPunct="1">
        <a:spcBef>
          <a:spcPts val="2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73050" algn="l" defTabSz="914400" rtl="0" eaLnBrk="1" latinLnBrk="0" hangingPunct="1">
        <a:spcBef>
          <a:spcPts val="2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41438" indent="-265113" algn="l" defTabSz="914400" rtl="0" eaLnBrk="1" latinLnBrk="0" hangingPunct="1">
        <a:spcBef>
          <a:spcPts val="2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000" y="540000"/>
            <a:ext cx="7704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AU" noProof="0" smtClean="0"/>
              <a:t>Click to edit Master title style</a:t>
            </a:r>
            <a:endParaRPr lang="en-AU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000" y="1440000"/>
            <a:ext cx="7704000" cy="45092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AU" noProof="0" smtClean="0"/>
              <a:t>Click to edit Master text styles</a:t>
            </a:r>
          </a:p>
          <a:p>
            <a:pPr lvl="1"/>
            <a:r>
              <a:rPr lang="en-AU" noProof="0" smtClean="0"/>
              <a:t>Second level</a:t>
            </a:r>
          </a:p>
          <a:p>
            <a:pPr lvl="2"/>
            <a:r>
              <a:rPr lang="en-AU" noProof="0" smtClean="0"/>
              <a:t>Third level</a:t>
            </a:r>
          </a:p>
          <a:p>
            <a:pPr lvl="3"/>
            <a:r>
              <a:rPr lang="en-AU" noProof="0" smtClean="0"/>
              <a:t>Fourth level</a:t>
            </a:r>
          </a:p>
          <a:p>
            <a:pPr lvl="4"/>
            <a:r>
              <a:rPr lang="en-AU" noProof="0" smtClean="0"/>
              <a:t>Fifth level</a:t>
            </a:r>
            <a:endParaRPr lang="en-AU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6770" y="6525344"/>
            <a:ext cx="997776" cy="20019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410B2B1-CA86-4FCD-8F9F-8FD43CA66B1D}" type="datetime1">
              <a:rPr lang="en-AU" smtClean="0"/>
              <a:t>2/12/2015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0000" y="6534222"/>
            <a:ext cx="7092000" cy="19613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4425" y="6525344"/>
            <a:ext cx="359575" cy="19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DEBBDC7-4A1B-43E6-8DA6-58148E08E8A6}" type="slidenum">
              <a:rPr lang="en-AU" smtClean="0"/>
              <a:pPr/>
              <a:t>‹#›</a:t>
            </a:fld>
            <a:endParaRPr lang="en-AU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6938" y="6412152"/>
            <a:ext cx="77200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:\Users\trudis0\Desktop\UTAS_IMAS Logo_RGB_v2.png"/>
          <p:cNvPicPr/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6060362"/>
            <a:ext cx="2781300" cy="3517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6672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  <p:sldLayoutId id="2147483730" r:id="rId23"/>
    <p:sldLayoutId id="2147483731" r:id="rId24"/>
    <p:sldLayoutId id="2147483732" r:id="rId25"/>
    <p:sldLayoutId id="2147483733" r:id="rId26"/>
  </p:sldLayoutIdLst>
  <p:hf sldNum="0" hdr="0" dt="0"/>
  <p:txStyles>
    <p:titleStyle>
      <a:lvl1pPr algn="l" defTabSz="914400" rtl="0" eaLnBrk="1" latinLnBrk="0" hangingPunct="1">
        <a:lnSpc>
          <a:spcPts val="24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spcBef>
          <a:spcPts val="12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73050" algn="l" defTabSz="914400" rtl="0" eaLnBrk="1" latinLnBrk="0" hangingPunct="1">
        <a:spcBef>
          <a:spcPts val="2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5113" algn="l" defTabSz="914400" rtl="0" eaLnBrk="1" latinLnBrk="0" hangingPunct="1">
        <a:spcBef>
          <a:spcPts val="2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73050" algn="l" defTabSz="914400" rtl="0" eaLnBrk="1" latinLnBrk="0" hangingPunct="1">
        <a:spcBef>
          <a:spcPts val="2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41438" indent="-265113" algn="l" defTabSz="914400" rtl="0" eaLnBrk="1" latinLnBrk="0" hangingPunct="1">
        <a:spcBef>
          <a:spcPts val="2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wfithian/multispeciesPP" TargetMode="External"/><Relationship Id="rId2" Type="http://schemas.openxmlformats.org/officeDocument/2006/relationships/hyperlink" Target="http://www.r-project.org/" TargetMode="Externa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7884584" cy="876828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AU" dirty="0" smtClean="0">
                <a:latin typeface="+mn-lt"/>
              </a:rPr>
              <a:t>Assessing </a:t>
            </a:r>
            <a:r>
              <a:rPr lang="en-AU" dirty="0">
                <a:latin typeface="+mn-lt"/>
              </a:rPr>
              <a:t>a species distribution model’s performance for sparse and patchy presence data</a:t>
            </a:r>
            <a:r>
              <a:rPr lang="en-AU" b="0" dirty="0">
                <a:latin typeface="+mn-lt"/>
              </a:rPr>
              <a:t>.</a:t>
            </a:r>
            <a:r>
              <a:rPr lang="en-AU" b="0" dirty="0"/>
              <a:t> 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68144" y="6093296"/>
            <a:ext cx="2628000" cy="299329"/>
          </a:xfrm>
        </p:spPr>
        <p:txBody>
          <a:bodyPr/>
          <a:lstStyle/>
          <a:p>
            <a:pPr algn="r"/>
            <a:r>
              <a:rPr lang="en-AU" dirty="0" smtClean="0"/>
              <a:t>Samantha Peel</a:t>
            </a:r>
            <a:endParaRPr lang="en-AU" dirty="0"/>
          </a:p>
          <a:p>
            <a:endParaRPr lang="en-AU" dirty="0"/>
          </a:p>
        </p:txBody>
      </p:sp>
      <p:grpSp>
        <p:nvGrpSpPr>
          <p:cNvPr id="6" name="Group 5"/>
          <p:cNvGrpSpPr/>
          <p:nvPr/>
        </p:nvGrpSpPr>
        <p:grpSpPr>
          <a:xfrm>
            <a:off x="1601524" y="1209484"/>
            <a:ext cx="5904656" cy="5091131"/>
            <a:chOff x="5076056" y="1215418"/>
            <a:chExt cx="5904656" cy="5091131"/>
          </a:xfrm>
        </p:grpSpPr>
        <p:sp>
          <p:nvSpPr>
            <p:cNvPr id="4" name="Isosceles Triangle 3"/>
            <p:cNvSpPr/>
            <p:nvPr/>
          </p:nvSpPr>
          <p:spPr>
            <a:xfrm rot="10800000">
              <a:off x="5076056" y="1215418"/>
              <a:ext cx="5904656" cy="5091131"/>
            </a:xfrm>
            <a:prstGeom prst="triangle">
              <a:avLst/>
            </a:prstGeom>
            <a:blipFill dpi="0" rotWithShape="0">
              <a:blip r:embed="rId3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Isosceles Triangle 4"/>
            <p:cNvSpPr/>
            <p:nvPr/>
          </p:nvSpPr>
          <p:spPr>
            <a:xfrm rot="10800000">
              <a:off x="7308304" y="2502229"/>
              <a:ext cx="1440160" cy="1152128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6038365"/>
            <a:ext cx="2808312" cy="35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41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Testing the pooled SDM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AU" dirty="0" smtClean="0"/>
              <a:t>Why test?</a:t>
            </a:r>
          </a:p>
          <a:p>
            <a:pPr lvl="1">
              <a:spcBef>
                <a:spcPts val="1200"/>
              </a:spcBef>
            </a:pPr>
            <a:r>
              <a:rPr lang="en-AU" dirty="0" smtClean="0"/>
              <a:t>Case study used large amount of dense PA data</a:t>
            </a:r>
          </a:p>
          <a:p>
            <a:pPr lvl="1">
              <a:spcBef>
                <a:spcPts val="600"/>
              </a:spcBef>
            </a:pPr>
            <a:r>
              <a:rPr lang="en-AU" dirty="0" smtClean="0"/>
              <a:t>Small amount of PO data to large amount of PA data</a:t>
            </a:r>
          </a:p>
          <a:p>
            <a:pPr lvl="1">
              <a:spcBef>
                <a:spcPts val="600"/>
              </a:spcBef>
            </a:pPr>
            <a:endParaRPr lang="en-AU" dirty="0"/>
          </a:p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Simulate and compare!</a:t>
            </a:r>
          </a:p>
          <a:p>
            <a:pPr lvl="1"/>
            <a:endParaRPr lang="en-AU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AU" dirty="0" smtClean="0"/>
              <a:t>Why </a:t>
            </a:r>
            <a:r>
              <a:rPr lang="en-AU" dirty="0"/>
              <a:t>simulate</a:t>
            </a:r>
            <a:r>
              <a:rPr lang="en-AU" dirty="0" smtClean="0"/>
              <a:t>?</a:t>
            </a:r>
          </a:p>
          <a:p>
            <a:pPr lvl="1">
              <a:spcBef>
                <a:spcPts val="1200"/>
              </a:spcBef>
            </a:pPr>
            <a:r>
              <a:rPr lang="en-AU" dirty="0" smtClean="0"/>
              <a:t>Know the “true” </a:t>
            </a:r>
            <a:r>
              <a:rPr lang="en-AU" dirty="0"/>
              <a:t>population</a:t>
            </a:r>
          </a:p>
          <a:p>
            <a:pPr lvl="1">
              <a:spcBef>
                <a:spcPts val="600"/>
              </a:spcBef>
            </a:pPr>
            <a:r>
              <a:rPr lang="en-AU" dirty="0"/>
              <a:t>Control the </a:t>
            </a:r>
            <a:r>
              <a:rPr lang="en-AU" dirty="0" smtClean="0"/>
              <a:t>PA data </a:t>
            </a:r>
            <a:r>
              <a:rPr lang="en-AU" dirty="0"/>
              <a:t>“patchiness</a:t>
            </a:r>
            <a:r>
              <a:rPr lang="en-AU" dirty="0" smtClean="0"/>
              <a:t>”</a:t>
            </a:r>
          </a:p>
          <a:p>
            <a:pPr lvl="1">
              <a:spcBef>
                <a:spcPts val="600"/>
              </a:spcBef>
            </a:pPr>
            <a:r>
              <a:rPr lang="en-AU" dirty="0" smtClean="0"/>
              <a:t>Control the PO sample bias</a:t>
            </a:r>
          </a:p>
          <a:p>
            <a:pPr lvl="1"/>
            <a:endParaRPr lang="en-AU" dirty="0"/>
          </a:p>
          <a:p>
            <a:pPr lvl="1"/>
            <a:endParaRPr lang="en-AU" dirty="0" smtClean="0"/>
          </a:p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65613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Simulation …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5939296" y="6493787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300269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Simulation in the Ross </a:t>
            </a:r>
            <a:r>
              <a:rPr lang="en-AU" dirty="0" smtClean="0"/>
              <a:t>Sea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5113" lvl="1" indent="0">
              <a:buNone/>
            </a:pPr>
            <a:endParaRPr lang="en-AU" dirty="0"/>
          </a:p>
          <a:p>
            <a:endParaRPr lang="en-AU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14"/>
          <a:stretch/>
        </p:blipFill>
        <p:spPr>
          <a:xfrm>
            <a:off x="3048000" y="1260000"/>
            <a:ext cx="5412432" cy="4572000"/>
          </a:xfrm>
          <a:prstGeom prst="rect">
            <a:avLst/>
          </a:prstGeom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899592" y="4577248"/>
            <a:ext cx="2350007" cy="1812092"/>
            <a:chOff x="899592" y="1023819"/>
            <a:chExt cx="6816988" cy="525658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15783" t="9989" r="14267" b="3708"/>
            <a:stretch/>
          </p:blipFill>
          <p:spPr>
            <a:xfrm>
              <a:off x="899592" y="1023819"/>
              <a:ext cx="6816988" cy="5256584"/>
            </a:xfrm>
            <a:prstGeom prst="rect">
              <a:avLst/>
            </a:prstGeom>
          </p:spPr>
        </p:pic>
        <p:sp>
          <p:nvSpPr>
            <p:cNvPr id="8" name="Pie 7"/>
            <p:cNvSpPr/>
            <p:nvPr/>
          </p:nvSpPr>
          <p:spPr>
            <a:xfrm rot="14382807">
              <a:off x="2159097" y="1874456"/>
              <a:ext cx="3659042" cy="3622919"/>
            </a:xfrm>
            <a:prstGeom prst="pie">
              <a:avLst>
                <a:gd name="adj1" fmla="val 10758897"/>
                <a:gd name="adj2" fmla="val 1562340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157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Simulation in the Ross Sea – “true” population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Environment Data</a:t>
            </a:r>
            <a:r>
              <a:rPr lang="en-AU" dirty="0" smtClean="0"/>
              <a:t>:</a:t>
            </a:r>
          </a:p>
          <a:p>
            <a:pPr marL="265113" lvl="1" indent="0">
              <a:buNone/>
            </a:pPr>
            <a:endParaRPr lang="en-AU" dirty="0"/>
          </a:p>
          <a:p>
            <a:endParaRPr lang="en-AU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14"/>
          <a:stretch/>
        </p:blipFill>
        <p:spPr>
          <a:xfrm>
            <a:off x="3048000" y="1260000"/>
            <a:ext cx="541243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Simulation in the Ross Sea – “true” population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Environment Data</a:t>
            </a:r>
            <a:r>
              <a:rPr lang="en-AU" dirty="0" smtClean="0"/>
              <a:t>:</a:t>
            </a:r>
          </a:p>
          <a:p>
            <a:pPr lvl="1">
              <a:spcBef>
                <a:spcPts val="1200"/>
              </a:spcBef>
            </a:pPr>
            <a:r>
              <a:rPr lang="en-AU" dirty="0" smtClean="0"/>
              <a:t>Bathymetry</a:t>
            </a:r>
          </a:p>
          <a:p>
            <a:pPr marL="265113" lvl="1" indent="0">
              <a:buNone/>
            </a:pPr>
            <a:endParaRPr lang="en-AU" dirty="0"/>
          </a:p>
          <a:p>
            <a:endParaRPr lang="en-AU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60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Simulation in the Ross Sea – “true” population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Environment Data</a:t>
            </a:r>
            <a:r>
              <a:rPr lang="en-AU" dirty="0" smtClean="0"/>
              <a:t>:</a:t>
            </a:r>
          </a:p>
          <a:p>
            <a:pPr lvl="1">
              <a:spcBef>
                <a:spcPts val="1200"/>
              </a:spcBef>
            </a:pPr>
            <a:r>
              <a:rPr lang="en-AU" dirty="0" smtClean="0"/>
              <a:t>Bathymetry</a:t>
            </a:r>
          </a:p>
          <a:p>
            <a:pPr lvl="1">
              <a:spcBef>
                <a:spcPts val="1200"/>
              </a:spcBef>
            </a:pPr>
            <a:r>
              <a:rPr lang="en-AU" dirty="0" smtClean="0"/>
              <a:t>Chlorophyll</a:t>
            </a:r>
          </a:p>
          <a:p>
            <a:pPr lvl="1"/>
            <a:endParaRPr lang="en-AU" dirty="0"/>
          </a:p>
          <a:p>
            <a:endParaRPr lang="en-AU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60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4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Simulation in the Ross Sea – “true” population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Environment Data</a:t>
            </a:r>
            <a:r>
              <a:rPr lang="en-AU" dirty="0" smtClean="0"/>
              <a:t>:</a:t>
            </a:r>
          </a:p>
          <a:p>
            <a:pPr lvl="1">
              <a:spcBef>
                <a:spcPts val="1200"/>
              </a:spcBef>
            </a:pPr>
            <a:r>
              <a:rPr lang="en-AU" dirty="0" smtClean="0"/>
              <a:t>Bathymetry</a:t>
            </a:r>
          </a:p>
          <a:p>
            <a:pPr lvl="1">
              <a:spcBef>
                <a:spcPts val="1200"/>
              </a:spcBef>
            </a:pPr>
            <a:r>
              <a:rPr lang="en-AU" dirty="0" smtClean="0"/>
              <a:t>Chlorophyll</a:t>
            </a:r>
          </a:p>
          <a:p>
            <a:pPr lvl="1">
              <a:spcBef>
                <a:spcPts val="1200"/>
              </a:spcBef>
            </a:pPr>
            <a:r>
              <a:rPr lang="en-AU" dirty="0" smtClean="0"/>
              <a:t>SST</a:t>
            </a:r>
          </a:p>
          <a:p>
            <a:pPr lvl="1"/>
            <a:endParaRPr lang="en-AU" dirty="0"/>
          </a:p>
          <a:p>
            <a:endParaRPr lang="en-AU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60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3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Simulation in the Ross Sea – “true” population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/>
                  <a:t>Environment Data: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Bathymetry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Chlorophyll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SST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/>
                  <a:t>Model:</a:t>
                </a:r>
              </a:p>
              <a:p>
                <a:pPr lvl="1">
                  <a:spcBef>
                    <a:spcPts val="1200"/>
                  </a:spcBef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AU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</m:e>
                    </m:func>
                    <m:r>
                      <a:rPr lang="en-AU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AU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AU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AU" dirty="0"/>
              </a:p>
              <a:p>
                <a:pPr marL="265113" lvl="1" indent="0">
                  <a:buNone/>
                </a:pPr>
                <a:endParaRPr lang="en-AU" dirty="0"/>
              </a:p>
              <a:p>
                <a:endParaRPr lang="en-AU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742" t="-175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14"/>
          <a:stretch/>
        </p:blipFill>
        <p:spPr>
          <a:xfrm>
            <a:off x="3048000" y="1260000"/>
            <a:ext cx="541243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Simulation in the Ross Sea – “true” population</a:t>
            </a:r>
            <a:endParaRPr lang="en-A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/>
                  <a:t>Environment </a:t>
                </a:r>
                <a:r>
                  <a:rPr lang="en-AU" dirty="0" smtClean="0"/>
                  <a:t>Data</a:t>
                </a:r>
                <a:r>
                  <a:rPr lang="en-AU" dirty="0"/>
                  <a:t>: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Bathymetry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Chlorophyll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 smtClean="0"/>
                  <a:t>SST</a:t>
                </a:r>
                <a:endParaRPr lang="en-AU" dirty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/>
                  <a:t>Model:</a:t>
                </a:r>
              </a:p>
              <a:p>
                <a:pPr lvl="1">
                  <a:spcBef>
                    <a:spcPts val="1200"/>
                  </a:spcBef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AU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</m:e>
                    </m:func>
                    <m:r>
                      <a:rPr lang="en-AU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AU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AU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AU" dirty="0"/>
              </a:p>
              <a:p>
                <a:pPr lvl="1"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AU" dirty="0"/>
                  <a:t>-3.3</a:t>
                </a:r>
                <a:endParaRPr lang="en-AU" i="1" dirty="0">
                  <a:latin typeface="Cambria Math" panose="02040503050406030204" pitchFamily="18" charset="0"/>
                </a:endParaRPr>
              </a:p>
              <a:p>
                <a:pPr lvl="1"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AU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−0.1</m:t>
                              </m:r>
                            </m:e>
                          </m:mr>
                          <m:m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0.0003</m:t>
                              </m:r>
                            </m:e>
                          </m:mr>
                          <m:m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0.12</m:t>
                              </m:r>
                            </m:e>
                          </m:mr>
                          <m:m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0.17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AU" b="0" dirty="0" smtClean="0"/>
              </a:p>
              <a:p>
                <a:pPr marL="265113" lvl="1" indent="0">
                  <a:buNone/>
                </a:pPr>
                <a:endParaRPr lang="en-AU" dirty="0"/>
              </a:p>
              <a:p>
                <a:endParaRPr lang="en-AU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742" t="-175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60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9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Simulation in the Ross Sea – “true” population</a:t>
            </a:r>
            <a:endParaRPr lang="en-A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/>
                  <a:t>Environment </a:t>
                </a:r>
                <a:r>
                  <a:rPr lang="en-AU" dirty="0" smtClean="0"/>
                  <a:t>Data</a:t>
                </a:r>
                <a:r>
                  <a:rPr lang="en-AU" dirty="0"/>
                  <a:t>: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Bathymetry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Chlorophyll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 smtClean="0"/>
                  <a:t>SST</a:t>
                </a:r>
                <a:endParaRPr lang="en-AU" dirty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/>
                  <a:t>Model:</a:t>
                </a:r>
              </a:p>
              <a:p>
                <a:pPr lvl="1">
                  <a:spcBef>
                    <a:spcPts val="1200"/>
                  </a:spcBef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AU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</m:e>
                    </m:func>
                    <m:r>
                      <a:rPr lang="en-AU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AU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AU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AU" dirty="0"/>
              </a:p>
              <a:p>
                <a:pPr lvl="1"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AU" dirty="0"/>
                  <a:t>-3.3</a:t>
                </a:r>
                <a:endParaRPr lang="en-AU" i="1" dirty="0">
                  <a:latin typeface="Cambria Math" panose="02040503050406030204" pitchFamily="18" charset="0"/>
                </a:endParaRPr>
              </a:p>
              <a:p>
                <a:pPr lvl="1"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AU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−0.1</m:t>
                              </m:r>
                            </m:e>
                          </m:mr>
                          <m:m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0.0003</m:t>
                              </m:r>
                            </m:e>
                          </m:mr>
                          <m:m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0.12</m:t>
                              </m:r>
                            </m:e>
                          </m:mr>
                          <m:m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0.17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AU" b="0" dirty="0" smtClean="0"/>
              </a:p>
              <a:p>
                <a:pPr marL="265113" lvl="1" indent="0">
                  <a:buNone/>
                </a:pPr>
                <a:endParaRPr lang="en-AU" dirty="0"/>
              </a:p>
              <a:p>
                <a:endParaRPr lang="en-AU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742" t="-175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32"/>
          <a:stretch/>
        </p:blipFill>
        <p:spPr>
          <a:xfrm>
            <a:off x="3048000" y="1260000"/>
            <a:ext cx="548444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9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Background …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5939296" y="6493787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310930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Simulation in the Ross Sea – sample bias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Sample Bias Data:</a:t>
            </a:r>
          </a:p>
          <a:p>
            <a:pPr marL="265113" lvl="1" indent="0">
              <a:buNone/>
            </a:pPr>
            <a:endParaRPr lang="en-AU" dirty="0"/>
          </a:p>
          <a:p>
            <a:endParaRPr lang="en-AU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14"/>
          <a:stretch/>
        </p:blipFill>
        <p:spPr>
          <a:xfrm>
            <a:off x="3048000" y="1260000"/>
            <a:ext cx="541243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33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60000"/>
            <a:ext cx="6096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Simulation in the Ross Sea – sample bias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Sample </a:t>
            </a:r>
            <a:r>
              <a:rPr lang="en-AU" dirty="0" smtClean="0"/>
              <a:t>Bias Data:</a:t>
            </a:r>
            <a:endParaRPr lang="en-AU" dirty="0"/>
          </a:p>
          <a:p>
            <a:pPr lvl="1">
              <a:spcBef>
                <a:spcPts val="1200"/>
              </a:spcBef>
            </a:pPr>
            <a:r>
              <a:rPr lang="en-AU" dirty="0" smtClean="0"/>
              <a:t>Distance </a:t>
            </a:r>
            <a:r>
              <a:rPr lang="en-AU" dirty="0"/>
              <a:t>to base</a:t>
            </a:r>
          </a:p>
          <a:p>
            <a:pPr lvl="1">
              <a:spcBef>
                <a:spcPts val="1200"/>
              </a:spcBef>
            </a:pPr>
            <a:endParaRPr lang="en-AU" b="0" dirty="0" smtClean="0"/>
          </a:p>
          <a:p>
            <a:pPr marL="265113" lvl="1" indent="0">
              <a:buNone/>
            </a:pPr>
            <a:endParaRPr lang="en-AU" dirty="0"/>
          </a:p>
          <a:p>
            <a:endParaRPr lang="en-AU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1926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32"/>
          <a:stretch/>
        </p:blipFill>
        <p:spPr>
          <a:xfrm>
            <a:off x="3048000" y="1260000"/>
            <a:ext cx="548444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Simulation in the Ross Sea – sample bias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/>
                  <a:t>Sample Bias Data: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Distance to base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/>
                  <a:t>Model: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AU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</m:func>
                    <m:r>
                      <a:rPr lang="en-AU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en-AU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AU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AU" dirty="0"/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i="1">
                            <a:latin typeface="Cambria Math" panose="02040503050406030204" pitchFamily="18" charset="0"/>
                          </a:rPr>
                          <m:t>𝑝𝑟</m:t>
                        </m:r>
                      </m:num>
                      <m:den>
                        <m:r>
                          <a:rPr lang="en-AU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AU" i="1">
                            <a:latin typeface="Cambria Math" panose="02040503050406030204" pitchFamily="18" charset="0"/>
                          </a:rPr>
                          <m:t>𝑝𝑟</m:t>
                        </m:r>
                      </m:den>
                    </m:f>
                  </m:oMath>
                </a14:m>
                <a:endParaRPr lang="en-AU" b="0" dirty="0" smtClean="0"/>
              </a:p>
              <a:p>
                <a:pPr marL="265113" lvl="1" indent="0">
                  <a:buNone/>
                </a:pPr>
                <a:endParaRPr lang="en-AU" dirty="0"/>
              </a:p>
              <a:p>
                <a:endParaRPr lang="en-AU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742" t="-175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4696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60000"/>
            <a:ext cx="6096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Simulation in the Ross Sea – sample bias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 smtClean="0"/>
                  <a:t>Sample Bias</a:t>
                </a:r>
                <a:r>
                  <a:rPr lang="en-AU" dirty="0"/>
                  <a:t> Data</a:t>
                </a:r>
                <a:r>
                  <a:rPr lang="en-AU" dirty="0" smtClean="0"/>
                  <a:t>:</a:t>
                </a:r>
                <a:endParaRPr lang="en-AU" dirty="0"/>
              </a:p>
              <a:p>
                <a:pPr lvl="1">
                  <a:spcBef>
                    <a:spcPts val="1200"/>
                  </a:spcBef>
                </a:pPr>
                <a:r>
                  <a:rPr lang="en-AU" dirty="0" smtClean="0"/>
                  <a:t>Distance </a:t>
                </a:r>
                <a:r>
                  <a:rPr lang="en-AU" dirty="0"/>
                  <a:t>to base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/>
                  <a:t>Model: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AU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</m:func>
                    <m:r>
                      <a:rPr lang="en-AU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en-AU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AU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AU" dirty="0"/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i="1">
                            <a:latin typeface="Cambria Math" panose="02040503050406030204" pitchFamily="18" charset="0"/>
                          </a:rPr>
                          <m:t>𝑝𝑟</m:t>
                        </m:r>
                      </m:num>
                      <m:den>
                        <m:r>
                          <a:rPr lang="en-AU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AU" i="1">
                            <a:latin typeface="Cambria Math" panose="02040503050406030204" pitchFamily="18" charset="0"/>
                          </a:rPr>
                          <m:t>𝑝𝑟</m:t>
                        </m:r>
                      </m:den>
                    </m:f>
                  </m:oMath>
                </a14:m>
                <a:endParaRPr lang="en-AU" dirty="0"/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AU" dirty="0"/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=−1.01</m:t>
                    </m:r>
                  </m:oMath>
                </a14:m>
                <a:endParaRPr lang="en-AU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742" t="-175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215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60000"/>
            <a:ext cx="6096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Simulation in the Ross Sea – sample bias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 smtClean="0"/>
                  <a:t>Sample Bias</a:t>
                </a:r>
                <a:r>
                  <a:rPr lang="en-AU" dirty="0"/>
                  <a:t> Data</a:t>
                </a:r>
                <a:r>
                  <a:rPr lang="en-AU" dirty="0" smtClean="0"/>
                  <a:t>: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 smtClean="0"/>
                  <a:t>Distance </a:t>
                </a:r>
                <a:r>
                  <a:rPr lang="en-AU" dirty="0"/>
                  <a:t>to base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/>
                  <a:t>Model: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AU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</m:func>
                    <m:r>
                      <a:rPr lang="en-AU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en-AU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AU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AU" dirty="0"/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i="1">
                            <a:latin typeface="Cambria Math" panose="02040503050406030204" pitchFamily="18" charset="0"/>
                          </a:rPr>
                          <m:t>𝑝𝑟</m:t>
                        </m:r>
                      </m:num>
                      <m:den>
                        <m:r>
                          <a:rPr lang="en-AU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AU" i="1">
                            <a:latin typeface="Cambria Math" panose="02040503050406030204" pitchFamily="18" charset="0"/>
                          </a:rPr>
                          <m:t>𝑝𝑟</m:t>
                        </m:r>
                      </m:den>
                    </m:f>
                  </m:oMath>
                </a14:m>
                <a:endParaRPr lang="en-AU" dirty="0"/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AU" dirty="0"/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=−0.26</m:t>
                    </m:r>
                  </m:oMath>
                </a14:m>
                <a:endParaRPr lang="en-AU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742" t="-175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4324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60000"/>
            <a:ext cx="6096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Simulation in the Ross Sea – sample bias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 smtClean="0"/>
                  <a:t>Sample Bias Data: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 smtClean="0"/>
                  <a:t>Distance </a:t>
                </a:r>
                <a:r>
                  <a:rPr lang="en-AU" dirty="0"/>
                  <a:t>to base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/>
                  <a:t>Model: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AU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</m:func>
                    <m:r>
                      <a:rPr lang="en-AU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en-AU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AU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AU" dirty="0"/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i="1">
                            <a:latin typeface="Cambria Math" panose="02040503050406030204" pitchFamily="18" charset="0"/>
                          </a:rPr>
                          <m:t>𝑝𝑟</m:t>
                        </m:r>
                      </m:num>
                      <m:den>
                        <m:r>
                          <a:rPr lang="en-AU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AU" i="1">
                            <a:latin typeface="Cambria Math" panose="02040503050406030204" pitchFamily="18" charset="0"/>
                          </a:rPr>
                          <m:t>𝑝𝑟</m:t>
                        </m:r>
                      </m:den>
                    </m:f>
                  </m:oMath>
                </a14:m>
                <a:endParaRPr lang="en-AU" dirty="0"/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AU" dirty="0"/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=−0.01</m:t>
                    </m:r>
                  </m:oMath>
                </a14:m>
                <a:endParaRPr lang="en-AU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742" t="-175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9159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60000"/>
            <a:ext cx="6096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Simulation in the Ross Sea – sample bias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 smtClean="0"/>
                  <a:t>Sample Bias Data: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 smtClean="0"/>
                  <a:t>Distance </a:t>
                </a:r>
                <a:r>
                  <a:rPr lang="en-AU" dirty="0"/>
                  <a:t>to base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/>
                  <a:t>Model: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AU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</m:func>
                    <m:r>
                      <a:rPr lang="en-AU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en-AU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AU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AU" dirty="0"/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i="1">
                            <a:latin typeface="Cambria Math" panose="02040503050406030204" pitchFamily="18" charset="0"/>
                          </a:rPr>
                          <m:t>𝑝𝑟</m:t>
                        </m:r>
                      </m:num>
                      <m:den>
                        <m:r>
                          <a:rPr lang="en-AU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AU" i="1">
                            <a:latin typeface="Cambria Math" panose="02040503050406030204" pitchFamily="18" charset="0"/>
                          </a:rPr>
                          <m:t>𝑝𝑟</m:t>
                        </m:r>
                      </m:den>
                    </m:f>
                  </m:oMath>
                </a14:m>
                <a:endParaRPr lang="en-AU" dirty="0"/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AU" dirty="0"/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=−1.01</m:t>
                    </m:r>
                  </m:oMath>
                </a14:m>
                <a:endParaRPr lang="en-AU" dirty="0" smtClean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/>
                  <a:t>PO points:</a:t>
                </a:r>
              </a:p>
              <a:p>
                <a:pPr marL="530225" lvl="2">
                  <a:spcBef>
                    <a:spcPts val="12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AU" i="1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d>
                      <m:d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AU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𝑏</m:t>
                    </m:r>
                    <m:d>
                      <m:d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AU" i="1">
                        <a:latin typeface="Cambria Math" panose="02040503050406030204" pitchFamily="18" charset="0"/>
                      </a:rPr>
                      <m:t>≥1</m:t>
                    </m:r>
                  </m:oMath>
                </a14:m>
                <a:endParaRPr lang="en-AU" dirty="0"/>
              </a:p>
              <a:p>
                <a:endParaRPr lang="en-AU" dirty="0"/>
              </a:p>
              <a:p>
                <a:endParaRPr lang="en-AU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742" t="-175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6040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60000"/>
            <a:ext cx="6096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Simulation in the Ross Sea – sample bias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 smtClean="0"/>
                  <a:t>Sample Bias Data: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 smtClean="0"/>
                  <a:t>Distance </a:t>
                </a:r>
                <a:r>
                  <a:rPr lang="en-AU" dirty="0"/>
                  <a:t>to base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/>
                  <a:t>Model: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AU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</m:func>
                    <m:r>
                      <a:rPr lang="en-AU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en-AU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AU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AU" dirty="0"/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i="1">
                            <a:latin typeface="Cambria Math" panose="02040503050406030204" pitchFamily="18" charset="0"/>
                          </a:rPr>
                          <m:t>𝑝𝑟</m:t>
                        </m:r>
                      </m:num>
                      <m:den>
                        <m:r>
                          <a:rPr lang="en-AU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AU" i="1">
                            <a:latin typeface="Cambria Math" panose="02040503050406030204" pitchFamily="18" charset="0"/>
                          </a:rPr>
                          <m:t>𝑝𝑟</m:t>
                        </m:r>
                      </m:den>
                    </m:f>
                  </m:oMath>
                </a14:m>
                <a:endParaRPr lang="en-AU" dirty="0"/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AU" dirty="0"/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=−1.01</m:t>
                    </m:r>
                  </m:oMath>
                </a14:m>
                <a:endParaRPr lang="en-AU" dirty="0" smtClean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/>
                  <a:t>PO points</a:t>
                </a:r>
                <a:r>
                  <a:rPr lang="en-AU" dirty="0" smtClean="0"/>
                  <a:t>:</a:t>
                </a:r>
              </a:p>
              <a:p>
                <a:pPr marL="530225" lvl="2">
                  <a:spcBef>
                    <a:spcPts val="12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AU" i="1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d>
                      <m:dPr>
                        <m:ctrlPr>
                          <a:rPr lang="en-AU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AU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𝑏</m:t>
                    </m:r>
                    <m:d>
                      <m:dPr>
                        <m:ctrlPr>
                          <a:rPr lang="en-AU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AU" i="1">
                        <a:latin typeface="Cambria Math" panose="02040503050406030204" pitchFamily="18" charset="0"/>
                      </a:rPr>
                      <m:t>≥1</m:t>
                    </m:r>
                  </m:oMath>
                </a14:m>
                <a:endParaRPr lang="en-AU" dirty="0"/>
              </a:p>
              <a:p>
                <a:endParaRPr lang="en-AU" dirty="0"/>
              </a:p>
              <a:p>
                <a:endParaRPr lang="en-AU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742" t="-175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9907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60000"/>
            <a:ext cx="6096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Simulation in the Ross Sea – sample bias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 smtClean="0"/>
                  <a:t>Sample Bias Data: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Distance to base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/>
                  <a:t>Model: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AU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</m:func>
                    <m:r>
                      <a:rPr lang="en-AU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en-AU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AU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AU" dirty="0"/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i="1">
                            <a:latin typeface="Cambria Math" panose="02040503050406030204" pitchFamily="18" charset="0"/>
                          </a:rPr>
                          <m:t>𝑝𝑟</m:t>
                        </m:r>
                      </m:num>
                      <m:den>
                        <m:r>
                          <a:rPr lang="en-AU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AU" i="1">
                            <a:latin typeface="Cambria Math" panose="02040503050406030204" pitchFamily="18" charset="0"/>
                          </a:rPr>
                          <m:t>𝑝𝑟</m:t>
                        </m:r>
                      </m:den>
                    </m:f>
                  </m:oMath>
                </a14:m>
                <a:endParaRPr lang="en-AU" dirty="0"/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AU" dirty="0"/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=−0.26</m:t>
                    </m:r>
                  </m:oMath>
                </a14:m>
                <a:endParaRPr lang="en-AU" dirty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/>
                  <a:t>PO points:</a:t>
                </a:r>
              </a:p>
              <a:p>
                <a:pPr marL="530225" lvl="2">
                  <a:spcBef>
                    <a:spcPts val="12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d>
                      <m:d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AU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𝑏</m:t>
                    </m:r>
                    <m:d>
                      <m:d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AU" i="1">
                        <a:latin typeface="Cambria Math" panose="02040503050406030204" pitchFamily="18" charset="0"/>
                      </a:rPr>
                      <m:t>≥1</m:t>
                    </m:r>
                  </m:oMath>
                </a14:m>
                <a:endParaRPr lang="en-AU" dirty="0"/>
              </a:p>
              <a:p>
                <a:endParaRPr lang="en-AU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742" t="-175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0836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60000"/>
            <a:ext cx="6096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Simulation in the Ross Sea – sample bias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 smtClean="0"/>
                  <a:t>Sample Bias Data: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Distance to base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/>
                  <a:t>Model: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AU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</m:func>
                    <m:r>
                      <a:rPr lang="en-AU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en-AU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AU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AU" dirty="0"/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i="1">
                            <a:latin typeface="Cambria Math" panose="02040503050406030204" pitchFamily="18" charset="0"/>
                          </a:rPr>
                          <m:t>𝑝𝑟</m:t>
                        </m:r>
                      </m:num>
                      <m:den>
                        <m:r>
                          <a:rPr lang="en-AU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AU" i="1">
                            <a:latin typeface="Cambria Math" panose="02040503050406030204" pitchFamily="18" charset="0"/>
                          </a:rPr>
                          <m:t>𝑝𝑟</m:t>
                        </m:r>
                      </m:den>
                    </m:f>
                  </m:oMath>
                </a14:m>
                <a:endParaRPr lang="en-AU" dirty="0"/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AU" dirty="0"/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=−0.01</m:t>
                    </m:r>
                  </m:oMath>
                </a14:m>
                <a:endParaRPr lang="en-AU" dirty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/>
                  <a:t>PO points:</a:t>
                </a:r>
              </a:p>
              <a:p>
                <a:pPr marL="530225" lvl="2">
                  <a:spcBef>
                    <a:spcPts val="12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AU" i="1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d>
                      <m:d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AU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𝑏</m:t>
                    </m:r>
                    <m:d>
                      <m:d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AU" i="1">
                        <a:latin typeface="Cambria Math" panose="02040503050406030204" pitchFamily="18" charset="0"/>
                      </a:rPr>
                      <m:t>≥1</m:t>
                    </m:r>
                  </m:oMath>
                </a14:m>
                <a:endParaRPr lang="en-AU" dirty="0"/>
              </a:p>
              <a:p>
                <a:endParaRPr lang="en-AU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742" t="-175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0666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is the Southern </a:t>
            </a:r>
            <a:r>
              <a:rPr lang="en-AU" dirty="0" smtClean="0"/>
              <a:t>Ocean?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Ocean between the Polar Front and the Antarctic continent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Southern Ocean is large ( ~ 20 million km</a:t>
            </a:r>
            <a:r>
              <a:rPr lang="en-AU" baseline="30000" dirty="0"/>
              <a:t>2</a:t>
            </a:r>
            <a:r>
              <a:rPr lang="en-AU" dirty="0"/>
              <a:t> )</a:t>
            </a:r>
            <a:endParaRPr lang="en-AU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Extreme </a:t>
            </a:r>
            <a:r>
              <a:rPr lang="en-AU" dirty="0" smtClean="0"/>
              <a:t>environment</a:t>
            </a:r>
            <a:endParaRPr lang="en-AU" dirty="0"/>
          </a:p>
          <a:p>
            <a:pPr lvl="1"/>
            <a:r>
              <a:rPr lang="en-AU" dirty="0"/>
              <a:t>high winds</a:t>
            </a:r>
          </a:p>
          <a:p>
            <a:pPr lvl="1"/>
            <a:r>
              <a:rPr lang="en-AU" dirty="0"/>
              <a:t>large waves</a:t>
            </a:r>
          </a:p>
          <a:p>
            <a:pPr lvl="1"/>
            <a:r>
              <a:rPr lang="en-AU" dirty="0"/>
              <a:t>cold temperatures</a:t>
            </a:r>
          </a:p>
          <a:p>
            <a:pPr lvl="1"/>
            <a:r>
              <a:rPr lang="en-AU" dirty="0" smtClean="0"/>
              <a:t>ice-bergs</a:t>
            </a:r>
          </a:p>
          <a:p>
            <a:pPr lvl="1"/>
            <a:r>
              <a:rPr lang="en-AU" dirty="0" smtClean="0"/>
              <a:t>seasonal sea-ice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dirty="0" smtClean="0"/>
              <a:t>Unique ecosystems</a:t>
            </a:r>
            <a:endParaRPr lang="en-AU" dirty="0"/>
          </a:p>
          <a:p>
            <a:pPr lvl="1"/>
            <a:r>
              <a:rPr lang="en-AU" dirty="0" smtClean="0"/>
              <a:t>Unique species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dirty="0" smtClean="0"/>
              <a:t>Increasing pressures</a:t>
            </a:r>
          </a:p>
          <a:p>
            <a:pPr lvl="1"/>
            <a:r>
              <a:rPr lang="en-AU" dirty="0" smtClean="0"/>
              <a:t>Tourism</a:t>
            </a:r>
          </a:p>
          <a:p>
            <a:pPr lvl="1"/>
            <a:r>
              <a:rPr lang="en-AU" dirty="0" smtClean="0"/>
              <a:t>Fishing</a:t>
            </a:r>
          </a:p>
          <a:p>
            <a:pPr lvl="1"/>
            <a:r>
              <a:rPr lang="en-AU" dirty="0" smtClean="0"/>
              <a:t>Climate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5783" t="9989" r="14267" b="3708"/>
          <a:stretch/>
        </p:blipFill>
        <p:spPr>
          <a:xfrm>
            <a:off x="4067944" y="2420888"/>
            <a:ext cx="4575786" cy="35283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67944" y="5942100"/>
            <a:ext cx="4535648" cy="246221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en-AU" sz="1000" dirty="0" smtClean="0"/>
              <a:t>MAP: Published by the Australian Antarctic Data Centre – September 2011</a:t>
            </a:r>
            <a:endParaRPr lang="en-AU" sz="1000" dirty="0"/>
          </a:p>
        </p:txBody>
      </p:sp>
    </p:spTree>
    <p:extLst>
      <p:ext uri="{BB962C8B-B14F-4D97-AF65-F5344CB8AC3E}">
        <p14:creationId xmlns:p14="http://schemas.microsoft.com/office/powerpoint/2010/main" val="58701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14"/>
          <a:stretch/>
        </p:blipFill>
        <p:spPr>
          <a:xfrm>
            <a:off x="3048000" y="1260000"/>
            <a:ext cx="5412432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Simulation in the Ross Sea </a:t>
            </a:r>
            <a:r>
              <a:rPr lang="en-AU" dirty="0" smtClean="0"/>
              <a:t>– other data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AU" dirty="0" smtClean="0"/>
              <a:t>PA </a:t>
            </a:r>
            <a:r>
              <a:rPr lang="en-AU" dirty="0"/>
              <a:t>points</a:t>
            </a:r>
            <a:r>
              <a:rPr lang="en-AU" dirty="0" smtClean="0"/>
              <a:t>:</a:t>
            </a:r>
          </a:p>
          <a:p>
            <a:pPr lvl="1">
              <a:spcBef>
                <a:spcPts val="1200"/>
              </a:spcBef>
            </a:pPr>
            <a:r>
              <a:rPr lang="en-AU" dirty="0" smtClean="0"/>
              <a:t>100 surveys</a:t>
            </a:r>
          </a:p>
          <a:p>
            <a:pPr lvl="1">
              <a:spcBef>
                <a:spcPts val="1200"/>
              </a:spcBef>
            </a:pPr>
            <a:r>
              <a:rPr lang="en-AU" dirty="0"/>
              <a:t>100% detection</a:t>
            </a:r>
          </a:p>
          <a:p>
            <a:pPr lvl="1">
              <a:spcBef>
                <a:spcPts val="1200"/>
              </a:spcBef>
            </a:pPr>
            <a:r>
              <a:rPr lang="en-AU" dirty="0" smtClean="0"/>
              <a:t>uniform random</a:t>
            </a:r>
          </a:p>
          <a:p>
            <a:pPr lvl="1">
              <a:spcBef>
                <a:spcPts val="1200"/>
              </a:spcBef>
            </a:pPr>
            <a:r>
              <a:rPr lang="en-AU" dirty="0" smtClean="0"/>
              <a:t>survey = cell</a:t>
            </a:r>
          </a:p>
          <a:p>
            <a:pPr lvl="1">
              <a:spcBef>
                <a:spcPts val="1200"/>
              </a:spcBef>
            </a:pP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32"/>
          <a:stretch/>
        </p:blipFill>
        <p:spPr>
          <a:xfrm>
            <a:off x="3048000" y="1260000"/>
            <a:ext cx="548444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2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60000"/>
            <a:ext cx="6096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Simulation in the Ross Sea </a:t>
            </a:r>
            <a:r>
              <a:rPr lang="en-AU" dirty="0" smtClean="0"/>
              <a:t>– other data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AU" dirty="0" smtClean="0"/>
              <a:t>PA </a:t>
            </a:r>
            <a:r>
              <a:rPr lang="en-AU" dirty="0"/>
              <a:t>points</a:t>
            </a:r>
            <a:r>
              <a:rPr lang="en-AU" dirty="0" smtClean="0"/>
              <a:t>:</a:t>
            </a:r>
          </a:p>
          <a:p>
            <a:pPr lvl="1">
              <a:spcBef>
                <a:spcPts val="1200"/>
              </a:spcBef>
            </a:pPr>
            <a:r>
              <a:rPr lang="en-AU" dirty="0" smtClean="0"/>
              <a:t>100 surveys</a:t>
            </a:r>
          </a:p>
          <a:p>
            <a:pPr lvl="1">
              <a:spcBef>
                <a:spcPts val="1200"/>
              </a:spcBef>
            </a:pPr>
            <a:r>
              <a:rPr lang="en-AU" dirty="0"/>
              <a:t>100% detection</a:t>
            </a:r>
          </a:p>
          <a:p>
            <a:pPr lvl="1">
              <a:spcBef>
                <a:spcPts val="1200"/>
              </a:spcBef>
            </a:pPr>
            <a:r>
              <a:rPr lang="en-AU" dirty="0" smtClean="0"/>
              <a:t>uniform random</a:t>
            </a:r>
          </a:p>
          <a:p>
            <a:pPr lvl="1">
              <a:spcBef>
                <a:spcPts val="1200"/>
              </a:spcBef>
            </a:pPr>
            <a:r>
              <a:rPr lang="en-AU" dirty="0" smtClean="0"/>
              <a:t>survey = cell</a:t>
            </a:r>
          </a:p>
          <a:p>
            <a:pPr lvl="1">
              <a:spcBef>
                <a:spcPts val="1200"/>
              </a:spcBef>
            </a:pP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6108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14"/>
          <a:stretch/>
        </p:blipFill>
        <p:spPr>
          <a:xfrm>
            <a:off x="3048000" y="1260000"/>
            <a:ext cx="5412432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Simulation in the Ross Sea </a:t>
            </a:r>
            <a:r>
              <a:rPr lang="en-AU" dirty="0" smtClean="0"/>
              <a:t>– other data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AU" dirty="0" smtClean="0"/>
              <a:t>PA </a:t>
            </a:r>
            <a:r>
              <a:rPr lang="en-AU" dirty="0"/>
              <a:t>points</a:t>
            </a:r>
            <a:r>
              <a:rPr lang="en-AU" dirty="0" smtClean="0"/>
              <a:t>:</a:t>
            </a:r>
          </a:p>
          <a:p>
            <a:pPr lvl="1">
              <a:spcBef>
                <a:spcPts val="1200"/>
              </a:spcBef>
            </a:pPr>
            <a:r>
              <a:rPr lang="en-AU" dirty="0" smtClean="0"/>
              <a:t>100 surveys</a:t>
            </a:r>
          </a:p>
          <a:p>
            <a:pPr lvl="1">
              <a:spcBef>
                <a:spcPts val="1200"/>
              </a:spcBef>
            </a:pPr>
            <a:r>
              <a:rPr lang="en-AU" dirty="0"/>
              <a:t>100% detection</a:t>
            </a:r>
          </a:p>
          <a:p>
            <a:pPr lvl="1">
              <a:spcBef>
                <a:spcPts val="1200"/>
              </a:spcBef>
            </a:pPr>
            <a:r>
              <a:rPr lang="en-AU" dirty="0" smtClean="0"/>
              <a:t>uniform random</a:t>
            </a:r>
          </a:p>
          <a:p>
            <a:pPr lvl="1">
              <a:spcBef>
                <a:spcPts val="1200"/>
              </a:spcBef>
            </a:pPr>
            <a:r>
              <a:rPr lang="en-AU" dirty="0" smtClean="0"/>
              <a:t>survey = cell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Background data:</a:t>
            </a:r>
          </a:p>
          <a:p>
            <a:pPr lvl="1">
              <a:spcBef>
                <a:spcPts val="1200"/>
              </a:spcBef>
            </a:pPr>
            <a:r>
              <a:rPr lang="en-AU" dirty="0"/>
              <a:t>all cells</a:t>
            </a:r>
          </a:p>
          <a:p>
            <a:endParaRPr lang="en-AU" dirty="0" smtClean="0"/>
          </a:p>
          <a:p>
            <a:pPr lvl="1">
              <a:spcBef>
                <a:spcPts val="1200"/>
              </a:spcBef>
            </a:pP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32"/>
          <a:stretch/>
        </p:blipFill>
        <p:spPr>
          <a:xfrm>
            <a:off x="3048000" y="1260000"/>
            <a:ext cx="548444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8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Estimation by SDMs …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5939296" y="6493787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177041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14"/>
          <a:stretch/>
        </p:blipFill>
        <p:spPr>
          <a:xfrm>
            <a:off x="3048000" y="1260000"/>
            <a:ext cx="5412432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Estimation of intensity – presence-only SDM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Data:</a:t>
            </a:r>
          </a:p>
          <a:p>
            <a:pPr lvl="1">
              <a:spcBef>
                <a:spcPts val="1200"/>
              </a:spcBef>
            </a:pPr>
            <a:r>
              <a:rPr lang="en-AU" dirty="0"/>
              <a:t>Environment</a:t>
            </a:r>
          </a:p>
          <a:p>
            <a:pPr lvl="1">
              <a:spcBef>
                <a:spcPts val="1200"/>
              </a:spcBef>
            </a:pPr>
            <a:r>
              <a:rPr lang="en-AU" dirty="0"/>
              <a:t>Sample Bias</a:t>
            </a:r>
          </a:p>
          <a:p>
            <a:pPr lvl="1">
              <a:spcBef>
                <a:spcPts val="1200"/>
              </a:spcBef>
            </a:pPr>
            <a:r>
              <a:rPr lang="en-AU" dirty="0"/>
              <a:t>PO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SDM:</a:t>
            </a:r>
          </a:p>
          <a:p>
            <a:pPr lvl="1">
              <a:spcBef>
                <a:spcPts val="1200"/>
              </a:spcBef>
            </a:pPr>
            <a:r>
              <a:rPr lang="en-AU" dirty="0" smtClean="0"/>
              <a:t>PPM </a:t>
            </a:r>
            <a:br>
              <a:rPr lang="en-AU" dirty="0" smtClean="0"/>
            </a:br>
            <a:r>
              <a:rPr lang="en-AU" dirty="0" smtClean="0"/>
              <a:t>(R - </a:t>
            </a:r>
            <a:r>
              <a:rPr lang="en-AU" dirty="0" err="1" smtClean="0"/>
              <a:t>spatstat</a:t>
            </a:r>
            <a:r>
              <a:rPr lang="en-AU" dirty="0" smtClean="0"/>
              <a:t>)</a:t>
            </a:r>
            <a:endParaRPr lang="en-AU" dirty="0"/>
          </a:p>
          <a:p>
            <a:pPr marL="265113" lvl="1" indent="0">
              <a:spcBef>
                <a:spcPts val="1200"/>
              </a:spcBef>
              <a:buNone/>
            </a:pP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32"/>
          <a:stretch/>
        </p:blipFill>
        <p:spPr>
          <a:xfrm>
            <a:off x="3048000" y="1260000"/>
            <a:ext cx="548444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2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60000"/>
            <a:ext cx="6096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Estimation of intensity – presence-only SDM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 smtClean="0"/>
                  <a:t>Data: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Environment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Sample Bias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PO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/>
                  <a:t>SDM: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PPM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/>
                  <a:t>Change:</a:t>
                </a:r>
              </a:p>
              <a:p>
                <a:pPr marL="550862" lvl="2" indent="-285750"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=−1.01</m:t>
                    </m:r>
                  </m:oMath>
                </a14:m>
                <a:endParaRPr lang="en-AU" dirty="0"/>
              </a:p>
              <a:p>
                <a:pPr lvl="1">
                  <a:spcBef>
                    <a:spcPts val="1200"/>
                  </a:spcBef>
                </a:pPr>
                <a:endParaRPr lang="en-AU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742" t="-175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0992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60000"/>
            <a:ext cx="6096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Estimation of intensity – presence-only SDM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 smtClean="0"/>
                  <a:t>Data: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Environment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Sample Bias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PO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/>
                  <a:t>SDM: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PPM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/>
                  <a:t>Change:</a:t>
                </a:r>
              </a:p>
              <a:p>
                <a:pPr marL="550862" lvl="2" indent="-285750"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=−0.26</m:t>
                    </m:r>
                  </m:oMath>
                </a14:m>
                <a:endParaRPr lang="en-AU" dirty="0"/>
              </a:p>
              <a:p>
                <a:pPr lvl="1">
                  <a:spcBef>
                    <a:spcPts val="1200"/>
                  </a:spcBef>
                </a:pPr>
                <a:endParaRPr lang="en-AU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742" t="-175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2997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60000"/>
            <a:ext cx="6096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Estimation of intensity – presence-only SDM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 smtClean="0"/>
                  <a:t>Data: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Environment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Sample Bias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PO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/>
                  <a:t>SDM: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PPM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/>
                  <a:t>Change:</a:t>
                </a:r>
              </a:p>
              <a:p>
                <a:pPr marL="550862" lvl="2" indent="-285750"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=−0.01</m:t>
                    </m:r>
                  </m:oMath>
                </a14:m>
                <a:endParaRPr lang="en-AU" b="0" dirty="0" smtClean="0"/>
              </a:p>
              <a:p>
                <a:pPr marL="550862" lvl="2" indent="-285750">
                  <a:spcBef>
                    <a:spcPts val="1200"/>
                  </a:spcBef>
                </a:pPr>
                <a:endParaRPr lang="en-AU" dirty="0"/>
              </a:p>
              <a:p>
                <a:pPr lvl="1">
                  <a:spcBef>
                    <a:spcPts val="1200"/>
                  </a:spcBef>
                </a:pPr>
                <a:endParaRPr lang="en-AU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742" t="-175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6313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14"/>
          <a:stretch/>
        </p:blipFill>
        <p:spPr>
          <a:xfrm>
            <a:off x="3048000" y="1260000"/>
            <a:ext cx="5412432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Estimation of </a:t>
            </a:r>
            <a:r>
              <a:rPr lang="en-AU" dirty="0" smtClean="0"/>
              <a:t>intensity </a:t>
            </a:r>
            <a:r>
              <a:rPr lang="en-AU" dirty="0"/>
              <a:t>– </a:t>
            </a:r>
            <a:r>
              <a:rPr lang="en-AU" dirty="0" smtClean="0"/>
              <a:t>pooled </a:t>
            </a:r>
            <a:r>
              <a:rPr lang="en-AU" dirty="0"/>
              <a:t>SDM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Data:</a:t>
            </a:r>
          </a:p>
          <a:p>
            <a:pPr lvl="1">
              <a:spcBef>
                <a:spcPts val="1200"/>
              </a:spcBef>
            </a:pPr>
            <a:r>
              <a:rPr lang="en-AU" dirty="0"/>
              <a:t>Environment</a:t>
            </a:r>
          </a:p>
          <a:p>
            <a:pPr lvl="1">
              <a:spcBef>
                <a:spcPts val="1200"/>
              </a:spcBef>
            </a:pPr>
            <a:r>
              <a:rPr lang="en-AU" dirty="0"/>
              <a:t>Sample Bias</a:t>
            </a:r>
          </a:p>
          <a:p>
            <a:pPr lvl="1">
              <a:spcBef>
                <a:spcPts val="1200"/>
              </a:spcBef>
            </a:pPr>
            <a:r>
              <a:rPr lang="en-AU" dirty="0"/>
              <a:t>PO</a:t>
            </a:r>
          </a:p>
          <a:p>
            <a:pPr lvl="1">
              <a:spcBef>
                <a:spcPts val="1200"/>
              </a:spcBef>
            </a:pPr>
            <a:r>
              <a:rPr lang="en-AU" dirty="0"/>
              <a:t>PA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SDM:</a:t>
            </a:r>
          </a:p>
          <a:p>
            <a:pPr lvl="1">
              <a:spcBef>
                <a:spcPts val="1200"/>
              </a:spcBef>
            </a:pPr>
            <a:r>
              <a:rPr lang="en-AU" dirty="0" err="1" smtClean="0"/>
              <a:t>multispeciesPP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(R package)</a:t>
            </a:r>
            <a:endParaRPr lang="en-AU" dirty="0"/>
          </a:p>
          <a:p>
            <a:pPr lvl="1">
              <a:spcBef>
                <a:spcPts val="1200"/>
              </a:spcBef>
            </a:pP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32"/>
          <a:stretch/>
        </p:blipFill>
        <p:spPr>
          <a:xfrm>
            <a:off x="3048000" y="1260000"/>
            <a:ext cx="548444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4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60000"/>
            <a:ext cx="6096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</a:t>
            </a:r>
            <a:r>
              <a:rPr lang="en-AU" dirty="0" smtClean="0"/>
              <a:t>stimation </a:t>
            </a:r>
            <a:r>
              <a:rPr lang="en-AU" dirty="0"/>
              <a:t>of </a:t>
            </a:r>
            <a:r>
              <a:rPr lang="en-AU" dirty="0" smtClean="0"/>
              <a:t>intensity </a:t>
            </a:r>
            <a:r>
              <a:rPr lang="en-AU" dirty="0"/>
              <a:t>– </a:t>
            </a:r>
            <a:r>
              <a:rPr lang="en-AU" dirty="0" smtClean="0"/>
              <a:t>pooled </a:t>
            </a:r>
            <a:r>
              <a:rPr lang="en-AU" dirty="0"/>
              <a:t>SDM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 smtClean="0"/>
                  <a:t>Data: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Environment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Sample Bias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PO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PA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/>
                  <a:t>SDM: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 err="1"/>
                  <a:t>multispeciesPP</a:t>
                </a:r>
                <a:endParaRPr lang="en-AU" dirty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/>
                  <a:t>Change:</a:t>
                </a:r>
              </a:p>
              <a:p>
                <a:pPr marL="550862" lvl="2" indent="-285750"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=−1.01</m:t>
                    </m:r>
                  </m:oMath>
                </a14:m>
                <a:endParaRPr lang="en-AU" dirty="0"/>
              </a:p>
              <a:p>
                <a:pPr lvl="1">
                  <a:spcBef>
                    <a:spcPts val="1200"/>
                  </a:spcBef>
                </a:pPr>
                <a:endParaRPr lang="en-AU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742" t="-175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3231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Southern Ocean data</a:t>
            </a:r>
            <a:endParaRPr lang="en-A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99592" y="1440000"/>
                <a:ext cx="3960440" cy="4509280"/>
              </a:xfrm>
            </p:spPr>
            <p:txBody>
              <a:bodyPr/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/>
                  <a:t>Data collection more difficult </a:t>
                </a:r>
              </a:p>
              <a:p>
                <a:pPr lvl="1"/>
                <a:r>
                  <a:rPr lang="en-AU" dirty="0"/>
                  <a:t>Costly</a:t>
                </a:r>
              </a:p>
              <a:p>
                <a:pPr lvl="1"/>
                <a:r>
                  <a:rPr lang="en-AU" dirty="0"/>
                  <a:t>Logistically complicated</a:t>
                </a:r>
              </a:p>
              <a:p>
                <a:pPr lvl="1"/>
                <a:r>
                  <a:rPr lang="en-AU" dirty="0"/>
                  <a:t>Working conditions challenging 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/>
                  <a:t>Patchy and sparse </a:t>
                </a:r>
                <a:r>
                  <a:rPr lang="en-AU" dirty="0" smtClean="0"/>
                  <a:t>presence-absence </a:t>
                </a:r>
                <a:r>
                  <a:rPr lang="en-AU" dirty="0"/>
                  <a:t>data coverage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/>
                  <a:t>Different </a:t>
                </a:r>
                <a:r>
                  <a:rPr lang="en-AU" dirty="0" smtClean="0"/>
                  <a:t>gear types used</a:t>
                </a:r>
                <a:endParaRPr lang="en-AU" dirty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 smtClean="0"/>
                  <a:t>Presence-only </a:t>
                </a:r>
                <a:r>
                  <a:rPr lang="en-AU" dirty="0"/>
                  <a:t>data available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/>
                  <a:t>Environmental data at </a:t>
                </a:r>
                <a14:m>
                  <m:oMath xmlns:m="http://schemas.openxmlformats.org/officeDocument/2006/math">
                    <m:r>
                      <a:rPr lang="en-AU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0.1</m:t>
                    </m:r>
                    <m:r>
                      <a:rPr lang="en-A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°×</m:t>
                    </m:r>
                    <m:r>
                      <a:rPr lang="en-AU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0.1</m:t>
                    </m:r>
                    <m:r>
                      <a:rPr lang="en-A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AU" dirty="0"/>
              </a:p>
              <a:p>
                <a:pPr lvl="1"/>
                <a:r>
                  <a:rPr lang="en-AU" dirty="0"/>
                  <a:t>50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AU" dirty="0"/>
                  <a:t>S ~ 80 km</a:t>
                </a:r>
                <a:r>
                  <a:rPr lang="en-AU" baseline="30000" dirty="0"/>
                  <a:t>2</a:t>
                </a:r>
              </a:p>
              <a:p>
                <a:pPr lvl="1"/>
                <a:r>
                  <a:rPr lang="en-AU" dirty="0"/>
                  <a:t>80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AU" dirty="0"/>
                  <a:t>S ~ 20 km</a:t>
                </a:r>
                <a:r>
                  <a:rPr lang="en-AU" baseline="30000" dirty="0"/>
                  <a:t>2</a:t>
                </a:r>
                <a:endParaRPr lang="en-AU" dirty="0"/>
              </a:p>
              <a:p>
                <a:endParaRPr lang="en-AU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99592" y="1440000"/>
                <a:ext cx="3960440" cy="4509280"/>
              </a:xfrm>
              <a:blipFill rotWithShape="0">
                <a:blip r:embed="rId3"/>
                <a:stretch>
                  <a:fillRect l="-3390" t="-175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grpSp>
        <p:nvGrpSpPr>
          <p:cNvPr id="45" name="Group 44"/>
          <p:cNvGrpSpPr/>
          <p:nvPr/>
        </p:nvGrpSpPr>
        <p:grpSpPr>
          <a:xfrm>
            <a:off x="5724128" y="1440000"/>
            <a:ext cx="2698137" cy="2365686"/>
            <a:chOff x="171473" y="4341278"/>
            <a:chExt cx="2698137" cy="2365686"/>
          </a:xfrm>
        </p:grpSpPr>
        <p:pic>
          <p:nvPicPr>
            <p:cNvPr id="46" name="Picture 2" descr="http://www.worldatlas.com/webimage/countrys/polar/anaroutl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216" y="4341278"/>
              <a:ext cx="2360867" cy="2017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Oval 46"/>
            <p:cNvSpPr>
              <a:spLocks noChangeAspect="1"/>
            </p:cNvSpPr>
            <p:nvPr/>
          </p:nvSpPr>
          <p:spPr>
            <a:xfrm>
              <a:off x="2616551" y="5166283"/>
              <a:ext cx="82296" cy="8229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47"/>
            <p:cNvSpPr>
              <a:spLocks noChangeAspect="1"/>
            </p:cNvSpPr>
            <p:nvPr/>
          </p:nvSpPr>
          <p:spPr>
            <a:xfrm>
              <a:off x="2162901" y="4388597"/>
              <a:ext cx="82296" cy="8229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/>
            <p:cNvSpPr>
              <a:spLocks noChangeAspect="1"/>
            </p:cNvSpPr>
            <p:nvPr/>
          </p:nvSpPr>
          <p:spPr>
            <a:xfrm>
              <a:off x="2300061" y="4470893"/>
              <a:ext cx="82296" cy="8229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2437221" y="4470893"/>
              <a:ext cx="82296" cy="8229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2437221" y="4608053"/>
              <a:ext cx="82296" cy="8229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51"/>
            <p:cNvSpPr>
              <a:spLocks noChangeAspect="1"/>
            </p:cNvSpPr>
            <p:nvPr/>
          </p:nvSpPr>
          <p:spPr>
            <a:xfrm>
              <a:off x="2486937" y="4745213"/>
              <a:ext cx="82296" cy="8229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/>
            <p:cNvSpPr>
              <a:spLocks noChangeAspect="1"/>
            </p:cNvSpPr>
            <p:nvPr/>
          </p:nvSpPr>
          <p:spPr>
            <a:xfrm>
              <a:off x="2624097" y="4600507"/>
              <a:ext cx="82296" cy="8229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/>
            <p:cNvSpPr>
              <a:spLocks noChangeAspect="1"/>
            </p:cNvSpPr>
            <p:nvPr/>
          </p:nvSpPr>
          <p:spPr>
            <a:xfrm>
              <a:off x="2761257" y="5166283"/>
              <a:ext cx="82296" cy="8229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/>
            <p:cNvSpPr>
              <a:spLocks noChangeAspect="1"/>
            </p:cNvSpPr>
            <p:nvPr/>
          </p:nvSpPr>
          <p:spPr>
            <a:xfrm>
              <a:off x="2681359" y="5303443"/>
              <a:ext cx="82296" cy="8229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val 55"/>
            <p:cNvSpPr>
              <a:spLocks noChangeAspect="1"/>
            </p:cNvSpPr>
            <p:nvPr/>
          </p:nvSpPr>
          <p:spPr>
            <a:xfrm>
              <a:off x="1320407" y="5749548"/>
              <a:ext cx="82296" cy="8229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56"/>
            <p:cNvSpPr>
              <a:spLocks noChangeAspect="1"/>
            </p:cNvSpPr>
            <p:nvPr/>
          </p:nvSpPr>
          <p:spPr>
            <a:xfrm>
              <a:off x="1457567" y="5831844"/>
              <a:ext cx="82296" cy="8229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/>
            <p:cNvSpPr>
              <a:spLocks noChangeAspect="1"/>
            </p:cNvSpPr>
            <p:nvPr/>
          </p:nvSpPr>
          <p:spPr>
            <a:xfrm>
              <a:off x="1385215" y="5969004"/>
              <a:ext cx="82296" cy="8229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Oval 58"/>
            <p:cNvSpPr>
              <a:spLocks noChangeAspect="1"/>
            </p:cNvSpPr>
            <p:nvPr/>
          </p:nvSpPr>
          <p:spPr>
            <a:xfrm>
              <a:off x="1302919" y="5896652"/>
              <a:ext cx="82296" cy="8229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val 59"/>
            <p:cNvSpPr>
              <a:spLocks noChangeAspect="1"/>
            </p:cNvSpPr>
            <p:nvPr/>
          </p:nvSpPr>
          <p:spPr>
            <a:xfrm>
              <a:off x="330811" y="5118965"/>
              <a:ext cx="82296" cy="8229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/>
            <p:cNvSpPr>
              <a:spLocks noChangeAspect="1"/>
            </p:cNvSpPr>
            <p:nvPr/>
          </p:nvSpPr>
          <p:spPr>
            <a:xfrm>
              <a:off x="467971" y="5054158"/>
              <a:ext cx="82296" cy="8229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>
              <a:spLocks noChangeAspect="1"/>
            </p:cNvSpPr>
            <p:nvPr/>
          </p:nvSpPr>
          <p:spPr>
            <a:xfrm>
              <a:off x="477914" y="5191318"/>
              <a:ext cx="82296" cy="8229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Multiply 62"/>
            <p:cNvSpPr>
              <a:spLocks noChangeAspect="1"/>
            </p:cNvSpPr>
            <p:nvPr/>
          </p:nvSpPr>
          <p:spPr>
            <a:xfrm>
              <a:off x="237853" y="4941318"/>
              <a:ext cx="123444" cy="123444"/>
            </a:xfrm>
            <a:prstGeom prst="mathMultiply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Multiply 63"/>
            <p:cNvSpPr>
              <a:spLocks noChangeAspect="1"/>
            </p:cNvSpPr>
            <p:nvPr/>
          </p:nvSpPr>
          <p:spPr>
            <a:xfrm>
              <a:off x="361219" y="4930097"/>
              <a:ext cx="123444" cy="123444"/>
            </a:xfrm>
            <a:prstGeom prst="mathMultiply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Multiply 64"/>
            <p:cNvSpPr>
              <a:spLocks noChangeAspect="1"/>
            </p:cNvSpPr>
            <p:nvPr/>
          </p:nvSpPr>
          <p:spPr>
            <a:xfrm>
              <a:off x="218685" y="5054158"/>
              <a:ext cx="123444" cy="123444"/>
            </a:xfrm>
            <a:prstGeom prst="mathMultiply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Multiply 65"/>
            <p:cNvSpPr>
              <a:spLocks noChangeAspect="1"/>
            </p:cNvSpPr>
            <p:nvPr/>
          </p:nvSpPr>
          <p:spPr>
            <a:xfrm>
              <a:off x="218685" y="4794929"/>
              <a:ext cx="123444" cy="123444"/>
            </a:xfrm>
            <a:prstGeom prst="mathMultiply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Multiply 66"/>
            <p:cNvSpPr>
              <a:spLocks noChangeAspect="1"/>
            </p:cNvSpPr>
            <p:nvPr/>
          </p:nvSpPr>
          <p:spPr>
            <a:xfrm>
              <a:off x="2445789" y="6010152"/>
              <a:ext cx="123444" cy="123444"/>
            </a:xfrm>
            <a:prstGeom prst="mathMultiply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Multiply 67"/>
            <p:cNvSpPr>
              <a:spLocks noChangeAspect="1"/>
            </p:cNvSpPr>
            <p:nvPr/>
          </p:nvSpPr>
          <p:spPr>
            <a:xfrm>
              <a:off x="2582949" y="5896652"/>
              <a:ext cx="123444" cy="123444"/>
            </a:xfrm>
            <a:prstGeom prst="mathMultiply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Multiply 68"/>
            <p:cNvSpPr>
              <a:spLocks noChangeAspect="1"/>
            </p:cNvSpPr>
            <p:nvPr/>
          </p:nvSpPr>
          <p:spPr>
            <a:xfrm>
              <a:off x="2551744" y="6033812"/>
              <a:ext cx="123444" cy="123444"/>
            </a:xfrm>
            <a:prstGeom prst="mathMultiply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Multiply 69"/>
            <p:cNvSpPr>
              <a:spLocks noChangeAspect="1"/>
            </p:cNvSpPr>
            <p:nvPr/>
          </p:nvSpPr>
          <p:spPr>
            <a:xfrm>
              <a:off x="2486937" y="5902822"/>
              <a:ext cx="123444" cy="123444"/>
            </a:xfrm>
            <a:prstGeom prst="mathMultiply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Multiply 70"/>
            <p:cNvSpPr>
              <a:spLocks noChangeAspect="1"/>
            </p:cNvSpPr>
            <p:nvPr/>
          </p:nvSpPr>
          <p:spPr>
            <a:xfrm>
              <a:off x="2551744" y="5767037"/>
              <a:ext cx="123444" cy="123444"/>
            </a:xfrm>
            <a:prstGeom prst="mathMultiply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Multiply 71"/>
            <p:cNvSpPr>
              <a:spLocks noChangeAspect="1"/>
            </p:cNvSpPr>
            <p:nvPr/>
          </p:nvSpPr>
          <p:spPr>
            <a:xfrm>
              <a:off x="2563667" y="4879596"/>
              <a:ext cx="123444" cy="123444"/>
            </a:xfrm>
            <a:prstGeom prst="mathMultiply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Multiply 72"/>
            <p:cNvSpPr>
              <a:spLocks noChangeAspect="1"/>
            </p:cNvSpPr>
            <p:nvPr/>
          </p:nvSpPr>
          <p:spPr>
            <a:xfrm>
              <a:off x="2551744" y="5016756"/>
              <a:ext cx="123444" cy="123444"/>
            </a:xfrm>
            <a:prstGeom prst="mathMultiply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Multiply 73"/>
            <p:cNvSpPr>
              <a:spLocks noChangeAspect="1"/>
            </p:cNvSpPr>
            <p:nvPr/>
          </p:nvSpPr>
          <p:spPr>
            <a:xfrm>
              <a:off x="2681359" y="5054158"/>
              <a:ext cx="123444" cy="123444"/>
            </a:xfrm>
            <a:prstGeom prst="mathMultiply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Multiply 74"/>
            <p:cNvSpPr>
              <a:spLocks noChangeAspect="1"/>
            </p:cNvSpPr>
            <p:nvPr/>
          </p:nvSpPr>
          <p:spPr>
            <a:xfrm>
              <a:off x="2746166" y="5254750"/>
              <a:ext cx="123444" cy="123444"/>
            </a:xfrm>
            <a:prstGeom prst="mathMultiply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Multiply 75"/>
            <p:cNvSpPr>
              <a:spLocks noChangeAspect="1"/>
            </p:cNvSpPr>
            <p:nvPr/>
          </p:nvSpPr>
          <p:spPr>
            <a:xfrm>
              <a:off x="2616551" y="5391910"/>
              <a:ext cx="123444" cy="123444"/>
            </a:xfrm>
            <a:prstGeom prst="mathMultiply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Multiply 76"/>
            <p:cNvSpPr>
              <a:spLocks noChangeAspect="1"/>
            </p:cNvSpPr>
            <p:nvPr/>
          </p:nvSpPr>
          <p:spPr>
            <a:xfrm>
              <a:off x="2681359" y="4930714"/>
              <a:ext cx="123444" cy="123444"/>
            </a:xfrm>
            <a:prstGeom prst="mathMultiply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Multiply 77"/>
            <p:cNvSpPr>
              <a:spLocks noChangeAspect="1"/>
            </p:cNvSpPr>
            <p:nvPr/>
          </p:nvSpPr>
          <p:spPr>
            <a:xfrm>
              <a:off x="2616551" y="4730122"/>
              <a:ext cx="123444" cy="123444"/>
            </a:xfrm>
            <a:prstGeom prst="mathMultiply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171473" y="6125266"/>
              <a:ext cx="1278573" cy="581698"/>
              <a:chOff x="3005395" y="4293096"/>
              <a:chExt cx="1278573" cy="581698"/>
            </a:xfrm>
          </p:grpSpPr>
          <p:sp>
            <p:nvSpPr>
              <p:cNvPr id="80" name="Oval 79"/>
              <p:cNvSpPr>
                <a:spLocks noChangeAspect="1"/>
              </p:cNvSpPr>
              <p:nvPr/>
            </p:nvSpPr>
            <p:spPr>
              <a:xfrm>
                <a:off x="3014985" y="4535700"/>
                <a:ext cx="82296" cy="82296"/>
              </a:xfrm>
              <a:prstGeom prst="ellipse">
                <a:avLst/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Multiply 80"/>
              <p:cNvSpPr>
                <a:spLocks noChangeAspect="1"/>
              </p:cNvSpPr>
              <p:nvPr/>
            </p:nvSpPr>
            <p:spPr>
              <a:xfrm>
                <a:off x="3005395" y="4680247"/>
                <a:ext cx="123444" cy="123444"/>
              </a:xfrm>
              <a:prstGeom prst="mathMultiply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3101759" y="4293096"/>
                <a:ext cx="1182209" cy="5816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Species A data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Presence-only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Presence-absence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15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60000"/>
            <a:ext cx="6096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</a:t>
            </a:r>
            <a:r>
              <a:rPr lang="en-AU" dirty="0" smtClean="0"/>
              <a:t>stimation </a:t>
            </a:r>
            <a:r>
              <a:rPr lang="en-AU" dirty="0"/>
              <a:t>of intensity – </a:t>
            </a:r>
            <a:r>
              <a:rPr lang="en-AU" dirty="0" smtClean="0"/>
              <a:t>pooled </a:t>
            </a:r>
            <a:r>
              <a:rPr lang="en-AU" dirty="0"/>
              <a:t>SDM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 smtClean="0"/>
                  <a:t>Data: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Environment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Sample Bias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PO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PA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/>
                  <a:t>SDM: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 err="1"/>
                  <a:t>multispeciesPP</a:t>
                </a:r>
                <a:endParaRPr lang="en-AU" dirty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/>
                  <a:t>Change:</a:t>
                </a:r>
              </a:p>
              <a:p>
                <a:pPr marL="550862" lvl="2" indent="-285750"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=−0.26</m:t>
                    </m:r>
                  </m:oMath>
                </a14:m>
                <a:endParaRPr lang="en-AU" b="0" dirty="0" smtClean="0"/>
              </a:p>
              <a:p>
                <a:pPr marL="550862" lvl="2" indent="-285750">
                  <a:spcBef>
                    <a:spcPts val="1200"/>
                  </a:spcBef>
                </a:pPr>
                <a:endParaRPr lang="en-AU" dirty="0"/>
              </a:p>
              <a:p>
                <a:pPr lvl="1">
                  <a:spcBef>
                    <a:spcPts val="1200"/>
                  </a:spcBef>
                </a:pPr>
                <a:endParaRPr lang="en-AU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742" t="-175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6601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60000"/>
            <a:ext cx="6096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</a:t>
            </a:r>
            <a:r>
              <a:rPr lang="en-AU" dirty="0" smtClean="0"/>
              <a:t>stimation </a:t>
            </a:r>
            <a:r>
              <a:rPr lang="en-AU" dirty="0"/>
              <a:t>of intensity – </a:t>
            </a:r>
            <a:r>
              <a:rPr lang="en-AU" dirty="0" smtClean="0"/>
              <a:t>pooled </a:t>
            </a:r>
            <a:r>
              <a:rPr lang="en-AU" dirty="0"/>
              <a:t>SDM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 smtClean="0"/>
                  <a:t>Data: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Environment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Sample Bias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PO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PA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/>
                  <a:t>SDM: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 err="1"/>
                  <a:t>multispeciesPP</a:t>
                </a:r>
                <a:endParaRPr lang="en-AU" dirty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/>
                  <a:t>Change:</a:t>
                </a:r>
              </a:p>
              <a:p>
                <a:pPr marL="550862" lvl="2" indent="-285750"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=−0.01</m:t>
                    </m:r>
                  </m:oMath>
                </a14:m>
                <a:endParaRPr lang="en-AU" b="0" dirty="0" smtClean="0"/>
              </a:p>
              <a:p>
                <a:pPr marL="265112" lvl="2" indent="0">
                  <a:spcBef>
                    <a:spcPts val="1200"/>
                  </a:spcBef>
                  <a:buNone/>
                </a:pPr>
                <a:endParaRPr lang="en-AU" dirty="0"/>
              </a:p>
              <a:p>
                <a:pPr lvl="1">
                  <a:spcBef>
                    <a:spcPts val="1200"/>
                  </a:spcBef>
                </a:pPr>
                <a:endParaRPr lang="en-AU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742" t="-175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3732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Where to from here</a:t>
            </a:r>
            <a:endParaRPr lang="en-AU" dirty="0"/>
          </a:p>
        </p:txBody>
      </p:sp>
      <p:sp useBgFill="1"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AU" sz="2400" b="1" dirty="0">
                <a:solidFill>
                  <a:schemeClr val="accent5"/>
                </a:solidFill>
                <a:latin typeface="+mj-lt"/>
              </a:rPr>
              <a:t>How many of species x, y, and z are in the area and where are they located?</a:t>
            </a:r>
          </a:p>
          <a:p>
            <a:pPr>
              <a:buFont typeface="Wingdings" panose="05000000000000000000" pitchFamily="2" charset="2"/>
              <a:buChar char="§"/>
            </a:pPr>
            <a:endParaRPr lang="en-AU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AU" dirty="0" smtClean="0"/>
              <a:t>Better understanding of </a:t>
            </a:r>
            <a:r>
              <a:rPr lang="en-AU" dirty="0" err="1" smtClean="0"/>
              <a:t>multispeciesPP</a:t>
            </a:r>
            <a:endParaRPr lang="en-AU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AU" dirty="0" smtClean="0"/>
              <a:t>Simulate patchy PA data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dirty="0" smtClean="0"/>
              <a:t>Real area of cells / better approximate shape of earth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dirty="0" smtClean="0"/>
              <a:t>More </a:t>
            </a:r>
            <a:r>
              <a:rPr lang="en-AU" dirty="0" smtClean="0"/>
              <a:t>than one species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Interaction between species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dirty="0" smtClean="0"/>
              <a:t>Better sampling bias estimation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dirty="0" smtClean="0"/>
              <a:t>Differences in sampling effort (gear type, </a:t>
            </a:r>
            <a:r>
              <a:rPr lang="en-AU" dirty="0" err="1" smtClean="0"/>
              <a:t>etc</a:t>
            </a:r>
            <a:r>
              <a:rPr lang="en-AU" dirty="0" smtClean="0"/>
              <a:t>) included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Real Ross Sea data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dirty="0" smtClean="0"/>
              <a:t>Bigger </a:t>
            </a:r>
            <a:r>
              <a:rPr lang="en-AU" dirty="0"/>
              <a:t>region … Southern </a:t>
            </a:r>
            <a:r>
              <a:rPr lang="en-AU" dirty="0" smtClean="0"/>
              <a:t>Ocean</a:t>
            </a:r>
          </a:p>
          <a:p>
            <a:pPr marL="0" indent="0">
              <a:buNone/>
            </a:pPr>
            <a:endParaRPr lang="en-AU" dirty="0" smtClean="0"/>
          </a:p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0241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Thanks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AU" sz="2400" b="1" dirty="0" smtClean="0"/>
              <a:t>Nicole Hill (University of Tasmania)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AU" sz="2400" b="1" dirty="0"/>
              <a:t>Simon Wotherspoon (University of Tasmania)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AU" sz="2400" b="1" dirty="0" smtClean="0"/>
              <a:t>Scott Foster (CSIRO)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AU" sz="2400" b="1" dirty="0"/>
              <a:t>Piers Dunstan (CSIRO)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AU" sz="2400" b="1" dirty="0" smtClean="0"/>
              <a:t>John McKinlay (Australian Antarctic Division)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AU" sz="2400" b="1" dirty="0" smtClean="0"/>
              <a:t>Ben Raymond (Australian Antarctic Division)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AU" sz="2400" b="1" dirty="0" smtClean="0"/>
              <a:t>Mike Sumner (Australian Antarctic Division</a:t>
            </a:r>
          </a:p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5939296" y="6493787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200" dirty="0" smtClean="0"/>
              <a:t>PHOTO: Nicole Hill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401976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References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err="1" smtClean="0"/>
              <a:t>Fithian</a:t>
            </a:r>
            <a:r>
              <a:rPr lang="en-AU" dirty="0" smtClean="0"/>
              <a:t>, W., </a:t>
            </a:r>
            <a:r>
              <a:rPr lang="en-AU" dirty="0" err="1" smtClean="0"/>
              <a:t>Elith</a:t>
            </a:r>
            <a:r>
              <a:rPr lang="en-AU" dirty="0" smtClean="0"/>
              <a:t>, J., Hastie, T., &amp; Keith, D. A. (2015). Bias correction in species distribution models: pooling survey and collection data for multiple species. </a:t>
            </a:r>
            <a:r>
              <a:rPr lang="en-AU" i="1" dirty="0" smtClean="0"/>
              <a:t>Methods in Ecology and Evolution, 6</a:t>
            </a:r>
            <a:r>
              <a:rPr lang="en-AU" dirty="0" smtClean="0"/>
              <a:t>(4), 424-438. </a:t>
            </a:r>
          </a:p>
          <a:p>
            <a:r>
              <a:rPr lang="en-AU" dirty="0" err="1" smtClean="0"/>
              <a:t>Warton</a:t>
            </a:r>
            <a:r>
              <a:rPr lang="en-AU" dirty="0" smtClean="0"/>
              <a:t>, D. I., &amp; Shepherd, L. C. (2010). Poisson point process models solve the "pseudo-absence problem" for presence-only data in ecology. </a:t>
            </a:r>
            <a:r>
              <a:rPr lang="en-AU" i="1" dirty="0" smtClean="0"/>
              <a:t>The Annals of Applied Statistics, 4</a:t>
            </a:r>
            <a:r>
              <a:rPr lang="en-AU" dirty="0" smtClean="0"/>
              <a:t>(3), 1383-1402. doi:10.1214/10-AOAS331</a:t>
            </a:r>
          </a:p>
          <a:p>
            <a:r>
              <a:rPr lang="en-AU" i="1" dirty="0" smtClean="0"/>
              <a:t>“</a:t>
            </a:r>
            <a:r>
              <a:rPr lang="en-AU" i="1" dirty="0" err="1" smtClean="0"/>
              <a:t>spatstat</a:t>
            </a:r>
            <a:r>
              <a:rPr lang="en-AU" i="1" dirty="0" smtClean="0"/>
              <a:t>” R package available from CRAN at </a:t>
            </a:r>
            <a:r>
              <a:rPr lang="en-AU" i="1" dirty="0" smtClean="0">
                <a:hlinkClick r:id="rId2"/>
              </a:rPr>
              <a:t>www.r-project.org</a:t>
            </a:r>
            <a:r>
              <a:rPr lang="en-AU" i="1" dirty="0" smtClean="0"/>
              <a:t> </a:t>
            </a:r>
          </a:p>
          <a:p>
            <a:r>
              <a:rPr lang="en-AU" i="1" dirty="0" smtClean="0"/>
              <a:t>“</a:t>
            </a:r>
            <a:r>
              <a:rPr lang="en-AU" i="1" dirty="0" err="1" smtClean="0"/>
              <a:t>multispeciesPP</a:t>
            </a:r>
            <a:r>
              <a:rPr lang="en-AU" i="1" dirty="0" smtClean="0"/>
              <a:t>” R </a:t>
            </a:r>
            <a:r>
              <a:rPr lang="en-AU" i="1" dirty="0"/>
              <a:t>package available </a:t>
            </a:r>
            <a:r>
              <a:rPr lang="en-AU" i="1" dirty="0" smtClean="0"/>
              <a:t>at </a:t>
            </a:r>
            <a:r>
              <a:rPr lang="en-AU" i="1" dirty="0" smtClean="0">
                <a:hlinkClick r:id="rId3"/>
              </a:rPr>
              <a:t>github.com/</a:t>
            </a:r>
            <a:r>
              <a:rPr lang="en-AU" i="1" dirty="0" err="1" smtClean="0">
                <a:hlinkClick r:id="rId3"/>
              </a:rPr>
              <a:t>wfithian</a:t>
            </a:r>
            <a:r>
              <a:rPr lang="en-AU" i="1" dirty="0" smtClean="0">
                <a:hlinkClick r:id="rId3"/>
              </a:rPr>
              <a:t>/</a:t>
            </a:r>
            <a:r>
              <a:rPr lang="en-AU" i="1" dirty="0" err="1" smtClean="0">
                <a:hlinkClick r:id="rId3"/>
              </a:rPr>
              <a:t>multispeciesPP</a:t>
            </a:r>
            <a:r>
              <a:rPr lang="en-AU" i="1" dirty="0" smtClean="0"/>
              <a:t> </a:t>
            </a:r>
            <a:endParaRPr lang="en-AU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8539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99592" y="540000"/>
            <a:ext cx="7704000" cy="56253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4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dirty="0" smtClean="0"/>
              <a:t>Big question:</a:t>
            </a:r>
          </a:p>
          <a:p>
            <a:pPr algn="ctr"/>
            <a:endParaRPr lang="en-AU" dirty="0"/>
          </a:p>
          <a:p>
            <a:pPr algn="ctr"/>
            <a:r>
              <a:rPr lang="en-AU" dirty="0" smtClean="0">
                <a:solidFill>
                  <a:schemeClr val="accent5"/>
                </a:solidFill>
              </a:rPr>
              <a:t>Is this ecosystem sustainable under change A?</a:t>
            </a:r>
          </a:p>
          <a:p>
            <a:pPr algn="ctr"/>
            <a:endParaRPr lang="en-AU" dirty="0"/>
          </a:p>
          <a:p>
            <a:pPr algn="ctr">
              <a:lnSpc>
                <a:spcPct val="150000"/>
              </a:lnSpc>
            </a:pPr>
            <a:r>
              <a:rPr lang="en-AU" dirty="0" smtClean="0"/>
              <a:t>The first question:</a:t>
            </a:r>
          </a:p>
          <a:p>
            <a:pPr algn="ctr"/>
            <a:endParaRPr lang="en-AU" dirty="0"/>
          </a:p>
          <a:p>
            <a:pPr algn="ctr"/>
            <a:r>
              <a:rPr lang="en-AU" dirty="0">
                <a:solidFill>
                  <a:schemeClr val="accent5"/>
                </a:solidFill>
              </a:rPr>
              <a:t>H</a:t>
            </a:r>
            <a:r>
              <a:rPr lang="en-AU" dirty="0" smtClean="0">
                <a:solidFill>
                  <a:schemeClr val="accent5"/>
                </a:solidFill>
              </a:rPr>
              <a:t>ow </a:t>
            </a:r>
            <a:r>
              <a:rPr lang="en-AU" dirty="0">
                <a:solidFill>
                  <a:schemeClr val="accent5"/>
                </a:solidFill>
              </a:rPr>
              <a:t>many of species x, y, and z are in the </a:t>
            </a:r>
            <a:r>
              <a:rPr lang="en-AU" dirty="0" smtClean="0">
                <a:solidFill>
                  <a:schemeClr val="accent5"/>
                </a:solidFill>
              </a:rPr>
              <a:t>area and </a:t>
            </a:r>
            <a:r>
              <a:rPr lang="en-AU" dirty="0">
                <a:solidFill>
                  <a:schemeClr val="accent5"/>
                </a:solidFill>
              </a:rPr>
              <a:t>where are they located</a:t>
            </a:r>
            <a:r>
              <a:rPr lang="en-AU" dirty="0" smtClean="0">
                <a:solidFill>
                  <a:schemeClr val="accent5"/>
                </a:solidFill>
              </a:rPr>
              <a:t>?</a:t>
            </a:r>
          </a:p>
          <a:p>
            <a:pPr algn="ctr"/>
            <a:endParaRPr lang="en-AU" dirty="0" smtClean="0">
              <a:solidFill>
                <a:schemeClr val="accent3"/>
              </a:solidFill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AU" dirty="0" smtClean="0"/>
              <a:t>The answer:</a:t>
            </a:r>
          </a:p>
          <a:p>
            <a:pPr algn="ctr"/>
            <a:endParaRPr lang="en-AU" dirty="0"/>
          </a:p>
          <a:p>
            <a:pPr algn="ctr"/>
            <a:r>
              <a:rPr lang="en-AU" dirty="0" smtClean="0">
                <a:solidFill>
                  <a:schemeClr val="accent5"/>
                </a:solidFill>
              </a:rPr>
              <a:t>For some species … ?</a:t>
            </a:r>
          </a:p>
          <a:p>
            <a:pPr algn="ctr"/>
            <a:endParaRPr lang="en-AU" dirty="0" smtClean="0">
              <a:solidFill>
                <a:schemeClr val="accent3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AU" dirty="0" smtClean="0"/>
              <a:t>Getting an “answer”:</a:t>
            </a:r>
          </a:p>
          <a:p>
            <a:pPr algn="ctr"/>
            <a:endParaRPr lang="en-AU" dirty="0" smtClean="0">
              <a:solidFill>
                <a:schemeClr val="accent3"/>
              </a:solidFill>
            </a:endParaRPr>
          </a:p>
          <a:p>
            <a:pPr algn="ctr"/>
            <a:r>
              <a:rPr lang="en-AU" dirty="0" smtClean="0">
                <a:solidFill>
                  <a:schemeClr val="accent5"/>
                </a:solidFill>
              </a:rPr>
              <a:t>Species distribution models (SDMs)</a:t>
            </a:r>
          </a:p>
          <a:p>
            <a:endParaRPr lang="en-AU" dirty="0">
              <a:solidFill>
                <a:schemeClr val="accent3"/>
              </a:solidFill>
            </a:endParaRPr>
          </a:p>
          <a:p>
            <a:endParaRPr lang="en-AU" dirty="0" smtClean="0">
              <a:solidFill>
                <a:schemeClr val="accent3"/>
              </a:solidFill>
            </a:endParaRPr>
          </a:p>
          <a:p>
            <a:endParaRPr lang="en-AU" dirty="0">
              <a:solidFill>
                <a:schemeClr val="accent3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689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Species distribution models …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5939296" y="6493787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205273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Picture 22" descr="http://findicons.com/files/icons/98/nx11/256/internet_re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262" y="3849399"/>
            <a:ext cx="1260140" cy="126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Arrow Connector 30"/>
          <p:cNvCxnSpPr/>
          <p:nvPr/>
        </p:nvCxnSpPr>
        <p:spPr>
          <a:xfrm>
            <a:off x="7560332" y="3566559"/>
            <a:ext cx="0" cy="59709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Accurate estimation – which model?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 smtClean="0">
                <a:solidFill>
                  <a:schemeClr val="accent5"/>
                </a:solidFill>
              </a:rPr>
              <a:t>SDM for Presence-Absence (PA) data</a:t>
            </a:r>
          </a:p>
          <a:p>
            <a:pPr lvl="1">
              <a:spcBef>
                <a:spcPts val="600"/>
              </a:spcBef>
            </a:pPr>
            <a:r>
              <a:rPr lang="en-AU" sz="1600" dirty="0" smtClean="0"/>
              <a:t>GLMs</a:t>
            </a:r>
          </a:p>
          <a:p>
            <a:pPr lvl="1"/>
            <a:r>
              <a:rPr lang="en-AU" sz="1600" dirty="0" smtClean="0"/>
              <a:t>We don’t have enough PA data or “coverage”</a:t>
            </a:r>
          </a:p>
          <a:p>
            <a:pPr lvl="1"/>
            <a:r>
              <a:rPr lang="en-AU" sz="1600" dirty="0" smtClean="0"/>
              <a:t>Not using all our available data</a:t>
            </a:r>
          </a:p>
          <a:p>
            <a:pPr lvl="1"/>
            <a:endParaRPr lang="en-AU" sz="1600" dirty="0" smtClean="0"/>
          </a:p>
          <a:p>
            <a:pPr marL="0" indent="0">
              <a:buNone/>
            </a:pPr>
            <a:r>
              <a:rPr lang="en-AU" dirty="0" smtClean="0">
                <a:solidFill>
                  <a:schemeClr val="accent5"/>
                </a:solidFill>
              </a:rPr>
              <a:t>SDM for Presence-Only (PO) data</a:t>
            </a:r>
          </a:p>
          <a:p>
            <a:pPr lvl="1">
              <a:spcBef>
                <a:spcPts val="600"/>
              </a:spcBef>
            </a:pPr>
            <a:r>
              <a:rPr lang="en-AU" sz="1600" dirty="0" smtClean="0"/>
              <a:t>GLMs with pseudo-absence data, PPM, MAXENT</a:t>
            </a:r>
          </a:p>
          <a:p>
            <a:pPr lvl="1"/>
            <a:r>
              <a:rPr lang="en-AU" sz="1600" dirty="0" smtClean="0"/>
              <a:t>Our PO data has sampling bias – </a:t>
            </a:r>
            <a:r>
              <a:rPr lang="en-AU" sz="1600" dirty="0"/>
              <a:t>e</a:t>
            </a:r>
            <a:r>
              <a:rPr lang="en-AU" sz="1600" dirty="0" smtClean="0"/>
              <a:t>ffects estimate</a:t>
            </a:r>
          </a:p>
          <a:p>
            <a:pPr lvl="1"/>
            <a:r>
              <a:rPr lang="en-AU" sz="1600" dirty="0" smtClean="0"/>
              <a:t>Not using all our available data</a:t>
            </a:r>
          </a:p>
          <a:p>
            <a:pPr lvl="1"/>
            <a:endParaRPr lang="en-AU" sz="1600" dirty="0"/>
          </a:p>
          <a:p>
            <a:pPr marL="0" indent="0">
              <a:buNone/>
            </a:pPr>
            <a:r>
              <a:rPr lang="en-AU" dirty="0" smtClean="0">
                <a:solidFill>
                  <a:schemeClr val="accent5"/>
                </a:solidFill>
              </a:rPr>
              <a:t>SDM for both PA and PO data?</a:t>
            </a:r>
          </a:p>
          <a:p>
            <a:pPr lvl="1">
              <a:spcBef>
                <a:spcPts val="600"/>
              </a:spcBef>
            </a:pPr>
            <a:r>
              <a:rPr lang="en-AU" sz="1600" dirty="0" err="1" smtClean="0"/>
              <a:t>MultispeciesPP</a:t>
            </a:r>
            <a:r>
              <a:rPr lang="en-AU" sz="1600" dirty="0" smtClean="0"/>
              <a:t> by </a:t>
            </a:r>
            <a:r>
              <a:rPr lang="en-AU" sz="1600" dirty="0" err="1" smtClean="0"/>
              <a:t>Fithian</a:t>
            </a:r>
            <a:r>
              <a:rPr lang="en-AU" sz="1600" dirty="0" smtClean="0"/>
              <a:t>, </a:t>
            </a:r>
            <a:r>
              <a:rPr lang="en-AU" sz="1600" dirty="0" err="1" smtClean="0"/>
              <a:t>Elith</a:t>
            </a:r>
            <a:r>
              <a:rPr lang="en-AU" sz="1600" dirty="0" smtClean="0"/>
              <a:t>, Hastie, and Keith (2015)</a:t>
            </a:r>
          </a:p>
          <a:p>
            <a:pPr lvl="1"/>
            <a:r>
              <a:rPr lang="en-AU" sz="1600" dirty="0" smtClean="0"/>
              <a:t>Could use all available data</a:t>
            </a:r>
          </a:p>
          <a:p>
            <a:pPr lvl="1"/>
            <a:r>
              <a:rPr lang="en-AU" sz="1600" dirty="0" smtClean="0"/>
              <a:t>Could account for sampling bias in PO data</a:t>
            </a:r>
            <a:endParaRPr lang="en-AU" i="1" dirty="0" smtClean="0"/>
          </a:p>
          <a:p>
            <a:pPr lvl="1"/>
            <a:endParaRPr lang="en-AU" dirty="0" smtClean="0"/>
          </a:p>
          <a:p>
            <a:pPr lvl="1"/>
            <a:endParaRPr lang="en-AU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16" name="Flowchart: Multidocument 15"/>
          <p:cNvSpPr/>
          <p:nvPr/>
        </p:nvSpPr>
        <p:spPr>
          <a:xfrm>
            <a:off x="7094062" y="1411191"/>
            <a:ext cx="936104" cy="859342"/>
          </a:xfrm>
          <a:prstGeom prst="flowChartMultidocument">
            <a:avLst/>
          </a:prstGeom>
          <a:ln/>
          <a:effectLst>
            <a:outerShdw blurRad="50800" dist="38100" dir="5400000" sx="98000" sy="98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i="1" dirty="0" smtClean="0"/>
              <a:t>Data</a:t>
            </a:r>
            <a:endParaRPr lang="en-AU" i="1" dirty="0"/>
          </a:p>
        </p:txBody>
      </p:sp>
      <p:sp>
        <p:nvSpPr>
          <p:cNvPr id="17" name="Octagon 16"/>
          <p:cNvSpPr/>
          <p:nvPr/>
        </p:nvSpPr>
        <p:spPr>
          <a:xfrm>
            <a:off x="7092280" y="2630455"/>
            <a:ext cx="936104" cy="936104"/>
          </a:xfrm>
          <a:prstGeom prst="octagon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 smtClean="0"/>
              <a:t>?</a:t>
            </a:r>
            <a:endParaRPr lang="en-AU" sz="2400" b="1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560332" y="2198407"/>
            <a:ext cx="0" cy="43204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Multiply 22"/>
          <p:cNvSpPr/>
          <p:nvPr/>
        </p:nvSpPr>
        <p:spPr>
          <a:xfrm>
            <a:off x="7479323" y="4119321"/>
            <a:ext cx="162018" cy="180000"/>
          </a:xfrm>
          <a:prstGeom prst="mathMultiply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440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Poisson point SDM</a:t>
            </a:r>
            <a:br>
              <a:rPr lang="en-AU" dirty="0" smtClean="0"/>
            </a:br>
            <a:endParaRPr lang="en-A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99592" y="1440000"/>
                <a:ext cx="7704000" cy="4941328"/>
              </a:xfrm>
            </p:spPr>
            <p:txBody>
              <a:bodyPr/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 smtClean="0"/>
                  <a:t>Presence-only SDM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 smtClean="0"/>
                  <a:t>Set of individuals’ locations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𝒮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𝐼𝑃𝑃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𝜆</m:t>
                    </m:r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AU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AU" dirty="0" smtClean="0"/>
              </a:p>
              <a:p>
                <a:pPr lvl="1">
                  <a:spcBef>
                    <a:spcPts val="1200"/>
                  </a:spcBef>
                </a:pPr>
                <a:r>
                  <a:rPr lang="en-AU" dirty="0"/>
                  <a:t>Inhomogeneous Poisson point process (IPP) model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AU" dirty="0" smtClean="0"/>
                  <a:t>Intensity </a:t>
                </a:r>
                <a:r>
                  <a:rPr lang="en-AU" dirty="0"/>
                  <a:t>function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𝜆</m:t>
                    </m:r>
                    <m:d>
                      <m:d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AU" i="1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=(</m:t>
                    </m:r>
                    <m:r>
                      <m:rPr>
                        <m:nor/>
                      </m:rPr>
                      <a:rPr lang="en-AU">
                        <a:latin typeface="Cambria Math" panose="02040503050406030204" pitchFamily="18" charset="0"/>
                      </a:rPr>
                      <m:t>longitude</m:t>
                    </m:r>
                    <m:r>
                      <m:rPr>
                        <m:nor/>
                      </m:rPr>
                      <a:rPr lang="en-AU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AU">
                        <a:latin typeface="Cambria Math" panose="02040503050406030204" pitchFamily="18" charset="0"/>
                      </a:rPr>
                      <m:t>latitude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AU" dirty="0" smtClean="0"/>
              </a:p>
              <a:p>
                <a:pPr lvl="1">
                  <a:spcBef>
                    <a:spcPts val="1200"/>
                  </a:spcBef>
                </a:pPr>
                <a:r>
                  <a:rPr lang="en-AU" dirty="0" smtClean="0"/>
                  <a:t>Intensity ~ likely number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r>
                  <a:rPr lang="en-AU" dirty="0" smtClean="0"/>
                  <a:t> near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AU" dirty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 smtClean="0"/>
                  <a:t>Model intensity function as</a:t>
                </a:r>
              </a:p>
              <a:p>
                <a:endParaRPr lang="en-AU" dirty="0" smtClean="0"/>
              </a:p>
              <a:p>
                <a:endParaRPr lang="en-AU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AU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e>
                      </m:func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</m:oMath>
                  </m:oMathPara>
                </a14:m>
                <a:endParaRPr lang="en-AU" b="0" dirty="0" smtClean="0"/>
              </a:p>
              <a:p>
                <a:pPr marL="0" indent="0">
                  <a:buNone/>
                </a:pPr>
                <a:endParaRPr lang="en-AU" dirty="0"/>
              </a:p>
              <a:p>
                <a:pPr marL="0" indent="0" algn="r">
                  <a:buNone/>
                </a:pPr>
                <a:endParaRPr lang="en-AU" dirty="0" smtClean="0"/>
              </a:p>
              <a:p>
                <a:pPr marL="0" indent="0" algn="r">
                  <a:buNone/>
                </a:pPr>
                <a:r>
                  <a:rPr lang="en-AU" dirty="0" err="1" smtClean="0"/>
                  <a:t>Warton</a:t>
                </a:r>
                <a:r>
                  <a:rPr lang="en-AU" dirty="0" smtClean="0"/>
                  <a:t> and Shepherd (2010)</a:t>
                </a:r>
              </a:p>
              <a:p>
                <a:endParaRPr lang="en-AU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99592" y="1440000"/>
                <a:ext cx="7704000" cy="4941328"/>
              </a:xfrm>
              <a:blipFill rotWithShape="0">
                <a:blip r:embed="rId3"/>
                <a:stretch>
                  <a:fillRect l="-1742" t="-1603" r="-1900" b="-37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5668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 Pooled Poisson point SDM</a:t>
            </a:r>
            <a:endParaRPr lang="en-A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 smtClean="0"/>
                  <a:t>Presence-only and presence-absence data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 smtClean="0"/>
                  <a:t>Start with Poisson point SDM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 smtClean="0"/>
                  <a:t>Add in sampling bias as a probability function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𝑏</m:t>
                    </m:r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AU" b="0" i="1" smtClean="0">
                        <a:latin typeface="Cambria Math" panose="02040503050406030204" pitchFamily="18" charset="0"/>
                      </a:rPr>
                      <m:t>∈[0,1]</m:t>
                    </m:r>
                  </m:oMath>
                </a14:m>
                <a:endParaRPr lang="en-AU" dirty="0" smtClean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/>
                  <a:t>Set of biased samples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𝒯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~ 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𝐼𝑃𝑃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𝜆</m:t>
                    </m:r>
                    <m:d>
                      <m:d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AU" i="1">
                        <a:latin typeface="Cambria Math" panose="02040503050406030204" pitchFamily="18" charset="0"/>
                      </a:rPr>
                      <m:t>𝑏</m:t>
                    </m:r>
                    <m:d>
                      <m:d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AU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AU" dirty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AU" dirty="0"/>
                  <a:t>Model intensity </a:t>
                </a:r>
                <a:r>
                  <a:rPr lang="en-AU" dirty="0" smtClean="0"/>
                  <a:t>and bias functions as</a:t>
                </a:r>
              </a:p>
              <a:p>
                <a:endParaRPr lang="en-AU" dirty="0" smtClean="0"/>
              </a:p>
              <a:p>
                <a:endParaRPr lang="en-AU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eqArr>
                            <m:eqArr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unc>
                                <m:func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AU" i="0">
                                      <a:latin typeface="Cambria Math" panose="02040503050406030204" pitchFamily="18" charset="0"/>
                                    </a:rPr>
                                    <m:t>ln</m:t>
                                  </m:r>
                                </m:fName>
                                <m:e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d>
                                    <m:dPr>
                                      <m:ctrlP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&amp;=</m:t>
                              </m:r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AU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en-A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  <m:e>
                              <m:func>
                                <m:funcPr>
                                  <m:ctrlPr>
                                    <a:rPr lang="en-AU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AU">
                                      <a:latin typeface="Cambria Math" panose="02040503050406030204" pitchFamily="18" charset="0"/>
                                    </a:rPr>
                                    <m:t>ln</m:t>
                                  </m:r>
                                </m:fName>
                                <m:e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d>
                                    <m:dPr>
                                      <m:ctrlP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d>
                                <m:dPr>
                                  <m:ctrlPr>
                                    <a:rPr lang="en-A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eqArr>
                        </m:fName>
                        <m:e/>
                      </m:func>
                    </m:oMath>
                  </m:oMathPara>
                </a14:m>
                <a:endParaRPr lang="en-AU" dirty="0" smtClean="0"/>
              </a:p>
              <a:p>
                <a:pPr marL="0" indent="0">
                  <a:buNone/>
                </a:pPr>
                <a:endParaRPr lang="en-AU" dirty="0"/>
              </a:p>
              <a:p>
                <a:pPr marL="0" indent="0">
                  <a:buNone/>
                </a:pPr>
                <a:endParaRPr lang="en-AU" dirty="0" smtClean="0"/>
              </a:p>
              <a:p>
                <a:pPr marL="0" indent="0" algn="r">
                  <a:buNone/>
                </a:pPr>
                <a:r>
                  <a:rPr lang="en-AU" dirty="0" err="1" smtClean="0"/>
                  <a:t>Fithian</a:t>
                </a:r>
                <a:r>
                  <a:rPr lang="en-AU" dirty="0" smtClean="0"/>
                  <a:t>, </a:t>
                </a:r>
                <a:r>
                  <a:rPr lang="en-AU" dirty="0" err="1" smtClean="0"/>
                  <a:t>Elith</a:t>
                </a:r>
                <a:r>
                  <a:rPr lang="en-AU" dirty="0" smtClean="0"/>
                  <a:t>, Hastie, and Keith (2015)</a:t>
                </a:r>
              </a:p>
              <a:p>
                <a:pPr marL="0" indent="0">
                  <a:buNone/>
                </a:pPr>
                <a:endParaRPr lang="en-AU" dirty="0"/>
              </a:p>
              <a:p>
                <a:endParaRPr lang="en-AU" dirty="0"/>
              </a:p>
              <a:p>
                <a:endParaRPr lang="en-AU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742" t="-1757" r="-1900" b="-662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792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itable PPT Slide Master">
  <a:themeElements>
    <a:clrScheme name="UTAS">
      <a:dk1>
        <a:sysClr val="windowText" lastClr="000000"/>
      </a:dk1>
      <a:lt1>
        <a:sysClr val="window" lastClr="FFFFFF"/>
      </a:lt1>
      <a:dk2>
        <a:srgbClr val="21333A"/>
      </a:dk2>
      <a:lt2>
        <a:srgbClr val="9C9197"/>
      </a:lt2>
      <a:accent1>
        <a:srgbClr val="E42313"/>
      </a:accent1>
      <a:accent2>
        <a:srgbClr val="004E50"/>
      </a:accent2>
      <a:accent3>
        <a:srgbClr val="0091AE"/>
      </a:accent3>
      <a:accent4>
        <a:srgbClr val="596AA8"/>
      </a:accent4>
      <a:accent5>
        <a:srgbClr val="008AC4"/>
      </a:accent5>
      <a:accent6>
        <a:srgbClr val="E3DAD1"/>
      </a:accent6>
      <a:hlink>
        <a:srgbClr val="000000"/>
      </a:hlink>
      <a:folHlink>
        <a:srgbClr val="000000"/>
      </a:folHlink>
    </a:clrScheme>
    <a:fontScheme name="UTA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 Ally Network PowerPoint Template">
  <a:themeElements>
    <a:clrScheme name="UTAS">
      <a:dk1>
        <a:sysClr val="windowText" lastClr="000000"/>
      </a:dk1>
      <a:lt1>
        <a:sysClr val="window" lastClr="FFFFFF"/>
      </a:lt1>
      <a:dk2>
        <a:srgbClr val="21333A"/>
      </a:dk2>
      <a:lt2>
        <a:srgbClr val="9C9197"/>
      </a:lt2>
      <a:accent1>
        <a:srgbClr val="E42313"/>
      </a:accent1>
      <a:accent2>
        <a:srgbClr val="004E50"/>
      </a:accent2>
      <a:accent3>
        <a:srgbClr val="0091AE"/>
      </a:accent3>
      <a:accent4>
        <a:srgbClr val="596AA8"/>
      </a:accent4>
      <a:accent5>
        <a:srgbClr val="008AC4"/>
      </a:accent5>
      <a:accent6>
        <a:srgbClr val="E3DAD1"/>
      </a:accent6>
      <a:hlink>
        <a:srgbClr val="000000"/>
      </a:hlink>
      <a:folHlink>
        <a:srgbClr val="000000"/>
      </a:folHlink>
    </a:clrScheme>
    <a:fontScheme name="UTA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editable PPT Slide Master</Template>
  <TotalTime>1776</TotalTime>
  <Words>1177</Words>
  <Application>Microsoft Office PowerPoint</Application>
  <PresentationFormat>On-screen Show (4:3)</PresentationFormat>
  <Paragraphs>354</Paragraphs>
  <Slides>44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Calibri</vt:lpstr>
      <vt:lpstr>Cambria Math</vt:lpstr>
      <vt:lpstr>Georgia</vt:lpstr>
      <vt:lpstr>Wingdings</vt:lpstr>
      <vt:lpstr>editable PPT Slide Master</vt:lpstr>
      <vt:lpstr>The Ally Network PowerPoint Template</vt:lpstr>
      <vt:lpstr>Assessing a species distribution model’s performance for sparse and patchy presence data. </vt:lpstr>
      <vt:lpstr>Background …</vt:lpstr>
      <vt:lpstr>What is the Southern Ocean?</vt:lpstr>
      <vt:lpstr>Southern Ocean data</vt:lpstr>
      <vt:lpstr>PowerPoint Presentation</vt:lpstr>
      <vt:lpstr>Species distribution models …</vt:lpstr>
      <vt:lpstr>Accurate estimation – which model?</vt:lpstr>
      <vt:lpstr>Poisson point SDM </vt:lpstr>
      <vt:lpstr> Pooled Poisson point SDM</vt:lpstr>
      <vt:lpstr>Testing the pooled SDM</vt:lpstr>
      <vt:lpstr>Simulation …</vt:lpstr>
      <vt:lpstr>Simulation in the Ross Sea</vt:lpstr>
      <vt:lpstr>Simulation in the Ross Sea – “true” population</vt:lpstr>
      <vt:lpstr>Simulation in the Ross Sea – “true” population</vt:lpstr>
      <vt:lpstr>Simulation in the Ross Sea – “true” population</vt:lpstr>
      <vt:lpstr>Simulation in the Ross Sea – “true” population</vt:lpstr>
      <vt:lpstr>Simulation in the Ross Sea – “true” population</vt:lpstr>
      <vt:lpstr>Simulation in the Ross Sea – “true” population</vt:lpstr>
      <vt:lpstr>Simulation in the Ross Sea – “true” population</vt:lpstr>
      <vt:lpstr>Simulation in the Ross Sea – sample bias</vt:lpstr>
      <vt:lpstr>Simulation in the Ross Sea – sample bias</vt:lpstr>
      <vt:lpstr>Simulation in the Ross Sea – sample bias</vt:lpstr>
      <vt:lpstr>Simulation in the Ross Sea – sample bias</vt:lpstr>
      <vt:lpstr>Simulation in the Ross Sea – sample bias</vt:lpstr>
      <vt:lpstr>Simulation in the Ross Sea – sample bias</vt:lpstr>
      <vt:lpstr>Simulation in the Ross Sea – sample bias</vt:lpstr>
      <vt:lpstr>Simulation in the Ross Sea – sample bias</vt:lpstr>
      <vt:lpstr>Simulation in the Ross Sea – sample bias</vt:lpstr>
      <vt:lpstr>Simulation in the Ross Sea – sample bias</vt:lpstr>
      <vt:lpstr>Simulation in the Ross Sea – other data</vt:lpstr>
      <vt:lpstr>Simulation in the Ross Sea – other data</vt:lpstr>
      <vt:lpstr>Simulation in the Ross Sea – other data</vt:lpstr>
      <vt:lpstr>Estimation by SDMs …</vt:lpstr>
      <vt:lpstr>Estimation of intensity – presence-only SDM</vt:lpstr>
      <vt:lpstr>Estimation of intensity – presence-only SDM</vt:lpstr>
      <vt:lpstr>Estimation of intensity – presence-only SDM</vt:lpstr>
      <vt:lpstr>Estimation of intensity – presence-only SDM</vt:lpstr>
      <vt:lpstr>Estimation of intensity – pooled SDM</vt:lpstr>
      <vt:lpstr>Estimation of intensity – pooled SDM</vt:lpstr>
      <vt:lpstr>Estimation of intensity – pooled SDM</vt:lpstr>
      <vt:lpstr>Estimation of intensity – pooled SDM</vt:lpstr>
      <vt:lpstr>Where to from here</vt:lpstr>
      <vt:lpstr>Thanks</vt:lpstr>
      <vt:lpstr>References</vt:lpstr>
    </vt:vector>
  </TitlesOfParts>
  <Company>IT Resources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or Section Title Goes Here</dc:title>
  <dc:creator>Trudi Steedman</dc:creator>
  <cp:lastModifiedBy>Samantha Peel</cp:lastModifiedBy>
  <cp:revision>220</cp:revision>
  <cp:lastPrinted>2015-11-27T03:41:44Z</cp:lastPrinted>
  <dcterms:created xsi:type="dcterms:W3CDTF">2014-11-21T00:11:24Z</dcterms:created>
  <dcterms:modified xsi:type="dcterms:W3CDTF">2015-12-01T20:07:42Z</dcterms:modified>
</cp:coreProperties>
</file>