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500" r:id="rId2"/>
    <p:sldId id="545" r:id="rId3"/>
    <p:sldId id="569" r:id="rId4"/>
    <p:sldId id="612" r:id="rId5"/>
    <p:sldId id="580" r:id="rId6"/>
    <p:sldId id="579" r:id="rId7"/>
    <p:sldId id="577" r:id="rId8"/>
    <p:sldId id="584" r:id="rId9"/>
    <p:sldId id="586" r:id="rId10"/>
    <p:sldId id="587" r:id="rId11"/>
    <p:sldId id="588" r:id="rId12"/>
    <p:sldId id="589" r:id="rId13"/>
    <p:sldId id="591" r:id="rId14"/>
    <p:sldId id="615" r:id="rId15"/>
    <p:sldId id="630" r:id="rId16"/>
    <p:sldId id="616" r:id="rId17"/>
    <p:sldId id="592" r:id="rId18"/>
    <p:sldId id="593" r:id="rId19"/>
    <p:sldId id="597" r:id="rId20"/>
    <p:sldId id="618" r:id="rId21"/>
    <p:sldId id="619" r:id="rId22"/>
    <p:sldId id="598" r:id="rId23"/>
    <p:sldId id="602" r:id="rId24"/>
    <p:sldId id="599" r:id="rId25"/>
    <p:sldId id="601" r:id="rId26"/>
    <p:sldId id="620" r:id="rId27"/>
    <p:sldId id="604" r:id="rId28"/>
    <p:sldId id="607" r:id="rId29"/>
    <p:sldId id="606" r:id="rId30"/>
    <p:sldId id="605" r:id="rId31"/>
    <p:sldId id="609" r:id="rId32"/>
    <p:sldId id="621" r:id="rId33"/>
    <p:sldId id="610" r:id="rId34"/>
    <p:sldId id="614" r:id="rId35"/>
    <p:sldId id="622" r:id="rId36"/>
    <p:sldId id="61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2B98"/>
    <a:srgbClr val="2920A0"/>
    <a:srgbClr val="356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530" autoAdjust="0"/>
  </p:normalViewPr>
  <p:slideViewPr>
    <p:cSldViewPr>
      <p:cViewPr varScale="1">
        <p:scale>
          <a:sx n="86" d="100"/>
          <a:sy n="86" d="100"/>
        </p:scale>
        <p:origin x="135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5C394-0210-4527-8D86-9BE441D8B1EA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708E0-B0F6-4319-9D00-13D2B93E5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3681F-E6F9-024B-AB0C-FB89282812B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25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F4B8-9B0C-414E-A744-B4A8234823A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5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F4B8-9B0C-414E-A744-B4A8234823A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79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D845-024F-4964-A5AB-6A2B146E31E5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135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D845-024F-4964-A5AB-6A2B146E31E5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055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F4B8-9B0C-414E-A744-B4A8234823A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74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F4B8-9B0C-414E-A744-B4A8234823A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93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5D845-024F-4964-A5AB-6A2B146E31E5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657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F4B8-9B0C-414E-A744-B4A8234823A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68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F4B8-9B0C-414E-A744-B4A8234823A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23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08E0-B0F6-4319-9D00-13D2B93E526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9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3681F-E6F9-024B-AB0C-FB89282812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852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08E0-B0F6-4319-9D00-13D2B93E526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36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3681F-E6F9-024B-AB0C-FB89282812B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81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3681F-E6F9-024B-AB0C-FB89282812B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F4B8-9B0C-414E-A744-B4A8234823A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9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F4B8-9B0C-414E-A744-B4A8234823A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3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F4B8-9B0C-414E-A744-B4A8234823A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0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F4B8-9B0C-414E-A744-B4A8234823A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1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EAECC-0932-4A9A-B47D-616DD11CD79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5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F4B8-9B0C-414E-A744-B4A8234823A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99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708E0-B0F6-4319-9D00-13D2B93E52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1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EC8D-C307-4696-87F7-24D42AE7EDD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97ED-3C6B-4D23-A17E-BCBEE7E9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1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EC8D-C307-4696-87F7-24D42AE7EDD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97ED-3C6B-4D23-A17E-BCBEE7E9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EC8D-C307-4696-87F7-24D42AE7EDD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97ED-3C6B-4D23-A17E-BCBEE7E9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EC8D-C307-4696-87F7-24D42AE7EDD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97ED-3C6B-4D23-A17E-BCBEE7E9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2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EC8D-C307-4696-87F7-24D42AE7EDD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97ED-3C6B-4D23-A17E-BCBEE7E9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EC8D-C307-4696-87F7-24D42AE7EDD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97ED-3C6B-4D23-A17E-BCBEE7E9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EC8D-C307-4696-87F7-24D42AE7EDD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97ED-3C6B-4D23-A17E-BCBEE7E9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9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EC8D-C307-4696-87F7-24D42AE7EDD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97ED-3C6B-4D23-A17E-BCBEE7E9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EC8D-C307-4696-87F7-24D42AE7EDD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97ED-3C6B-4D23-A17E-BCBEE7E9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2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EC8D-C307-4696-87F7-24D42AE7EDD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97ED-3C6B-4D23-A17E-BCBEE7E9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9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EC8D-C307-4696-87F7-24D42AE7EDD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97ED-3C6B-4D23-A17E-BCBEE7E9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9EC8D-C307-4696-87F7-24D42AE7EDD6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397ED-3C6B-4D23-A17E-BCBEE7E9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4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tif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tif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tiff"/><Relationship Id="rId18" Type="http://schemas.openxmlformats.org/officeDocument/2006/relationships/image" Target="../media/image53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kstiruutu 60"/>
          <p:cNvSpPr txBox="1"/>
          <p:nvPr/>
        </p:nvSpPr>
        <p:spPr>
          <a:xfrm>
            <a:off x="643382" y="2705522"/>
            <a:ext cx="91099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>
                <a:solidFill>
                  <a:srgbClr val="FFFFFF"/>
                </a:solidFill>
                <a:latin typeface="Avenir Book"/>
                <a:cs typeface="Avenir Book"/>
              </a:rPr>
              <a:t>Global</a:t>
            </a:r>
            <a:endParaRPr lang="en-GB" sz="1900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65" name="Otsikko 1"/>
          <p:cNvSpPr txBox="1">
            <a:spLocks/>
          </p:cNvSpPr>
          <p:nvPr/>
        </p:nvSpPr>
        <p:spPr>
          <a:xfrm>
            <a:off x="0" y="361739"/>
            <a:ext cx="8991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venir Book"/>
                <a:cs typeface="Avenir Book"/>
              </a:rPr>
              <a:t>Analyzing community data with joint species distribution </a:t>
            </a:r>
            <a:r>
              <a:rPr lang="en-US" sz="2000" b="1" dirty="0" smtClean="0">
                <a:latin typeface="Avenir Book"/>
                <a:cs typeface="Avenir Book"/>
              </a:rPr>
              <a:t>models</a:t>
            </a:r>
          </a:p>
          <a:p>
            <a:endParaRPr lang="en-US" sz="2000" b="1" dirty="0" smtClean="0">
              <a:latin typeface="Avenir Book"/>
              <a:cs typeface="Avenir Book"/>
            </a:endParaRPr>
          </a:p>
          <a:p>
            <a:r>
              <a:rPr lang="en-US" sz="1800" dirty="0" smtClean="0">
                <a:latin typeface="Avenir Book"/>
                <a:cs typeface="Avenir Book"/>
              </a:rPr>
              <a:t>abundance</a:t>
            </a:r>
            <a:r>
              <a:rPr lang="en-US" sz="1800" dirty="0">
                <a:latin typeface="Avenir Book"/>
                <a:cs typeface="Avenir Book"/>
              </a:rPr>
              <a:t>, traits, phylogeny, co-occurrence and </a:t>
            </a:r>
            <a:r>
              <a:rPr lang="en-US" sz="1800" dirty="0" err="1">
                <a:latin typeface="Avenir Book"/>
                <a:cs typeface="Avenir Book"/>
              </a:rPr>
              <a:t>spatio</a:t>
            </a:r>
            <a:r>
              <a:rPr lang="en-US" sz="1800" dirty="0">
                <a:latin typeface="Avenir Book"/>
                <a:cs typeface="Avenir Book"/>
              </a:rPr>
              <a:t>-temporal structures </a:t>
            </a:r>
            <a:endParaRPr lang="en-GB" sz="1800" dirty="0">
              <a:latin typeface="Avenir Book"/>
              <a:cs typeface="Avenir Book"/>
            </a:endParaRPr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838596" y="2590800"/>
            <a:ext cx="731440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err="1" smtClean="0">
                <a:latin typeface="Avenir Book"/>
                <a:cs typeface="Avenir Book"/>
              </a:rPr>
              <a:t>Otso</a:t>
            </a:r>
            <a:r>
              <a:rPr lang="en-GB" sz="2000" dirty="0" smtClean="0">
                <a:latin typeface="Avenir Book"/>
                <a:cs typeface="Avenir Book"/>
              </a:rPr>
              <a:t> </a:t>
            </a:r>
            <a:r>
              <a:rPr lang="en-GB" sz="2000" dirty="0" err="1" smtClean="0">
                <a:latin typeface="Avenir Book"/>
                <a:cs typeface="Avenir Book"/>
              </a:rPr>
              <a:t>Ovaskainen</a:t>
            </a:r>
            <a:endParaRPr lang="en-GB" sz="2000" dirty="0" smtClean="0">
              <a:latin typeface="Avenir Book"/>
              <a:cs typeface="Avenir Book"/>
            </a:endParaRPr>
          </a:p>
          <a:p>
            <a:endParaRPr lang="en-GB" sz="2000" dirty="0" smtClean="0">
              <a:latin typeface="Avenir Book"/>
              <a:cs typeface="Avenir Book"/>
            </a:endParaRPr>
          </a:p>
          <a:p>
            <a:r>
              <a:rPr lang="en-GB" sz="2000" dirty="0" smtClean="0">
                <a:latin typeface="Avenir Book"/>
                <a:cs typeface="Avenir Book"/>
              </a:rPr>
              <a:t>University of Helsinki, Finland</a:t>
            </a:r>
          </a:p>
          <a:p>
            <a:r>
              <a:rPr lang="en-GB" sz="2000" dirty="0" smtClean="0">
                <a:latin typeface="Avenir Book"/>
                <a:cs typeface="Avenir Book"/>
              </a:rPr>
              <a:t>NTNU Trondheim, Norway</a:t>
            </a:r>
            <a:endParaRPr lang="en-GB" sz="2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6101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677172" y="4384643"/>
            <a:ext cx="4246855" cy="14508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5307366" y="2124722"/>
            <a:ext cx="5334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62200" y="2626890"/>
            <a:ext cx="396653" cy="4147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172200" y="3104502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residual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560202" y="1069136"/>
            <a:ext cx="2545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environmental covariates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553200" y="2752078"/>
            <a:ext cx="0" cy="3408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638800" y="1407691"/>
            <a:ext cx="381001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19600" y="1483892"/>
            <a:ext cx="381000" cy="3047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58853" y="1966068"/>
                <a:ext cx="4218784" cy="66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i-FI" sz="32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i-FI" sz="320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fi-FI" sz="3200" dirty="0" smtClean="0"/>
                  <a:t> </a:t>
                </a:r>
                <a:endParaRPr lang="fi-FI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853" y="1966068"/>
                <a:ext cx="4218784" cy="6608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767467" y="4445810"/>
                <a:ext cx="23194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fi-FI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i-FI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fi-FI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467" y="4445810"/>
                <a:ext cx="2319418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811817" y="5341489"/>
            <a:ext cx="1446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Species level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653167" y="5030585"/>
            <a:ext cx="300118" cy="2876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867685" y="5335385"/>
            <a:ext cx="2076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Community level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324885" y="5066627"/>
            <a:ext cx="233282" cy="2776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1447800" y="120310"/>
            <a:ext cx="6858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JSDM (</a:t>
            </a:r>
            <a:r>
              <a:rPr lang="fi-FI" sz="2400" b="1" dirty="0" err="1" smtClean="0">
                <a:solidFill>
                  <a:prstClr val="black"/>
                </a:solidFill>
              </a:rPr>
              <a:t>joint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5638800" y="1066800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regression parameters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19200" y="3041644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Latent occurrence score for species </a:t>
            </a:r>
            <a:r>
              <a:rPr lang="en-GB" sz="16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sampling unit 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3253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igreal2.tif"/>
          <p:cNvPicPr>
            <a:picLocks noChangeAspect="1"/>
          </p:cNvPicPr>
          <p:nvPr/>
        </p:nvPicPr>
        <p:blipFill>
          <a:blip r:embed="rId3" cstate="print"/>
          <a:srcRect l="47218" t="48000"/>
          <a:stretch>
            <a:fillRect/>
          </a:stretch>
        </p:blipFill>
        <p:spPr>
          <a:xfrm>
            <a:off x="440491" y="2875659"/>
            <a:ext cx="4572000" cy="2784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124676" y="398890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Number of </a:t>
            </a: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species</a:t>
            </a:r>
            <a:endParaRPr lang="en-GB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5638800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Number of sites</a:t>
            </a:r>
            <a:endParaRPr lang="en-GB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468015" y="4524478"/>
            <a:ext cx="685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61381" y="4433649"/>
            <a:ext cx="240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independent models, prior 1</a:t>
            </a:r>
            <a:endParaRPr lang="en-GB" sz="1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60899" y="4698394"/>
            <a:ext cx="240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independent models, prior 2</a:t>
            </a:r>
            <a:endParaRPr lang="en-GB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468015" y="5286478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68015" y="5591278"/>
            <a:ext cx="685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72139" y="5119449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community model, prior 1</a:t>
            </a:r>
            <a:endParaRPr lang="en-GB" sz="1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82415" y="5384194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community model, prior 2</a:t>
            </a:r>
            <a:endParaRPr lang="en-GB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53815" y="3763411"/>
            <a:ext cx="76200" cy="76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153815" y="3992011"/>
            <a:ext cx="76200" cy="76200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3709" y="3632527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training data</a:t>
            </a:r>
            <a:endParaRPr lang="en-GB" sz="1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23227" y="3897272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full data</a:t>
            </a:r>
            <a:endParaRPr lang="en-GB" sz="1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468015" y="4769622"/>
            <a:ext cx="6858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28600" y="6091535"/>
            <a:ext cx="31074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Ovaskainen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Soininen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(Ecology, 2011)</a:t>
            </a:r>
          </a:p>
          <a:p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Oldén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al. (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Plos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one, 2014)</a:t>
            </a:r>
            <a:endParaRPr lang="fi-FI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5800" y="1028207"/>
            <a:ext cx="8077200" cy="19612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11356" y="76200"/>
            <a:ext cx="6442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cs typeface="Arial" pitchFamily="34" charset="0"/>
              </a:rPr>
              <a:t>Example: borrowing information from other </a:t>
            </a:r>
            <a:r>
              <a:rPr lang="en-GB" sz="2400" b="1" dirty="0">
                <a:solidFill>
                  <a:prstClr val="black"/>
                </a:solidFill>
                <a:cs typeface="Arial" pitchFamily="34" charset="0"/>
              </a:rPr>
              <a:t>species to </a:t>
            </a:r>
            <a:r>
              <a:rPr lang="en-GB" sz="2400" b="1" dirty="0" smtClean="0">
                <a:solidFill>
                  <a:prstClr val="black"/>
                </a:solidFill>
                <a:cs typeface="Arial" pitchFamily="34" charset="0"/>
              </a:rPr>
              <a:t>parameterize </a:t>
            </a:r>
            <a:r>
              <a:rPr lang="en-GB" sz="2400" b="1" dirty="0">
                <a:solidFill>
                  <a:prstClr val="black"/>
                </a:solidFill>
                <a:cs typeface="Arial" pitchFamily="34" charset="0"/>
              </a:rPr>
              <a:t>models for rare species </a:t>
            </a:r>
            <a:endParaRPr lang="en-GB" sz="2400" b="1" dirty="0">
              <a:solidFill>
                <a:prstClr val="black"/>
              </a:solidFill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409207"/>
            <a:ext cx="1600200" cy="125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 descr="suomi map"/>
          <p:cNvPicPr>
            <a:picLocks noChangeAspect="1" noChangeArrowheads="1"/>
          </p:cNvPicPr>
          <p:nvPr/>
        </p:nvPicPr>
        <p:blipFill>
          <a:blip r:embed="rId5" cstate="print"/>
          <a:srcRect l="22261" t="8363" r="22261" b="8363"/>
          <a:stretch>
            <a:fillRect/>
          </a:stretch>
        </p:blipFill>
        <p:spPr bwMode="auto">
          <a:xfrm>
            <a:off x="7391400" y="1104407"/>
            <a:ext cx="1295400" cy="1943593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773434" y="1242664"/>
            <a:ext cx="44843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500 diatom species surveyed for presence-absence on 105 sampling units (streams)</a:t>
            </a:r>
          </a:p>
          <a:p>
            <a:endParaRPr lang="en-GB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Training data: 35 sampling units</a:t>
            </a:r>
          </a:p>
          <a:p>
            <a:r>
              <a:rPr lang="en-GB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Validation data: 70 sampling units</a:t>
            </a:r>
          </a:p>
        </p:txBody>
      </p:sp>
    </p:spTree>
    <p:extLst>
      <p:ext uri="{BB962C8B-B14F-4D97-AF65-F5344CB8AC3E}">
        <p14:creationId xmlns:p14="http://schemas.microsoft.com/office/powerpoint/2010/main" val="79851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9"/>
    </mc:Choice>
    <mc:Fallback xmlns="">
      <p:transition spd="slow" advTm="1712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219200" y="3885287"/>
            <a:ext cx="7086600" cy="21354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6306844" y="2133600"/>
            <a:ext cx="5334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62200" y="2626890"/>
            <a:ext cx="396653" cy="4147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172200" y="3104502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residual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560202" y="1069136"/>
            <a:ext cx="2545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environmental covariates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553200" y="2752078"/>
            <a:ext cx="0" cy="3408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638800" y="1407691"/>
            <a:ext cx="381001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19600" y="1483892"/>
            <a:ext cx="381000" cy="3047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58853" y="1966068"/>
                <a:ext cx="4218784" cy="66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i-FI" sz="32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i-FI" sz="320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fi-FI" sz="3200" dirty="0" smtClean="0"/>
                  <a:t> </a:t>
                </a:r>
                <a:endParaRPr lang="fi-FI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853" y="1966068"/>
                <a:ext cx="4218784" cy="6608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657600" y="5486400"/>
                <a:ext cx="4267200" cy="746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i-FI" sz="20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fi-FI" sz="2000" b="0" dirty="0" err="1" smtClean="0"/>
                  <a:t>o</a:t>
                </a:r>
                <a:r>
                  <a:rPr lang="fi-FI" sz="2000" b="0" dirty="0" smtClean="0"/>
                  <a:t>v</a:t>
                </a:r>
                <a:r>
                  <a:rPr lang="fi-FI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i-FI" sz="2000" dirty="0" smtClean="0"/>
                  <a:t>,</a:t>
                </a:r>
                <a:r>
                  <a:rPr lang="fi-FI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sSup>
                          <m:sSupPr>
                            <m:ctrlPr>
                              <a:rPr lang="fi-F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fi-F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i-F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i-FI" sz="2000" dirty="0" smtClean="0"/>
                  <a:t>) </a:t>
                </a:r>
                <a14:m>
                  <m:oMath xmlns:m="http://schemas.openxmlformats.org/officeDocument/2006/math">
                    <m:r>
                      <a:rPr lang="fi-FI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i-FI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fi-FI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fi-FI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fi-FI" sz="2000" dirty="0" smtClean="0"/>
                  <a:t>,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fi-FI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i-F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i-FI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fi-F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fi-F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i-F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fi-FI" sz="2000" dirty="0"/>
              </a:p>
              <a:p>
                <a:endParaRPr lang="fi-FI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486400"/>
                <a:ext cx="4267200" cy="746423"/>
              </a:xfrm>
              <a:prstGeom prst="rect">
                <a:avLst/>
              </a:prstGeom>
              <a:blipFill rotWithShape="0">
                <a:blip r:embed="rId4"/>
                <a:stretch>
                  <a:fillRect t="-327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 txBox="1">
            <a:spLocks/>
          </p:cNvSpPr>
          <p:nvPr/>
        </p:nvSpPr>
        <p:spPr>
          <a:xfrm>
            <a:off x="1447800" y="120310"/>
            <a:ext cx="6858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JSDM (</a:t>
            </a:r>
            <a:r>
              <a:rPr lang="fi-FI" sz="2400" b="1" dirty="0" err="1" smtClean="0">
                <a:solidFill>
                  <a:prstClr val="black"/>
                </a:solidFill>
              </a:rPr>
              <a:t>joint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638800" y="1066800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regression parameters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219200" y="3041644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Latent occurrence score for species </a:t>
            </a:r>
            <a:r>
              <a:rPr lang="en-GB" sz="16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sampling unit 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6856" y="6275695"/>
            <a:ext cx="4630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Ovaskainen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al. (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Methods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Ecology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Evolution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2015a)</a:t>
            </a:r>
            <a:endParaRPr lang="fr-FR" sz="1200" dirty="0"/>
          </a:p>
          <a:p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Warton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al. (TREE, 2015)</a:t>
            </a:r>
            <a:endParaRPr lang="fi-FI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727939" y="4964427"/>
                <a:ext cx="4075411" cy="424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i-FI" sz="20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i-FI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i-FI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fi-F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h𝑖</m:t>
                            </m:r>
                          </m:sub>
                        </m:sSub>
                        <m:sSub>
                          <m:sSubPr>
                            <m:ctrlPr>
                              <a:rPr lang="fi-F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fi-F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𝑗h</m:t>
                            </m:r>
                          </m:sub>
                        </m:sSub>
                        <m:r>
                          <a:rPr lang="fi-F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nary>
                    <m:sSub>
                      <m:sSubPr>
                        <m:ctrlPr>
                          <a:rPr lang="fi-F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fi-F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i-F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</m:t>
                    </m:r>
                    <m:sSub>
                      <m:sSubPr>
                        <m:ctrlPr>
                          <a:rPr lang="fi-F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fi-F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i-F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fi-F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fi-F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fi-FI" sz="2000" dirty="0" smtClean="0"/>
                  <a:t> </a:t>
                </a:r>
                <a:endParaRPr lang="fi-FI" sz="20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939" y="4964427"/>
                <a:ext cx="4075411" cy="424796"/>
              </a:xfrm>
              <a:prstGeom prst="rect">
                <a:avLst/>
              </a:prstGeom>
              <a:blipFill rotWithShape="0">
                <a:blip r:embed="rId5"/>
                <a:stretch>
                  <a:fillRect t="-114286" b="-16714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H="1">
            <a:off x="5257800" y="4747804"/>
            <a:ext cx="417625" cy="2724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505908" y="4430772"/>
            <a:ext cx="15567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factor loadings</a:t>
            </a:r>
            <a:endParaRPr lang="en-GB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495800" y="4800600"/>
            <a:ext cx="266700" cy="2196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604862" y="4479176"/>
            <a:ext cx="15567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latent factors</a:t>
            </a:r>
            <a:endParaRPr lang="en-GB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4062" y="5172791"/>
            <a:ext cx="3849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000" dirty="0"/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1371600" y="4030371"/>
            <a:ext cx="68379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Modelling co-occurrence through latent factors</a:t>
            </a:r>
          </a:p>
        </p:txBody>
      </p:sp>
    </p:spTree>
    <p:extLst>
      <p:ext uri="{BB962C8B-B14F-4D97-AF65-F5344CB8AC3E}">
        <p14:creationId xmlns:p14="http://schemas.microsoft.com/office/powerpoint/2010/main" val="1574142278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9 Marcador de contenido"/>
          <p:cNvSpPr txBox="1">
            <a:spLocks/>
          </p:cNvSpPr>
          <p:nvPr/>
        </p:nvSpPr>
        <p:spPr>
          <a:xfrm>
            <a:off x="544637" y="1066800"/>
            <a:ext cx="8147248" cy="531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GB" sz="2000" b="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endParaRPr kumimoji="0" lang="en-GB" sz="2000" b="0" i="0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475656" y="403791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6516216" y="3934544"/>
            <a:ext cx="2170584" cy="276999"/>
          </a:xfrm>
          <a:prstGeom prst="rect">
            <a:avLst/>
          </a:prstGeom>
          <a:noFill/>
          <a:ln>
            <a:solidFill>
              <a:srgbClr val="042B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P(</a:t>
            </a:r>
            <a:r>
              <a:rPr lang="es-ES" sz="1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negative</a:t>
            </a:r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association</a:t>
            </a:r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)&gt;0.95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79 Imagen" descr="Associations_sampling unit level_managed forest.tif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02096" y="1203886"/>
            <a:ext cx="4276144" cy="4200534"/>
          </a:xfrm>
          <a:prstGeom prst="rect">
            <a:avLst/>
          </a:prstGeom>
        </p:spPr>
      </p:pic>
      <p:cxnSp>
        <p:nvCxnSpPr>
          <p:cNvPr id="50" name="49 Conector recto de flecha"/>
          <p:cNvCxnSpPr>
            <a:stCxn id="51" idx="1"/>
          </p:cNvCxnSpPr>
          <p:nvPr/>
        </p:nvCxnSpPr>
        <p:spPr>
          <a:xfrm flipH="1" flipV="1">
            <a:off x="5791200" y="3194238"/>
            <a:ext cx="609600" cy="592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50 CuadroTexto"/>
          <p:cNvSpPr txBox="1"/>
          <p:nvPr/>
        </p:nvSpPr>
        <p:spPr>
          <a:xfrm>
            <a:off x="6400800" y="3115019"/>
            <a:ext cx="2127115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P(positive </a:t>
            </a:r>
            <a:r>
              <a:rPr lang="es-ES" sz="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association</a:t>
            </a:r>
            <a:r>
              <a:rPr lang="es-E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)&gt;0.95</a:t>
            </a:r>
          </a:p>
        </p:txBody>
      </p:sp>
      <p:cxnSp>
        <p:nvCxnSpPr>
          <p:cNvPr id="48" name="47 Conector recto de flecha"/>
          <p:cNvCxnSpPr>
            <a:stCxn id="49" idx="1"/>
          </p:cNvCxnSpPr>
          <p:nvPr/>
        </p:nvCxnSpPr>
        <p:spPr>
          <a:xfrm flipH="1" flipV="1">
            <a:off x="5638800" y="4073043"/>
            <a:ext cx="877416" cy="1"/>
          </a:xfrm>
          <a:prstGeom prst="straightConnector1">
            <a:avLst/>
          </a:prstGeom>
          <a:ln>
            <a:solidFill>
              <a:srgbClr val="292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23 Imagen" descr="Diatrype disciformi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48264" y="4798640"/>
            <a:ext cx="1789995" cy="1340768"/>
          </a:xfrm>
          <a:prstGeom prst="rect">
            <a:avLst/>
          </a:prstGeom>
        </p:spPr>
      </p:pic>
      <p:pic>
        <p:nvPicPr>
          <p:cNvPr id="25" name="24 Imagen" descr="Hypoxylon nummularium et Stereum insignitum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88224" y="1144136"/>
            <a:ext cx="2222500" cy="1350248"/>
          </a:xfrm>
          <a:prstGeom prst="rect">
            <a:avLst/>
          </a:prstGeom>
        </p:spPr>
      </p:pic>
      <p:cxnSp>
        <p:nvCxnSpPr>
          <p:cNvPr id="20" name="19 Conector angular"/>
          <p:cNvCxnSpPr/>
          <p:nvPr/>
        </p:nvCxnSpPr>
        <p:spPr>
          <a:xfrm>
            <a:off x="2915816" y="838200"/>
            <a:ext cx="3600400" cy="576064"/>
          </a:xfrm>
          <a:prstGeom prst="bentConnector3">
            <a:avLst>
              <a:gd name="adj1" fmla="val 62191"/>
            </a:avLst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2915816" y="838200"/>
            <a:ext cx="0" cy="14401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V="1">
            <a:off x="3347864" y="838200"/>
            <a:ext cx="0" cy="36004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38 Conector angular"/>
          <p:cNvCxnSpPr/>
          <p:nvPr/>
        </p:nvCxnSpPr>
        <p:spPr>
          <a:xfrm flipV="1">
            <a:off x="3779912" y="5446712"/>
            <a:ext cx="3024336" cy="432048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3779912" y="5590728"/>
            <a:ext cx="0" cy="28803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95400" y="147935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cs typeface="Arial" pitchFamily="34" charset="0"/>
              </a:rPr>
              <a:t>Example: co-occurrence among wood-inhabiting fungi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91986" y="6283225"/>
            <a:ext cx="4630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Ovaskainen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al. (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Methods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Ecology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Evolution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2015a)</a:t>
            </a:r>
            <a:endParaRPr lang="fr-FR" sz="1200" dirty="0"/>
          </a:p>
          <a:p>
            <a:endParaRPr lang="fi-FI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951034"/>
            <a:ext cx="11655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50" b="1" dirty="0"/>
              <a:t>Resource </a:t>
            </a:r>
            <a:r>
              <a:rPr lang="fi-FI" sz="1350" b="1" dirty="0" err="1"/>
              <a:t>unit</a:t>
            </a:r>
            <a:endParaRPr lang="fi-FI" sz="1350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52"/>
          <a:stretch/>
        </p:blipFill>
        <p:spPr>
          <a:xfrm rot="16200000">
            <a:off x="3654336" y="-1462287"/>
            <a:ext cx="1825813" cy="745808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52800" y="951034"/>
            <a:ext cx="4716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50" b="1" dirty="0" err="1"/>
              <a:t>Plot</a:t>
            </a:r>
            <a:endParaRPr lang="fi-FI" sz="135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79874" y="951034"/>
            <a:ext cx="6220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50" b="1" dirty="0" err="1"/>
              <a:t>Forest</a:t>
            </a:r>
            <a:endParaRPr lang="fi-FI" sz="135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239000" y="951034"/>
            <a:ext cx="5335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50" b="1" dirty="0"/>
              <a:t>Total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9794" y="148295"/>
            <a:ext cx="7834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cs typeface="Arial" pitchFamily="34" charset="0"/>
              </a:rPr>
              <a:t>Co-occurrence can be estimated at multiple spatial scales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2514600" y="6396335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Ovaskainen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al. (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Methods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Ecology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Evolution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2015a)</a:t>
            </a:r>
            <a:endParaRPr lang="fr-FR" sz="1200" dirty="0"/>
          </a:p>
          <a:p>
            <a:endParaRPr lang="fi-FI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Imagen 1" descr="All sites 4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43200" y="3429000"/>
            <a:ext cx="3869247" cy="28568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0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524000" y="2286000"/>
            <a:ext cx="5410200" cy="35500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06501" y="5686029"/>
            <a:ext cx="120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Prevalence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rot="16200000">
                <a:off x="1063650" y="3660127"/>
                <a:ext cx="920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/>
                  <a:t>Tjur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i-FI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i-FI" dirty="0"/>
                  <a:t>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63650" y="3660127"/>
                <a:ext cx="92070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000" r="-26667" b="-596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1986" y="6283225"/>
            <a:ext cx="4630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Ovaskainen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al. (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Methods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Ecology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Evolution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2015a)</a:t>
            </a:r>
            <a:endParaRPr lang="fr-FR" sz="1200" dirty="0"/>
          </a:p>
          <a:p>
            <a:endParaRPr lang="fi-FI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9794" y="148295"/>
            <a:ext cx="7834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cs typeface="Arial" pitchFamily="34" charset="0"/>
              </a:rPr>
              <a:t>Accounting for co-occurrence improves model predictions</a:t>
            </a:r>
            <a:endParaRPr lang="en-GB" sz="2400" b="1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2483" y="2024259"/>
            <a:ext cx="412070" cy="8843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10901" y="1122705"/>
            <a:ext cx="289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Prediction based on covariates and the occurrences of other species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097672" y="1752600"/>
            <a:ext cx="1519425" cy="141777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114800" y="1122705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Prediction based on covariates only</a:t>
            </a:r>
            <a:endParaRPr lang="en-GB" sz="16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99794" y="148295"/>
            <a:ext cx="7834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cs typeface="Arial" pitchFamily="34" charset="0"/>
              </a:rPr>
              <a:t>Latent variables can be viewed as model based ordination</a:t>
            </a:r>
            <a:endParaRPr lang="en-GB" sz="24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5"/>
          <a:stretch/>
        </p:blipFill>
        <p:spPr>
          <a:xfrm>
            <a:off x="450742" y="1066800"/>
            <a:ext cx="8332710" cy="4131266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990600" y="5528846"/>
            <a:ext cx="7086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Model-based</a:t>
            </a:r>
            <a:r>
              <a:rPr lang="fi-FI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biplots</a:t>
            </a:r>
            <a:r>
              <a:rPr lang="fi-FI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alpine </a:t>
            </a:r>
            <a:r>
              <a:rPr lang="fi-FI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plant</a:t>
            </a:r>
            <a:r>
              <a:rPr lang="fi-FI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data, </a:t>
            </a:r>
            <a:r>
              <a:rPr lang="fi-FI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i-FI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Warton</a:t>
            </a:r>
            <a:r>
              <a:rPr lang="fi-FI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al. (TREE, 2015)</a:t>
            </a:r>
            <a:endParaRPr lang="fi-FI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ctrTitle"/>
          </p:nvPr>
        </p:nvSpPr>
        <p:spPr>
          <a:xfrm>
            <a:off x="685800" y="174611"/>
            <a:ext cx="8032590" cy="533400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TJSDM (</a:t>
            </a:r>
            <a:r>
              <a:rPr lang="fi-FI" sz="2400" b="1" dirty="0" err="1" smtClean="0">
                <a:solidFill>
                  <a:prstClr val="black"/>
                </a:solidFill>
              </a:rPr>
              <a:t>trait-based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joint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1733" y="1230868"/>
            <a:ext cx="1828800" cy="2590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Y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5055" y="38216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3298861" y="231992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sampling</a:t>
            </a:r>
            <a:r>
              <a:rPr lang="fi-FI" dirty="0" smtClean="0"/>
              <a:t> </a:t>
            </a:r>
            <a:r>
              <a:rPr lang="fi-FI" dirty="0" err="1" smtClean="0"/>
              <a:t>units</a:t>
            </a:r>
            <a:endParaRPr lang="fi-FI" dirty="0"/>
          </a:p>
        </p:txBody>
      </p:sp>
      <p:sp>
        <p:nvSpPr>
          <p:cNvPr id="29" name="Rectangle 28"/>
          <p:cNvSpPr/>
          <p:nvPr/>
        </p:nvSpPr>
        <p:spPr>
          <a:xfrm>
            <a:off x="6705600" y="1219200"/>
            <a:ext cx="1600200" cy="259080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X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43300" y="3810000"/>
            <a:ext cx="113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covariates</a:t>
            </a:r>
            <a:endParaRPr lang="fi-FI" dirty="0"/>
          </a:p>
        </p:txBody>
      </p:sp>
      <p:sp>
        <p:nvSpPr>
          <p:cNvPr id="34" name="Rectangle 33"/>
          <p:cNvSpPr/>
          <p:nvPr/>
        </p:nvSpPr>
        <p:spPr>
          <a:xfrm>
            <a:off x="4267200" y="4572000"/>
            <a:ext cx="18288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C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71255" y="63362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38" name="Rectangle 37"/>
          <p:cNvSpPr/>
          <p:nvPr/>
        </p:nvSpPr>
        <p:spPr>
          <a:xfrm>
            <a:off x="7010400" y="4572000"/>
            <a:ext cx="1143000" cy="1752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T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3648761" y="532516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41" name="TextBox 40"/>
          <p:cNvSpPr txBox="1"/>
          <p:nvPr/>
        </p:nvSpPr>
        <p:spPr>
          <a:xfrm>
            <a:off x="7257566" y="6324600"/>
            <a:ext cx="66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traits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4559581" y="1275258"/>
            <a:ext cx="126207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Occurrence</a:t>
            </a:r>
            <a:endParaRPr lang="fi-FI" dirty="0"/>
          </a:p>
        </p:txBody>
      </p:sp>
      <p:sp>
        <p:nvSpPr>
          <p:cNvPr id="55" name="TextBox 54"/>
          <p:cNvSpPr txBox="1"/>
          <p:nvPr/>
        </p:nvSpPr>
        <p:spPr>
          <a:xfrm>
            <a:off x="6804893" y="1277644"/>
            <a:ext cx="13884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E</a:t>
            </a:r>
            <a:r>
              <a:rPr lang="fi-FI" dirty="0" smtClean="0"/>
              <a:t>nvironment</a:t>
            </a:r>
            <a:endParaRPr lang="fi-FI" dirty="0"/>
          </a:p>
        </p:txBody>
      </p:sp>
      <p:sp>
        <p:nvSpPr>
          <p:cNvPr id="57" name="TextBox 56"/>
          <p:cNvSpPr txBox="1"/>
          <p:nvPr/>
        </p:nvSpPr>
        <p:spPr>
          <a:xfrm>
            <a:off x="4644026" y="4659868"/>
            <a:ext cx="114717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Phylogeny</a:t>
            </a:r>
            <a:endParaRPr lang="fi-FI" dirty="0"/>
          </a:p>
        </p:txBody>
      </p:sp>
      <p:sp>
        <p:nvSpPr>
          <p:cNvPr id="58" name="TextBox 57"/>
          <p:cNvSpPr txBox="1"/>
          <p:nvPr/>
        </p:nvSpPr>
        <p:spPr>
          <a:xfrm>
            <a:off x="7211701" y="4642113"/>
            <a:ext cx="68820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Traits</a:t>
            </a:r>
            <a:endParaRPr lang="fi-FI" dirty="0"/>
          </a:p>
        </p:txBody>
      </p:sp>
      <p:sp>
        <p:nvSpPr>
          <p:cNvPr id="124" name="Rectangle 123"/>
          <p:cNvSpPr/>
          <p:nvPr/>
        </p:nvSpPr>
        <p:spPr>
          <a:xfrm>
            <a:off x="999699" y="1752601"/>
            <a:ext cx="2353101" cy="3581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dirty="0">
              <a:solidFill>
                <a:schemeClr val="tx1"/>
              </a:solidFill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0" t="51200"/>
          <a:stretch/>
        </p:blipFill>
        <p:spPr>
          <a:xfrm>
            <a:off x="1228300" y="2895600"/>
            <a:ext cx="1100390" cy="22753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0" t="51200"/>
          <a:stretch/>
        </p:blipFill>
        <p:spPr>
          <a:xfrm>
            <a:off x="2032909" y="2514600"/>
            <a:ext cx="1100390" cy="22753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27" name="TextBox 126"/>
          <p:cNvSpPr txBox="1"/>
          <p:nvPr/>
        </p:nvSpPr>
        <p:spPr>
          <a:xfrm>
            <a:off x="1263811" y="294841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1980</a:t>
            </a:r>
            <a:endParaRPr lang="fi-FI" dirty="0"/>
          </a:p>
        </p:txBody>
      </p:sp>
      <p:sp>
        <p:nvSpPr>
          <p:cNvPr id="128" name="TextBox 127"/>
          <p:cNvSpPr txBox="1"/>
          <p:nvPr/>
        </p:nvSpPr>
        <p:spPr>
          <a:xfrm>
            <a:off x="2066499" y="2526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2000</a:t>
            </a:r>
            <a:endParaRPr lang="fi-FI" dirty="0"/>
          </a:p>
        </p:txBody>
      </p:sp>
      <p:sp>
        <p:nvSpPr>
          <p:cNvPr id="129" name="TextBox 128"/>
          <p:cNvSpPr txBox="1"/>
          <p:nvPr/>
        </p:nvSpPr>
        <p:spPr>
          <a:xfrm>
            <a:off x="1380699" y="1916668"/>
            <a:ext cx="162576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Space</a:t>
            </a:r>
            <a:r>
              <a:rPr lang="fi-FI" dirty="0" smtClean="0"/>
              <a:t> and </a:t>
            </a:r>
            <a:r>
              <a:rPr lang="fi-FI" dirty="0" err="1" smtClean="0"/>
              <a:t>time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8019214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6306844" y="2133600"/>
            <a:ext cx="5334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5307366" y="2124722"/>
            <a:ext cx="5334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62200" y="2626890"/>
            <a:ext cx="396653" cy="4147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172200" y="3104502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residual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560202" y="1069136"/>
            <a:ext cx="2545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environmental covariates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553200" y="2752078"/>
            <a:ext cx="0" cy="3408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638800" y="1407691"/>
            <a:ext cx="381001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19600" y="1483892"/>
            <a:ext cx="381000" cy="3047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58853" y="1966068"/>
                <a:ext cx="4218784" cy="66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i-FI" sz="32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i-FI" sz="320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fi-FI" sz="3200" dirty="0" smtClean="0"/>
                  <a:t> </a:t>
                </a:r>
                <a:endParaRPr lang="fi-FI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853" y="1966068"/>
                <a:ext cx="4218784" cy="6608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 txBox="1">
            <a:spLocks/>
          </p:cNvSpPr>
          <p:nvPr/>
        </p:nvSpPr>
        <p:spPr>
          <a:xfrm>
            <a:off x="685800" y="174611"/>
            <a:ext cx="803259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TJSDM (</a:t>
            </a:r>
            <a:r>
              <a:rPr lang="fi-FI" sz="2400" b="1" dirty="0" err="1" smtClean="0">
                <a:solidFill>
                  <a:prstClr val="black"/>
                </a:solidFill>
              </a:rPr>
              <a:t>trait-based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joint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638800" y="1066800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regression parameters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219200" y="3041644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Latent occurrence score for species </a:t>
            </a:r>
            <a:r>
              <a:rPr lang="en-GB" sz="16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sampling unit 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35249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95400" y="4876800"/>
            <a:ext cx="4246855" cy="14508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5307366" y="2124722"/>
            <a:ext cx="5334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62200" y="2626890"/>
            <a:ext cx="396653" cy="4147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971800" y="4081046"/>
            <a:ext cx="677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traits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560202" y="1069136"/>
            <a:ext cx="2545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environmental covariates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5638800" y="1407691"/>
            <a:ext cx="381001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19600" y="1483892"/>
            <a:ext cx="381000" cy="3047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58853" y="1966068"/>
                <a:ext cx="4218784" cy="66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i-FI" sz="32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i-FI" sz="320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fi-FI" sz="3200" dirty="0" smtClean="0"/>
                  <a:t> </a:t>
                </a:r>
                <a:endParaRPr lang="fi-FI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853" y="1966068"/>
                <a:ext cx="4218784" cy="6608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385695" y="4937967"/>
                <a:ext cx="23754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32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i-FI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fi-FI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695" y="4937967"/>
                <a:ext cx="2375458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430045" y="5833646"/>
            <a:ext cx="1446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Species level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271395" y="5522742"/>
            <a:ext cx="300118" cy="2876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485913" y="5827542"/>
            <a:ext cx="2076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Community level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3943113" y="5558784"/>
            <a:ext cx="233282" cy="2776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685800" y="174611"/>
            <a:ext cx="803259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TJSDM (</a:t>
            </a:r>
            <a:r>
              <a:rPr lang="fi-FI" sz="2400" b="1" dirty="0" err="1" smtClean="0">
                <a:solidFill>
                  <a:prstClr val="black"/>
                </a:solidFill>
              </a:rPr>
              <a:t>trait-based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joint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638800" y="1066800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regression parameters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3962400" y="4455691"/>
            <a:ext cx="381001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4343400" y="3987225"/>
            <a:ext cx="48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regression parameters: how traits influence the species responses to environmental covariates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418827" y="4455692"/>
            <a:ext cx="311713" cy="3618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19200" y="3041644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Latent occurrence score for species </a:t>
            </a:r>
            <a:r>
              <a:rPr lang="en-GB" sz="16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sampling unit 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91633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457200" y="361890"/>
            <a:ext cx="8026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prstClr val="black"/>
                </a:solidFill>
              </a:rPr>
              <a:t>What structures the assembly and dynamics of communities?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615148" y="1460480"/>
            <a:ext cx="67000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/>
              <a:t>Leibold</a:t>
            </a:r>
            <a:r>
              <a:rPr lang="en-GB" b="1" dirty="0" smtClean="0"/>
              <a:t> et al. (2004): </a:t>
            </a:r>
            <a:r>
              <a:rPr lang="en-GB" dirty="0" smtClean="0"/>
              <a:t>The dynamics and distributions of communities are shaped by the interplay between</a:t>
            </a:r>
          </a:p>
          <a:p>
            <a:endParaRPr lang="en-GB" dirty="0" smtClean="0"/>
          </a:p>
          <a:p>
            <a:pPr marL="400050" indent="-400050">
              <a:buFont typeface="+mj-lt"/>
              <a:buAutoNum type="romanLcPeriod"/>
            </a:pPr>
            <a:r>
              <a:rPr lang="en-GB" dirty="0" smtClean="0"/>
              <a:t>environmental filtering</a:t>
            </a:r>
          </a:p>
          <a:p>
            <a:pPr marL="400050" indent="-400050">
              <a:buFont typeface="+mj-lt"/>
              <a:buAutoNum type="romanLcPeriod"/>
            </a:pPr>
            <a:r>
              <a:rPr lang="en-GB" dirty="0" smtClean="0"/>
              <a:t>species interactions</a:t>
            </a:r>
          </a:p>
          <a:p>
            <a:pPr marL="400050" indent="-400050">
              <a:buFont typeface="+mj-lt"/>
              <a:buAutoNum type="romanLcPeriod"/>
            </a:pPr>
            <a:r>
              <a:rPr lang="en-GB" dirty="0" smtClean="0"/>
              <a:t>spatial </a:t>
            </a:r>
            <a:r>
              <a:rPr lang="en-GB" dirty="0"/>
              <a:t>and stochastic </a:t>
            </a:r>
            <a:r>
              <a:rPr lang="en-GB" dirty="0" smtClean="0"/>
              <a:t>processes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 smtClean="0"/>
              <a:t>Logue et al. (2011): </a:t>
            </a:r>
            <a:r>
              <a:rPr lang="en-GB" dirty="0" err="1" smtClean="0"/>
              <a:t>Metacommunity</a:t>
            </a:r>
            <a:r>
              <a:rPr lang="en-GB" dirty="0" smtClean="0"/>
              <a:t> </a:t>
            </a:r>
            <a:r>
              <a:rPr lang="en-GB" dirty="0"/>
              <a:t>theories are still poorly linked with </a:t>
            </a:r>
            <a:r>
              <a:rPr lang="en-GB" dirty="0" smtClean="0"/>
              <a:t>data. There is a lack </a:t>
            </a:r>
            <a:r>
              <a:rPr lang="en-GB" dirty="0"/>
              <a:t>of statistical frameworks that </a:t>
            </a:r>
            <a:r>
              <a:rPr lang="en-GB" dirty="0" smtClean="0"/>
              <a:t>would enable one to infer </a:t>
            </a:r>
            <a:r>
              <a:rPr lang="en-GB" dirty="0" err="1" smtClean="0"/>
              <a:t>metacommunity</a:t>
            </a:r>
            <a:r>
              <a:rPr lang="en-GB" dirty="0" smtClean="0"/>
              <a:t> processes from data </a:t>
            </a:r>
            <a:r>
              <a:rPr lang="en-GB" dirty="0"/>
              <a:t>typically available in community ecological </a:t>
            </a:r>
            <a:r>
              <a:rPr lang="en-GB" dirty="0" smtClean="0"/>
              <a:t>studies.</a:t>
            </a:r>
            <a:endParaRPr lang="en-GB" dirty="0"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070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54 Imagen" descr="Ramarioid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3195" y="2589264"/>
            <a:ext cx="256237" cy="418151"/>
          </a:xfrm>
          <a:prstGeom prst="rect">
            <a:avLst/>
          </a:prstGeom>
        </p:spPr>
      </p:pic>
      <p:pic>
        <p:nvPicPr>
          <p:cNvPr id="57" name="56 Imagen" descr="Stromatoid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7971" y="2684881"/>
            <a:ext cx="555598" cy="226918"/>
          </a:xfrm>
          <a:prstGeom prst="rect">
            <a:avLst/>
          </a:prstGeom>
        </p:spPr>
      </p:pic>
      <p:pic>
        <p:nvPicPr>
          <p:cNvPr id="58" name="57 Imagen" descr="Tremelloid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9370" y="2631541"/>
            <a:ext cx="347597" cy="333600"/>
          </a:xfrm>
          <a:prstGeom prst="rect">
            <a:avLst/>
          </a:prstGeom>
        </p:spPr>
      </p:pic>
      <p:pic>
        <p:nvPicPr>
          <p:cNvPr id="59" name="58 Imagen" descr="Discomycetoid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0637" y="2666689"/>
            <a:ext cx="301550" cy="263301"/>
          </a:xfrm>
          <a:prstGeom prst="rect">
            <a:avLst/>
          </a:prstGeom>
        </p:spPr>
      </p:pic>
      <p:pic>
        <p:nvPicPr>
          <p:cNvPr id="62" name="61 Imagen" descr="Rersupinate corti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9931" y="2656626"/>
            <a:ext cx="356377" cy="283427"/>
          </a:xfrm>
          <a:prstGeom prst="rect">
            <a:avLst/>
          </a:prstGeom>
        </p:spPr>
      </p:pic>
      <p:pic>
        <p:nvPicPr>
          <p:cNvPr id="43" name="42 Imagen" descr="Non ornamented spo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81087" y="2682412"/>
            <a:ext cx="409133" cy="261254"/>
          </a:xfrm>
          <a:prstGeom prst="rect">
            <a:avLst/>
          </a:prstGeom>
        </p:spPr>
      </p:pic>
      <p:pic>
        <p:nvPicPr>
          <p:cNvPr id="44" name="43 Imagen" descr="Non ornamented spo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2084" y="2734663"/>
            <a:ext cx="255170" cy="162940"/>
          </a:xfrm>
          <a:prstGeom prst="rect">
            <a:avLst/>
          </a:prstGeom>
        </p:spPr>
      </p:pic>
      <p:sp>
        <p:nvSpPr>
          <p:cNvPr id="45" name="44 Rectángulo"/>
          <p:cNvSpPr/>
          <p:nvPr/>
        </p:nvSpPr>
        <p:spPr>
          <a:xfrm>
            <a:off x="4641469" y="2577910"/>
            <a:ext cx="627008" cy="41800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 dirty="0">
              <a:noFill/>
            </a:endParaRPr>
          </a:p>
        </p:txBody>
      </p:sp>
      <p:pic>
        <p:nvPicPr>
          <p:cNvPr id="48" name="47 Imagen" descr="Ornamented.jpg"/>
          <p:cNvPicPr>
            <a:picLocks noChangeAspect="1"/>
          </p:cNvPicPr>
          <p:nvPr/>
        </p:nvPicPr>
        <p:blipFill>
          <a:blip r:embed="rId9" cstate="print"/>
          <a:srcRect r="35415" b="21020"/>
          <a:stretch>
            <a:fillRect/>
          </a:stretch>
        </p:blipFill>
        <p:spPr>
          <a:xfrm>
            <a:off x="5712883" y="2659418"/>
            <a:ext cx="365755" cy="284248"/>
          </a:xfrm>
          <a:prstGeom prst="rect">
            <a:avLst/>
          </a:prstGeom>
        </p:spPr>
      </p:pic>
      <p:pic>
        <p:nvPicPr>
          <p:cNvPr id="51" name="50 Imagen" descr="Thick walled spor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66128" y="2678929"/>
            <a:ext cx="365756" cy="316987"/>
          </a:xfrm>
          <a:prstGeom prst="rect">
            <a:avLst/>
          </a:prstGeom>
        </p:spPr>
      </p:pic>
      <p:pic>
        <p:nvPicPr>
          <p:cNvPr id="54" name="53 Imagen" descr="Hymenium with cystidia.jpg"/>
          <p:cNvPicPr>
            <a:picLocks noChangeAspect="1"/>
          </p:cNvPicPr>
          <p:nvPr/>
        </p:nvPicPr>
        <p:blipFill>
          <a:blip r:embed="rId11" cstate="print"/>
          <a:srcRect t="18038"/>
          <a:stretch>
            <a:fillRect/>
          </a:stretch>
        </p:blipFill>
        <p:spPr>
          <a:xfrm>
            <a:off x="7515257" y="2601582"/>
            <a:ext cx="418006" cy="367253"/>
          </a:xfrm>
          <a:prstGeom prst="rect">
            <a:avLst/>
          </a:prstGeom>
        </p:spPr>
      </p:pic>
      <p:sp>
        <p:nvSpPr>
          <p:cNvPr id="174" name="173 Elipse"/>
          <p:cNvSpPr/>
          <p:nvPr/>
        </p:nvSpPr>
        <p:spPr>
          <a:xfrm>
            <a:off x="3504806" y="3412604"/>
            <a:ext cx="2612" cy="26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175" name="174 Elipse"/>
          <p:cNvSpPr/>
          <p:nvPr/>
        </p:nvSpPr>
        <p:spPr>
          <a:xfrm>
            <a:off x="4356371" y="3412604"/>
            <a:ext cx="2612" cy="26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4" name="3 Elipse"/>
          <p:cNvSpPr/>
          <p:nvPr/>
        </p:nvSpPr>
        <p:spPr>
          <a:xfrm>
            <a:off x="3827426" y="3340767"/>
            <a:ext cx="146286" cy="14628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5" name="4 Elipse"/>
          <p:cNvSpPr>
            <a:spLocks noChangeAspect="1"/>
          </p:cNvSpPr>
          <p:nvPr/>
        </p:nvSpPr>
        <p:spPr>
          <a:xfrm>
            <a:off x="2390986" y="3408686"/>
            <a:ext cx="10449" cy="1044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 dirty="0"/>
          </a:p>
        </p:txBody>
      </p:sp>
      <p:sp>
        <p:nvSpPr>
          <p:cNvPr id="8" name="7 Elipse"/>
          <p:cNvSpPr/>
          <p:nvPr/>
        </p:nvSpPr>
        <p:spPr>
          <a:xfrm>
            <a:off x="1977245" y="3398237"/>
            <a:ext cx="31347" cy="3134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190" name="189 Rectángulo"/>
          <p:cNvSpPr/>
          <p:nvPr/>
        </p:nvSpPr>
        <p:spPr>
          <a:xfrm>
            <a:off x="5364361" y="2577910"/>
            <a:ext cx="740127" cy="41800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 dirty="0">
              <a:noFill/>
            </a:endParaRPr>
          </a:p>
        </p:txBody>
      </p:sp>
      <p:pic>
        <p:nvPicPr>
          <p:cNvPr id="191" name="190 Imagen" descr="Non ornamented spor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3235" y="2682412"/>
            <a:ext cx="409133" cy="261254"/>
          </a:xfrm>
          <a:prstGeom prst="rect">
            <a:avLst/>
          </a:prstGeom>
        </p:spPr>
      </p:pic>
      <p:sp>
        <p:nvSpPr>
          <p:cNvPr id="192" name="191 Rectángulo"/>
          <p:cNvSpPr/>
          <p:nvPr/>
        </p:nvSpPr>
        <p:spPr>
          <a:xfrm>
            <a:off x="6200373" y="2577910"/>
            <a:ext cx="740127" cy="41800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 dirty="0">
              <a:noFill/>
            </a:endParaRPr>
          </a:p>
        </p:txBody>
      </p:sp>
      <p:pic>
        <p:nvPicPr>
          <p:cNvPr id="193" name="192 Imagen" descr="Non ornamented spor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9247" y="2682412"/>
            <a:ext cx="409133" cy="261254"/>
          </a:xfrm>
          <a:prstGeom prst="rect">
            <a:avLst/>
          </a:prstGeom>
        </p:spPr>
      </p:pic>
      <p:pic>
        <p:nvPicPr>
          <p:cNvPr id="1026" name="Picture 2" descr="C:\Users\Nerea\Desktop\MANUSCRIPTS\in preparation\Traits\Fruitbodies\No cystidia.jpg"/>
          <p:cNvPicPr>
            <a:picLocks noChangeAspect="1" noChangeArrowheads="1"/>
          </p:cNvPicPr>
          <p:nvPr/>
        </p:nvPicPr>
        <p:blipFill>
          <a:blip r:embed="rId12" cstate="print"/>
          <a:srcRect t="34779"/>
          <a:stretch>
            <a:fillRect/>
          </a:stretch>
        </p:blipFill>
        <p:spPr bwMode="auto">
          <a:xfrm>
            <a:off x="7070326" y="2684850"/>
            <a:ext cx="392681" cy="274537"/>
          </a:xfrm>
          <a:prstGeom prst="rect">
            <a:avLst/>
          </a:prstGeom>
          <a:noFill/>
        </p:spPr>
      </p:pic>
      <p:sp>
        <p:nvSpPr>
          <p:cNvPr id="194" name="193 Rectángulo"/>
          <p:cNvSpPr/>
          <p:nvPr/>
        </p:nvSpPr>
        <p:spPr>
          <a:xfrm>
            <a:off x="7036385" y="2577910"/>
            <a:ext cx="949129" cy="41800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 dirty="0">
              <a:noFill/>
            </a:endParaRPr>
          </a:p>
        </p:txBody>
      </p:sp>
      <p:pic>
        <p:nvPicPr>
          <p:cNvPr id="211" name="210 Imagen" descr="prop.tif"/>
          <p:cNvPicPr>
            <a:picLocks noChangeAspect="1"/>
          </p:cNvPicPr>
          <p:nvPr/>
        </p:nvPicPr>
        <p:blipFill>
          <a:blip r:embed="rId13" cstate="print"/>
          <a:srcRect t="7267" b="85466"/>
          <a:stretch>
            <a:fillRect/>
          </a:stretch>
        </p:blipFill>
        <p:spPr>
          <a:xfrm>
            <a:off x="4686550" y="3289614"/>
            <a:ext cx="3166050" cy="261254"/>
          </a:xfrm>
          <a:prstGeom prst="rect">
            <a:avLst/>
          </a:prstGeom>
        </p:spPr>
      </p:pic>
      <p:sp>
        <p:nvSpPr>
          <p:cNvPr id="182" name="Rectangle 181"/>
          <p:cNvSpPr/>
          <p:nvPr/>
        </p:nvSpPr>
        <p:spPr>
          <a:xfrm rot="19655931">
            <a:off x="1322052" y="931988"/>
            <a:ext cx="4570848" cy="1801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agaricoid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resupinate</a:t>
            </a:r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corticioid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pileate</a:t>
            </a:r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corticioid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discomycetoid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resupinate</a:t>
            </a:r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polyporoid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pileate</a:t>
            </a:r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polyporoid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ramarioid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stromatoid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tremelloid</a:t>
            </a:r>
            <a:endParaRPr lang="fi-FI" sz="1234" i="1" dirty="0"/>
          </a:p>
        </p:txBody>
      </p:sp>
      <p:sp>
        <p:nvSpPr>
          <p:cNvPr id="183" name="Rectangle 182"/>
          <p:cNvSpPr/>
          <p:nvPr/>
        </p:nvSpPr>
        <p:spPr>
          <a:xfrm rot="19655931">
            <a:off x="4843560" y="2069013"/>
            <a:ext cx="876235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spore size</a:t>
            </a:r>
            <a:endParaRPr lang="fi-FI" sz="1234" b="1" i="1" dirty="0"/>
          </a:p>
        </p:txBody>
      </p:sp>
      <p:sp>
        <p:nvSpPr>
          <p:cNvPr id="184" name="Rectangle 183"/>
          <p:cNvSpPr/>
          <p:nvPr/>
        </p:nvSpPr>
        <p:spPr>
          <a:xfrm rot="19655931">
            <a:off x="5449393" y="1761695"/>
            <a:ext cx="1937199" cy="47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spore</a:t>
            </a:r>
          </a:p>
          <a:p>
            <a:r>
              <a:rPr lang="en-GB" sz="1234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ornamentation</a:t>
            </a:r>
            <a:endParaRPr lang="fi-FI" sz="1234" b="1" i="1" dirty="0"/>
          </a:p>
        </p:txBody>
      </p:sp>
      <p:sp>
        <p:nvSpPr>
          <p:cNvPr id="185" name="Rectangle 184"/>
          <p:cNvSpPr/>
          <p:nvPr/>
        </p:nvSpPr>
        <p:spPr>
          <a:xfrm rot="19655931">
            <a:off x="6377324" y="1926959"/>
            <a:ext cx="1406441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spore cell wall</a:t>
            </a:r>
            <a:endParaRPr lang="fi-FI" sz="1234" b="1" i="1" dirty="0"/>
          </a:p>
        </p:txBody>
      </p:sp>
      <p:sp>
        <p:nvSpPr>
          <p:cNvPr id="186" name="Rectangle 185"/>
          <p:cNvSpPr/>
          <p:nvPr/>
        </p:nvSpPr>
        <p:spPr>
          <a:xfrm rot="19655931">
            <a:off x="6925056" y="1847320"/>
            <a:ext cx="1812630" cy="47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presence of</a:t>
            </a:r>
          </a:p>
          <a:p>
            <a:r>
              <a:rPr lang="en-GB" sz="1234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asexual structures</a:t>
            </a:r>
            <a:endParaRPr lang="fi-FI" sz="1234" b="1" i="1" dirty="0"/>
          </a:p>
        </p:txBody>
      </p:sp>
      <p:pic>
        <p:nvPicPr>
          <p:cNvPr id="195" name="194 Imagen" descr="Agaricoid3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7557" y="2484836"/>
            <a:ext cx="226619" cy="627008"/>
          </a:xfrm>
          <a:prstGeom prst="rect">
            <a:avLst/>
          </a:prstGeom>
        </p:spPr>
      </p:pic>
      <p:sp>
        <p:nvSpPr>
          <p:cNvPr id="199" name="217 Elipse"/>
          <p:cNvSpPr/>
          <p:nvPr/>
        </p:nvSpPr>
        <p:spPr>
          <a:xfrm>
            <a:off x="1312156" y="3390400"/>
            <a:ext cx="47020" cy="470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pic>
        <p:nvPicPr>
          <p:cNvPr id="209" name="208 Imagen" descr="Corticioid7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0730" y="2657264"/>
            <a:ext cx="274249" cy="282154"/>
          </a:xfrm>
          <a:prstGeom prst="rect">
            <a:avLst/>
          </a:prstGeom>
        </p:spPr>
      </p:pic>
      <p:sp>
        <p:nvSpPr>
          <p:cNvPr id="225" name="217 Elipse"/>
          <p:cNvSpPr>
            <a:spLocks noChangeAspect="1"/>
          </p:cNvSpPr>
          <p:nvPr/>
        </p:nvSpPr>
        <p:spPr>
          <a:xfrm>
            <a:off x="1542039" y="3309420"/>
            <a:ext cx="208980" cy="20898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pic>
        <p:nvPicPr>
          <p:cNvPr id="233" name="232 Imagen" descr="Resupinate polyporoid 2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3788" y="2652037"/>
            <a:ext cx="355817" cy="292605"/>
          </a:xfrm>
          <a:prstGeom prst="rect">
            <a:avLst/>
          </a:prstGeom>
        </p:spPr>
      </p:pic>
      <p:sp>
        <p:nvSpPr>
          <p:cNvPr id="237" name="236 Elipse"/>
          <p:cNvSpPr/>
          <p:nvPr/>
        </p:nvSpPr>
        <p:spPr>
          <a:xfrm>
            <a:off x="2746880" y="3387788"/>
            <a:ext cx="52245" cy="522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pic>
        <p:nvPicPr>
          <p:cNvPr id="244" name="243 Imagen" descr="Polyporoid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9446" y="2628978"/>
            <a:ext cx="328963" cy="338726"/>
          </a:xfrm>
          <a:prstGeom prst="rect">
            <a:avLst/>
          </a:prstGeom>
        </p:spPr>
      </p:pic>
      <p:sp>
        <p:nvSpPr>
          <p:cNvPr id="248" name="247 Elipse"/>
          <p:cNvSpPr/>
          <p:nvPr/>
        </p:nvSpPr>
        <p:spPr>
          <a:xfrm>
            <a:off x="3110442" y="3395625"/>
            <a:ext cx="36571" cy="3657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172" name="217 CuadroTexto"/>
          <p:cNvSpPr txBox="1"/>
          <p:nvPr/>
        </p:nvSpPr>
        <p:spPr>
          <a:xfrm>
            <a:off x="4343400" y="3605040"/>
            <a:ext cx="708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30 µm</a:t>
            </a:r>
            <a:endParaRPr lang="es-ES" sz="1050" dirty="0"/>
          </a:p>
        </p:txBody>
      </p:sp>
      <p:sp>
        <p:nvSpPr>
          <p:cNvPr id="173" name="218 CuadroTexto"/>
          <p:cNvSpPr txBox="1"/>
          <p:nvPr/>
        </p:nvSpPr>
        <p:spPr>
          <a:xfrm>
            <a:off x="4875002" y="3605041"/>
            <a:ext cx="602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50 </a:t>
            </a:r>
            <a:r>
              <a:rPr lang="en-US" sz="1050" dirty="0" smtClean="0"/>
              <a:t>µm</a:t>
            </a:r>
            <a:endParaRPr lang="es-ES" sz="1050" dirty="0"/>
          </a:p>
        </p:txBody>
      </p:sp>
      <p:sp>
        <p:nvSpPr>
          <p:cNvPr id="200" name="219 CuadroTexto"/>
          <p:cNvSpPr txBox="1"/>
          <p:nvPr/>
        </p:nvSpPr>
        <p:spPr>
          <a:xfrm>
            <a:off x="5363344" y="361261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0%</a:t>
            </a:r>
            <a:endParaRPr lang="es-ES" sz="1050" dirty="0"/>
          </a:p>
        </p:txBody>
      </p:sp>
      <p:sp>
        <p:nvSpPr>
          <p:cNvPr id="202" name="220 CuadroTexto"/>
          <p:cNvSpPr txBox="1"/>
          <p:nvPr/>
        </p:nvSpPr>
        <p:spPr>
          <a:xfrm>
            <a:off x="5829422" y="361261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40%</a:t>
            </a:r>
            <a:endParaRPr lang="es-ES" sz="1050" dirty="0"/>
          </a:p>
        </p:txBody>
      </p:sp>
      <p:sp>
        <p:nvSpPr>
          <p:cNvPr id="228" name="221 CuadroTexto"/>
          <p:cNvSpPr txBox="1"/>
          <p:nvPr/>
        </p:nvSpPr>
        <p:spPr>
          <a:xfrm>
            <a:off x="6201544" y="360504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0%</a:t>
            </a:r>
            <a:endParaRPr lang="es-ES" sz="1050" dirty="0"/>
          </a:p>
        </p:txBody>
      </p:sp>
      <p:sp>
        <p:nvSpPr>
          <p:cNvPr id="229" name="222 CuadroTexto"/>
          <p:cNvSpPr txBox="1"/>
          <p:nvPr/>
        </p:nvSpPr>
        <p:spPr>
          <a:xfrm>
            <a:off x="6734944" y="360504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15%</a:t>
            </a:r>
            <a:endParaRPr lang="es-ES" sz="1050" dirty="0"/>
          </a:p>
        </p:txBody>
      </p:sp>
      <p:sp>
        <p:nvSpPr>
          <p:cNvPr id="240" name="132 CuadroTexto"/>
          <p:cNvSpPr txBox="1"/>
          <p:nvPr/>
        </p:nvSpPr>
        <p:spPr>
          <a:xfrm>
            <a:off x="7192144" y="360504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30%</a:t>
            </a:r>
            <a:endParaRPr lang="es-ES" sz="1050" dirty="0"/>
          </a:p>
        </p:txBody>
      </p:sp>
      <p:sp>
        <p:nvSpPr>
          <p:cNvPr id="252" name="133 CuadroTexto"/>
          <p:cNvSpPr txBox="1"/>
          <p:nvPr/>
        </p:nvSpPr>
        <p:spPr>
          <a:xfrm>
            <a:off x="7649344" y="360504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70%</a:t>
            </a:r>
            <a:endParaRPr lang="es-ES" sz="1050" dirty="0"/>
          </a:p>
        </p:txBody>
      </p:sp>
      <p:sp>
        <p:nvSpPr>
          <p:cNvPr id="253" name="Rectangle 252"/>
          <p:cNvSpPr/>
          <p:nvPr/>
        </p:nvSpPr>
        <p:spPr>
          <a:xfrm>
            <a:off x="2667000" y="838200"/>
            <a:ext cx="928843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Life-form</a:t>
            </a:r>
            <a:endParaRPr lang="fi-FI" sz="1234" b="1" i="1" dirty="0"/>
          </a:p>
        </p:txBody>
      </p:sp>
      <p:sp>
        <p:nvSpPr>
          <p:cNvPr id="3" name="Left Brace 2"/>
          <p:cNvSpPr/>
          <p:nvPr/>
        </p:nvSpPr>
        <p:spPr>
          <a:xfrm rot="5400000">
            <a:off x="2857164" y="-271924"/>
            <a:ext cx="365834" cy="32894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4" name="Rectangle 253"/>
          <p:cNvSpPr/>
          <p:nvPr/>
        </p:nvSpPr>
        <p:spPr>
          <a:xfrm>
            <a:off x="76200" y="152400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cs typeface="Arial" pitchFamily="34" charset="0"/>
              </a:rPr>
              <a:t>Example: distribution of fungal traits</a:t>
            </a:r>
            <a:endParaRPr lang="en-GB" sz="2400" b="1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34584" y="3605040"/>
            <a:ext cx="206146" cy="26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ctangle 254"/>
          <p:cNvSpPr/>
          <p:nvPr/>
        </p:nvSpPr>
        <p:spPr>
          <a:xfrm>
            <a:off x="652545" y="3820047"/>
            <a:ext cx="1598092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Most abundant group</a:t>
            </a:r>
            <a:endParaRPr lang="fi-FI" sz="1234" dirty="0"/>
          </a:p>
        </p:txBody>
      </p:sp>
      <p:cxnSp>
        <p:nvCxnSpPr>
          <p:cNvPr id="256" name="Straight Arrow Connector 255"/>
          <p:cNvCxnSpPr/>
          <p:nvPr/>
        </p:nvCxnSpPr>
        <p:spPr>
          <a:xfrm flipH="1" flipV="1">
            <a:off x="3511313" y="3550869"/>
            <a:ext cx="84530" cy="298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tangle 259"/>
          <p:cNvSpPr/>
          <p:nvPr/>
        </p:nvSpPr>
        <p:spPr>
          <a:xfrm rot="16200000">
            <a:off x="-481880" y="2374839"/>
            <a:ext cx="1769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Natural forests</a:t>
            </a:r>
            <a:endParaRPr lang="fi-FI" sz="1600" b="1" i="1" dirty="0"/>
          </a:p>
        </p:txBody>
      </p:sp>
      <p:sp>
        <p:nvSpPr>
          <p:cNvPr id="84" name="Rectangle 83"/>
          <p:cNvSpPr/>
          <p:nvPr/>
        </p:nvSpPr>
        <p:spPr>
          <a:xfrm>
            <a:off x="2840386" y="3881093"/>
            <a:ext cx="1598092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Least abundant group</a:t>
            </a:r>
            <a:endParaRPr lang="fi-FI" sz="1234" dirty="0"/>
          </a:p>
        </p:txBody>
      </p:sp>
      <p:sp>
        <p:nvSpPr>
          <p:cNvPr id="89" name="Rectangle 1"/>
          <p:cNvSpPr>
            <a:spLocks noChangeArrowheads="1"/>
          </p:cNvSpPr>
          <p:nvPr/>
        </p:nvSpPr>
        <p:spPr bwMode="auto">
          <a:xfrm>
            <a:off x="91985" y="6393811"/>
            <a:ext cx="34373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Abrego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Norberg and 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Ovaskainen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(in 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prep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i-FI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Elipse"/>
          <p:cNvSpPr/>
          <p:nvPr/>
        </p:nvSpPr>
        <p:spPr>
          <a:xfrm>
            <a:off x="3422215" y="5226168"/>
            <a:ext cx="161959" cy="161959"/>
          </a:xfrm>
          <a:prstGeom prst="ellipse">
            <a:avLst/>
          </a:prstGeom>
          <a:solidFill>
            <a:srgbClr val="D80E21"/>
          </a:solidFill>
          <a:ln>
            <a:solidFill>
              <a:srgbClr val="D80E2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13" name="12 Elipse"/>
          <p:cNvSpPr/>
          <p:nvPr/>
        </p:nvSpPr>
        <p:spPr>
          <a:xfrm>
            <a:off x="3806222" y="5215719"/>
            <a:ext cx="182857" cy="18285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14" name="13 Elipse"/>
          <p:cNvSpPr/>
          <p:nvPr/>
        </p:nvSpPr>
        <p:spPr>
          <a:xfrm>
            <a:off x="4264928" y="5179965"/>
            <a:ext cx="180245" cy="18024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15" name="14 Elipse"/>
          <p:cNvSpPr>
            <a:spLocks noChangeAspect="1"/>
          </p:cNvSpPr>
          <p:nvPr/>
        </p:nvSpPr>
        <p:spPr>
          <a:xfrm>
            <a:off x="2331904" y="5208700"/>
            <a:ext cx="122776" cy="1227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 dirty="0"/>
          </a:p>
        </p:txBody>
      </p:sp>
      <p:sp>
        <p:nvSpPr>
          <p:cNvPr id="18" name="17 Elipse"/>
          <p:cNvSpPr/>
          <p:nvPr/>
        </p:nvSpPr>
        <p:spPr>
          <a:xfrm>
            <a:off x="1929919" y="5210006"/>
            <a:ext cx="120163" cy="120163"/>
          </a:xfrm>
          <a:prstGeom prst="ellipse">
            <a:avLst/>
          </a:prstGeom>
          <a:solidFill>
            <a:srgbClr val="D80E21"/>
          </a:solidFill>
          <a:ln>
            <a:solidFill>
              <a:srgbClr val="D80E2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pic>
        <p:nvPicPr>
          <p:cNvPr id="55" name="54 Imagen" descr="Ramarioid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3195" y="2589264"/>
            <a:ext cx="256237" cy="418151"/>
          </a:xfrm>
          <a:prstGeom prst="rect">
            <a:avLst/>
          </a:prstGeom>
        </p:spPr>
      </p:pic>
      <p:pic>
        <p:nvPicPr>
          <p:cNvPr id="57" name="56 Imagen" descr="Stromatoid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7971" y="2684881"/>
            <a:ext cx="555598" cy="226918"/>
          </a:xfrm>
          <a:prstGeom prst="rect">
            <a:avLst/>
          </a:prstGeom>
        </p:spPr>
      </p:pic>
      <p:pic>
        <p:nvPicPr>
          <p:cNvPr id="58" name="57 Imagen" descr="Tremelloid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9370" y="2631541"/>
            <a:ext cx="347597" cy="333600"/>
          </a:xfrm>
          <a:prstGeom prst="rect">
            <a:avLst/>
          </a:prstGeom>
        </p:spPr>
      </p:pic>
      <p:pic>
        <p:nvPicPr>
          <p:cNvPr id="59" name="58 Imagen" descr="Discomycetoid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0637" y="2666689"/>
            <a:ext cx="301550" cy="263301"/>
          </a:xfrm>
          <a:prstGeom prst="rect">
            <a:avLst/>
          </a:prstGeom>
        </p:spPr>
      </p:pic>
      <p:pic>
        <p:nvPicPr>
          <p:cNvPr id="62" name="61 Imagen" descr="Rersupinate corti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9931" y="2656626"/>
            <a:ext cx="356377" cy="283427"/>
          </a:xfrm>
          <a:prstGeom prst="rect">
            <a:avLst/>
          </a:prstGeom>
        </p:spPr>
      </p:pic>
      <p:pic>
        <p:nvPicPr>
          <p:cNvPr id="43" name="42 Imagen" descr="Non ornamented spo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81087" y="2682412"/>
            <a:ext cx="409133" cy="261254"/>
          </a:xfrm>
          <a:prstGeom prst="rect">
            <a:avLst/>
          </a:prstGeom>
        </p:spPr>
      </p:pic>
      <p:pic>
        <p:nvPicPr>
          <p:cNvPr id="44" name="43 Imagen" descr="Non ornamented spo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2084" y="2734663"/>
            <a:ext cx="255170" cy="162940"/>
          </a:xfrm>
          <a:prstGeom prst="rect">
            <a:avLst/>
          </a:prstGeom>
        </p:spPr>
      </p:pic>
      <p:sp>
        <p:nvSpPr>
          <p:cNvPr id="45" name="44 Rectángulo"/>
          <p:cNvSpPr/>
          <p:nvPr/>
        </p:nvSpPr>
        <p:spPr>
          <a:xfrm>
            <a:off x="4641469" y="2577910"/>
            <a:ext cx="627008" cy="41800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 dirty="0">
              <a:noFill/>
            </a:endParaRPr>
          </a:p>
        </p:txBody>
      </p:sp>
      <p:pic>
        <p:nvPicPr>
          <p:cNvPr id="48" name="47 Imagen" descr="Ornamented.jpg"/>
          <p:cNvPicPr>
            <a:picLocks noChangeAspect="1"/>
          </p:cNvPicPr>
          <p:nvPr/>
        </p:nvPicPr>
        <p:blipFill>
          <a:blip r:embed="rId9" cstate="print"/>
          <a:srcRect r="35415" b="21020"/>
          <a:stretch>
            <a:fillRect/>
          </a:stretch>
        </p:blipFill>
        <p:spPr>
          <a:xfrm>
            <a:off x="5712883" y="2659418"/>
            <a:ext cx="365755" cy="284248"/>
          </a:xfrm>
          <a:prstGeom prst="rect">
            <a:avLst/>
          </a:prstGeom>
        </p:spPr>
      </p:pic>
      <p:pic>
        <p:nvPicPr>
          <p:cNvPr id="51" name="50 Imagen" descr="Thick walled spor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66128" y="2678929"/>
            <a:ext cx="365756" cy="316987"/>
          </a:xfrm>
          <a:prstGeom prst="rect">
            <a:avLst/>
          </a:prstGeom>
        </p:spPr>
      </p:pic>
      <p:pic>
        <p:nvPicPr>
          <p:cNvPr id="54" name="53 Imagen" descr="Hymenium with cystidia.jpg"/>
          <p:cNvPicPr>
            <a:picLocks noChangeAspect="1"/>
          </p:cNvPicPr>
          <p:nvPr/>
        </p:nvPicPr>
        <p:blipFill>
          <a:blip r:embed="rId11" cstate="print"/>
          <a:srcRect t="18038"/>
          <a:stretch>
            <a:fillRect/>
          </a:stretch>
        </p:blipFill>
        <p:spPr>
          <a:xfrm>
            <a:off x="7515257" y="2601582"/>
            <a:ext cx="418006" cy="367253"/>
          </a:xfrm>
          <a:prstGeom prst="rect">
            <a:avLst/>
          </a:prstGeom>
        </p:spPr>
      </p:pic>
      <p:sp>
        <p:nvSpPr>
          <p:cNvPr id="174" name="173 Elipse"/>
          <p:cNvSpPr/>
          <p:nvPr/>
        </p:nvSpPr>
        <p:spPr>
          <a:xfrm>
            <a:off x="3504806" y="3412604"/>
            <a:ext cx="2612" cy="26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175" name="174 Elipse"/>
          <p:cNvSpPr/>
          <p:nvPr/>
        </p:nvSpPr>
        <p:spPr>
          <a:xfrm>
            <a:off x="4356371" y="3412604"/>
            <a:ext cx="2612" cy="26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4" name="3 Elipse"/>
          <p:cNvSpPr/>
          <p:nvPr/>
        </p:nvSpPr>
        <p:spPr>
          <a:xfrm>
            <a:off x="3827426" y="3340767"/>
            <a:ext cx="146286" cy="14628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5" name="4 Elipse"/>
          <p:cNvSpPr>
            <a:spLocks noChangeAspect="1"/>
          </p:cNvSpPr>
          <p:nvPr/>
        </p:nvSpPr>
        <p:spPr>
          <a:xfrm>
            <a:off x="2390986" y="3408686"/>
            <a:ext cx="10449" cy="1044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 dirty="0"/>
          </a:p>
        </p:txBody>
      </p:sp>
      <p:sp>
        <p:nvSpPr>
          <p:cNvPr id="8" name="7 Elipse"/>
          <p:cNvSpPr/>
          <p:nvPr/>
        </p:nvSpPr>
        <p:spPr>
          <a:xfrm>
            <a:off x="1977245" y="3398237"/>
            <a:ext cx="31347" cy="3134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190" name="189 Rectángulo"/>
          <p:cNvSpPr/>
          <p:nvPr/>
        </p:nvSpPr>
        <p:spPr>
          <a:xfrm>
            <a:off x="5364361" y="2577910"/>
            <a:ext cx="740127" cy="41800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 dirty="0">
              <a:noFill/>
            </a:endParaRPr>
          </a:p>
        </p:txBody>
      </p:sp>
      <p:pic>
        <p:nvPicPr>
          <p:cNvPr id="191" name="190 Imagen" descr="Non ornamented spor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3235" y="2682412"/>
            <a:ext cx="409133" cy="261254"/>
          </a:xfrm>
          <a:prstGeom prst="rect">
            <a:avLst/>
          </a:prstGeom>
        </p:spPr>
      </p:pic>
      <p:sp>
        <p:nvSpPr>
          <p:cNvPr id="192" name="191 Rectángulo"/>
          <p:cNvSpPr/>
          <p:nvPr/>
        </p:nvSpPr>
        <p:spPr>
          <a:xfrm>
            <a:off x="6200373" y="2577910"/>
            <a:ext cx="740127" cy="41800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 dirty="0">
              <a:noFill/>
            </a:endParaRPr>
          </a:p>
        </p:txBody>
      </p:sp>
      <p:pic>
        <p:nvPicPr>
          <p:cNvPr id="193" name="192 Imagen" descr="Non ornamented spor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9247" y="2682412"/>
            <a:ext cx="409133" cy="261254"/>
          </a:xfrm>
          <a:prstGeom prst="rect">
            <a:avLst/>
          </a:prstGeom>
        </p:spPr>
      </p:pic>
      <p:pic>
        <p:nvPicPr>
          <p:cNvPr id="1026" name="Picture 2" descr="C:\Users\Nerea\Desktop\MANUSCRIPTS\in preparation\Traits\Fruitbodies\No cystidia.jpg"/>
          <p:cNvPicPr>
            <a:picLocks noChangeAspect="1" noChangeArrowheads="1"/>
          </p:cNvPicPr>
          <p:nvPr/>
        </p:nvPicPr>
        <p:blipFill>
          <a:blip r:embed="rId12" cstate="print"/>
          <a:srcRect t="34779"/>
          <a:stretch>
            <a:fillRect/>
          </a:stretch>
        </p:blipFill>
        <p:spPr bwMode="auto">
          <a:xfrm>
            <a:off x="7070326" y="2684850"/>
            <a:ext cx="392681" cy="274537"/>
          </a:xfrm>
          <a:prstGeom prst="rect">
            <a:avLst/>
          </a:prstGeom>
          <a:noFill/>
        </p:spPr>
      </p:pic>
      <p:sp>
        <p:nvSpPr>
          <p:cNvPr id="194" name="193 Rectángulo"/>
          <p:cNvSpPr/>
          <p:nvPr/>
        </p:nvSpPr>
        <p:spPr>
          <a:xfrm>
            <a:off x="7036385" y="2577910"/>
            <a:ext cx="949129" cy="41800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 dirty="0">
              <a:noFill/>
            </a:endParaRPr>
          </a:p>
        </p:txBody>
      </p:sp>
      <p:pic>
        <p:nvPicPr>
          <p:cNvPr id="211" name="210 Imagen" descr="prop.tif"/>
          <p:cNvPicPr>
            <a:picLocks noChangeAspect="1"/>
          </p:cNvPicPr>
          <p:nvPr/>
        </p:nvPicPr>
        <p:blipFill>
          <a:blip r:embed="rId13" cstate="print"/>
          <a:srcRect t="7267" b="85466"/>
          <a:stretch>
            <a:fillRect/>
          </a:stretch>
        </p:blipFill>
        <p:spPr>
          <a:xfrm>
            <a:off x="4686550" y="3289614"/>
            <a:ext cx="3166050" cy="261254"/>
          </a:xfrm>
          <a:prstGeom prst="rect">
            <a:avLst/>
          </a:prstGeom>
        </p:spPr>
      </p:pic>
      <p:pic>
        <p:nvPicPr>
          <p:cNvPr id="212" name="211 Imagen" descr="prop.tif"/>
          <p:cNvPicPr>
            <a:picLocks noChangeAspect="1"/>
          </p:cNvPicPr>
          <p:nvPr/>
        </p:nvPicPr>
        <p:blipFill>
          <a:blip r:embed="rId13" cstate="print"/>
          <a:srcRect t="20178" b="72555"/>
          <a:stretch>
            <a:fillRect/>
          </a:stretch>
        </p:blipFill>
        <p:spPr>
          <a:xfrm>
            <a:off x="4683632" y="5105400"/>
            <a:ext cx="3166050" cy="261254"/>
          </a:xfrm>
          <a:prstGeom prst="rect">
            <a:avLst/>
          </a:prstGeom>
        </p:spPr>
      </p:pic>
      <p:sp>
        <p:nvSpPr>
          <p:cNvPr id="148" name="147 Estrella de 5 puntas"/>
          <p:cNvSpPr/>
          <p:nvPr/>
        </p:nvSpPr>
        <p:spPr>
          <a:xfrm>
            <a:off x="1981200" y="5603950"/>
            <a:ext cx="52245" cy="52245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150" name="149 Estrella de 5 puntas"/>
          <p:cNvSpPr/>
          <p:nvPr/>
        </p:nvSpPr>
        <p:spPr>
          <a:xfrm>
            <a:off x="3477072" y="5592326"/>
            <a:ext cx="52245" cy="52245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152" name="151 Estrella de 5 puntas"/>
          <p:cNvSpPr/>
          <p:nvPr/>
        </p:nvSpPr>
        <p:spPr>
          <a:xfrm>
            <a:off x="3871528" y="5592326"/>
            <a:ext cx="52245" cy="52245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165" name="164 Estrella de 5 puntas"/>
          <p:cNvSpPr/>
          <p:nvPr/>
        </p:nvSpPr>
        <p:spPr>
          <a:xfrm>
            <a:off x="7504630" y="5592326"/>
            <a:ext cx="52245" cy="52245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182" name="Rectangle 181"/>
          <p:cNvSpPr/>
          <p:nvPr/>
        </p:nvSpPr>
        <p:spPr>
          <a:xfrm rot="19655931">
            <a:off x="1322052" y="931988"/>
            <a:ext cx="4570848" cy="1801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agaricoid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resupinate</a:t>
            </a:r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corticioid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pileate</a:t>
            </a:r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corticioid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discomycetoid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resupinate</a:t>
            </a:r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polyporoid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pileate</a:t>
            </a:r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polyporoid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ramarioid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stromatoid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tremelloid</a:t>
            </a:r>
            <a:endParaRPr lang="fi-FI" sz="1234" i="1" dirty="0"/>
          </a:p>
        </p:txBody>
      </p:sp>
      <p:sp>
        <p:nvSpPr>
          <p:cNvPr id="183" name="Rectangle 182"/>
          <p:cNvSpPr/>
          <p:nvPr/>
        </p:nvSpPr>
        <p:spPr>
          <a:xfrm rot="19655931">
            <a:off x="4843560" y="2069013"/>
            <a:ext cx="876235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spore size</a:t>
            </a:r>
            <a:endParaRPr lang="fi-FI" sz="1234" b="1" i="1" dirty="0"/>
          </a:p>
        </p:txBody>
      </p:sp>
      <p:sp>
        <p:nvSpPr>
          <p:cNvPr id="184" name="Rectangle 183"/>
          <p:cNvSpPr/>
          <p:nvPr/>
        </p:nvSpPr>
        <p:spPr>
          <a:xfrm rot="19655931">
            <a:off x="5449393" y="1761695"/>
            <a:ext cx="1937199" cy="47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spore</a:t>
            </a:r>
          </a:p>
          <a:p>
            <a:r>
              <a:rPr lang="en-GB" sz="1234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ornamentation</a:t>
            </a:r>
            <a:endParaRPr lang="fi-FI" sz="1234" b="1" i="1" dirty="0"/>
          </a:p>
        </p:txBody>
      </p:sp>
      <p:sp>
        <p:nvSpPr>
          <p:cNvPr id="185" name="Rectangle 184"/>
          <p:cNvSpPr/>
          <p:nvPr/>
        </p:nvSpPr>
        <p:spPr>
          <a:xfrm rot="19655931">
            <a:off x="6377324" y="1926959"/>
            <a:ext cx="1406441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spore cell wall</a:t>
            </a:r>
            <a:endParaRPr lang="fi-FI" sz="1234" b="1" i="1" dirty="0"/>
          </a:p>
        </p:txBody>
      </p:sp>
      <p:sp>
        <p:nvSpPr>
          <p:cNvPr id="186" name="Rectangle 185"/>
          <p:cNvSpPr/>
          <p:nvPr/>
        </p:nvSpPr>
        <p:spPr>
          <a:xfrm rot="19655931">
            <a:off x="6925056" y="1847320"/>
            <a:ext cx="1812630" cy="47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presence of</a:t>
            </a:r>
          </a:p>
          <a:p>
            <a:r>
              <a:rPr lang="en-GB" sz="1234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asexual structures</a:t>
            </a:r>
            <a:endParaRPr lang="fi-FI" sz="1234" b="1" i="1" dirty="0"/>
          </a:p>
        </p:txBody>
      </p:sp>
      <p:sp>
        <p:nvSpPr>
          <p:cNvPr id="187" name="217 Elipse"/>
          <p:cNvSpPr/>
          <p:nvPr/>
        </p:nvSpPr>
        <p:spPr>
          <a:xfrm>
            <a:off x="1313156" y="5250496"/>
            <a:ext cx="39184" cy="39184"/>
          </a:xfrm>
          <a:prstGeom prst="ellipse">
            <a:avLst/>
          </a:prstGeom>
          <a:solidFill>
            <a:srgbClr val="D80E21"/>
          </a:solidFill>
          <a:ln>
            <a:solidFill>
              <a:srgbClr val="D80E2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pic>
        <p:nvPicPr>
          <p:cNvPr id="195" name="194 Imagen" descr="Agaricoid3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7557" y="2484836"/>
            <a:ext cx="226619" cy="627008"/>
          </a:xfrm>
          <a:prstGeom prst="rect">
            <a:avLst/>
          </a:prstGeom>
        </p:spPr>
      </p:pic>
      <p:sp>
        <p:nvSpPr>
          <p:cNvPr id="199" name="217 Elipse"/>
          <p:cNvSpPr/>
          <p:nvPr/>
        </p:nvSpPr>
        <p:spPr>
          <a:xfrm>
            <a:off x="1312156" y="3390400"/>
            <a:ext cx="47020" cy="470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203" name="217 Elipse"/>
          <p:cNvSpPr>
            <a:spLocks noChangeAspect="1"/>
          </p:cNvSpPr>
          <p:nvPr/>
        </p:nvSpPr>
        <p:spPr>
          <a:xfrm>
            <a:off x="1622713" y="5249190"/>
            <a:ext cx="41796" cy="41796"/>
          </a:xfrm>
          <a:prstGeom prst="ellipse">
            <a:avLst/>
          </a:prstGeom>
          <a:solidFill>
            <a:srgbClr val="D80E21"/>
          </a:solidFill>
          <a:ln>
            <a:solidFill>
              <a:srgbClr val="D80E2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pic>
        <p:nvPicPr>
          <p:cNvPr id="209" name="208 Imagen" descr="Corticioid7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0730" y="2657264"/>
            <a:ext cx="274249" cy="282154"/>
          </a:xfrm>
          <a:prstGeom prst="rect">
            <a:avLst/>
          </a:prstGeom>
        </p:spPr>
      </p:pic>
      <p:sp>
        <p:nvSpPr>
          <p:cNvPr id="225" name="217 Elipse"/>
          <p:cNvSpPr>
            <a:spLocks noChangeAspect="1"/>
          </p:cNvSpPr>
          <p:nvPr/>
        </p:nvSpPr>
        <p:spPr>
          <a:xfrm>
            <a:off x="1542039" y="3309420"/>
            <a:ext cx="208980" cy="20898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230" name="229 Elipse"/>
          <p:cNvSpPr/>
          <p:nvPr/>
        </p:nvSpPr>
        <p:spPr>
          <a:xfrm>
            <a:off x="2693024" y="5230087"/>
            <a:ext cx="154122" cy="154122"/>
          </a:xfrm>
          <a:prstGeom prst="ellipse">
            <a:avLst/>
          </a:prstGeom>
          <a:solidFill>
            <a:srgbClr val="D80E21"/>
          </a:solidFill>
          <a:ln>
            <a:solidFill>
              <a:srgbClr val="D80E2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pic>
        <p:nvPicPr>
          <p:cNvPr id="233" name="232 Imagen" descr="Resupinate polyporoid 2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3788" y="2652037"/>
            <a:ext cx="355817" cy="292605"/>
          </a:xfrm>
          <a:prstGeom prst="rect">
            <a:avLst/>
          </a:prstGeom>
        </p:spPr>
      </p:pic>
      <p:sp>
        <p:nvSpPr>
          <p:cNvPr id="237" name="236 Elipse"/>
          <p:cNvSpPr/>
          <p:nvPr/>
        </p:nvSpPr>
        <p:spPr>
          <a:xfrm>
            <a:off x="2746880" y="3387788"/>
            <a:ext cx="52245" cy="522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238" name="237 Estrella de 5 puntas"/>
          <p:cNvSpPr/>
          <p:nvPr/>
        </p:nvSpPr>
        <p:spPr>
          <a:xfrm>
            <a:off x="2743962" y="5592326"/>
            <a:ext cx="52245" cy="52245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241" name="240 Elipse"/>
          <p:cNvSpPr/>
          <p:nvPr/>
        </p:nvSpPr>
        <p:spPr>
          <a:xfrm>
            <a:off x="3038299" y="5219638"/>
            <a:ext cx="175020" cy="175020"/>
          </a:xfrm>
          <a:prstGeom prst="ellipse">
            <a:avLst/>
          </a:prstGeom>
          <a:solidFill>
            <a:srgbClr val="D80E21"/>
          </a:solidFill>
          <a:ln>
            <a:solidFill>
              <a:srgbClr val="D80E2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pic>
        <p:nvPicPr>
          <p:cNvPr id="244" name="243 Imagen" descr="Polyporoid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9446" y="2628978"/>
            <a:ext cx="328963" cy="338726"/>
          </a:xfrm>
          <a:prstGeom prst="rect">
            <a:avLst/>
          </a:prstGeom>
        </p:spPr>
      </p:pic>
      <p:sp>
        <p:nvSpPr>
          <p:cNvPr id="248" name="247 Elipse"/>
          <p:cNvSpPr/>
          <p:nvPr/>
        </p:nvSpPr>
        <p:spPr>
          <a:xfrm>
            <a:off x="3110442" y="3395625"/>
            <a:ext cx="36571" cy="3657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249" name="248 Estrella de 5 puntas"/>
          <p:cNvSpPr/>
          <p:nvPr/>
        </p:nvSpPr>
        <p:spPr>
          <a:xfrm>
            <a:off x="3099687" y="5592326"/>
            <a:ext cx="52245" cy="52245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172" name="217 CuadroTexto"/>
          <p:cNvSpPr txBox="1"/>
          <p:nvPr/>
        </p:nvSpPr>
        <p:spPr>
          <a:xfrm>
            <a:off x="4343400" y="3605040"/>
            <a:ext cx="708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30 µm</a:t>
            </a:r>
            <a:endParaRPr lang="es-ES" sz="1050" dirty="0"/>
          </a:p>
        </p:txBody>
      </p:sp>
      <p:sp>
        <p:nvSpPr>
          <p:cNvPr id="173" name="218 CuadroTexto"/>
          <p:cNvSpPr txBox="1"/>
          <p:nvPr/>
        </p:nvSpPr>
        <p:spPr>
          <a:xfrm>
            <a:off x="4875002" y="3605041"/>
            <a:ext cx="602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50 </a:t>
            </a:r>
            <a:r>
              <a:rPr lang="en-US" sz="1050" dirty="0" smtClean="0"/>
              <a:t>µm</a:t>
            </a:r>
            <a:endParaRPr lang="es-ES" sz="1050" dirty="0"/>
          </a:p>
        </p:txBody>
      </p:sp>
      <p:sp>
        <p:nvSpPr>
          <p:cNvPr id="200" name="219 CuadroTexto"/>
          <p:cNvSpPr txBox="1"/>
          <p:nvPr/>
        </p:nvSpPr>
        <p:spPr>
          <a:xfrm>
            <a:off x="5363344" y="361261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0%</a:t>
            </a:r>
            <a:endParaRPr lang="es-ES" sz="1050" dirty="0"/>
          </a:p>
        </p:txBody>
      </p:sp>
      <p:sp>
        <p:nvSpPr>
          <p:cNvPr id="202" name="220 CuadroTexto"/>
          <p:cNvSpPr txBox="1"/>
          <p:nvPr/>
        </p:nvSpPr>
        <p:spPr>
          <a:xfrm>
            <a:off x="5829422" y="361261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40%</a:t>
            </a:r>
            <a:endParaRPr lang="es-ES" sz="1050" dirty="0"/>
          </a:p>
        </p:txBody>
      </p:sp>
      <p:sp>
        <p:nvSpPr>
          <p:cNvPr id="228" name="221 CuadroTexto"/>
          <p:cNvSpPr txBox="1"/>
          <p:nvPr/>
        </p:nvSpPr>
        <p:spPr>
          <a:xfrm>
            <a:off x="6201544" y="360504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0%</a:t>
            </a:r>
            <a:endParaRPr lang="es-ES" sz="1050" dirty="0"/>
          </a:p>
        </p:txBody>
      </p:sp>
      <p:sp>
        <p:nvSpPr>
          <p:cNvPr id="229" name="222 CuadroTexto"/>
          <p:cNvSpPr txBox="1"/>
          <p:nvPr/>
        </p:nvSpPr>
        <p:spPr>
          <a:xfrm>
            <a:off x="6734944" y="360504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15%</a:t>
            </a:r>
            <a:endParaRPr lang="es-ES" sz="1050" dirty="0"/>
          </a:p>
        </p:txBody>
      </p:sp>
      <p:sp>
        <p:nvSpPr>
          <p:cNvPr id="240" name="132 CuadroTexto"/>
          <p:cNvSpPr txBox="1"/>
          <p:nvPr/>
        </p:nvSpPr>
        <p:spPr>
          <a:xfrm>
            <a:off x="7192144" y="360504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30%</a:t>
            </a:r>
            <a:endParaRPr lang="es-ES" sz="1050" dirty="0"/>
          </a:p>
        </p:txBody>
      </p:sp>
      <p:sp>
        <p:nvSpPr>
          <p:cNvPr id="252" name="133 CuadroTexto"/>
          <p:cNvSpPr txBox="1"/>
          <p:nvPr/>
        </p:nvSpPr>
        <p:spPr>
          <a:xfrm>
            <a:off x="7649344" y="360504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70%</a:t>
            </a:r>
            <a:endParaRPr lang="es-ES" sz="1050" dirty="0"/>
          </a:p>
        </p:txBody>
      </p:sp>
      <p:sp>
        <p:nvSpPr>
          <p:cNvPr id="253" name="Rectangle 252"/>
          <p:cNvSpPr/>
          <p:nvPr/>
        </p:nvSpPr>
        <p:spPr>
          <a:xfrm>
            <a:off x="2667000" y="838200"/>
            <a:ext cx="928843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Life-form</a:t>
            </a:r>
            <a:endParaRPr lang="fi-FI" sz="1234" b="1" i="1" dirty="0"/>
          </a:p>
        </p:txBody>
      </p:sp>
      <p:sp>
        <p:nvSpPr>
          <p:cNvPr id="3" name="Left Brace 2"/>
          <p:cNvSpPr/>
          <p:nvPr/>
        </p:nvSpPr>
        <p:spPr>
          <a:xfrm rot="5400000">
            <a:off x="2857164" y="-271924"/>
            <a:ext cx="365834" cy="32894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4" name="Rectangle 253"/>
          <p:cNvSpPr/>
          <p:nvPr/>
        </p:nvSpPr>
        <p:spPr>
          <a:xfrm>
            <a:off x="76200" y="152400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cs typeface="Arial" pitchFamily="34" charset="0"/>
              </a:rPr>
              <a:t>Example: distribution of fungal traits</a:t>
            </a:r>
            <a:endParaRPr lang="en-GB" sz="2400" b="1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34584" y="3605040"/>
            <a:ext cx="206146" cy="26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ctangle 254"/>
          <p:cNvSpPr/>
          <p:nvPr/>
        </p:nvSpPr>
        <p:spPr>
          <a:xfrm>
            <a:off x="652545" y="3820047"/>
            <a:ext cx="1598092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Most abundant group</a:t>
            </a:r>
            <a:endParaRPr lang="fi-FI" sz="1234" dirty="0"/>
          </a:p>
        </p:txBody>
      </p:sp>
      <p:cxnSp>
        <p:nvCxnSpPr>
          <p:cNvPr id="256" name="Straight Arrow Connector 255"/>
          <p:cNvCxnSpPr/>
          <p:nvPr/>
        </p:nvCxnSpPr>
        <p:spPr>
          <a:xfrm flipH="1" flipV="1">
            <a:off x="3511313" y="3550869"/>
            <a:ext cx="84530" cy="298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/>
          <p:cNvSpPr/>
          <p:nvPr/>
        </p:nvSpPr>
        <p:spPr>
          <a:xfrm>
            <a:off x="1524000" y="6042343"/>
            <a:ext cx="4865985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P(difference between natural and managed forests)&gt;0.95</a:t>
            </a:r>
            <a:endParaRPr lang="fi-FI" sz="1234" dirty="0"/>
          </a:p>
        </p:txBody>
      </p:sp>
      <p:sp>
        <p:nvSpPr>
          <p:cNvPr id="260" name="Rectangle 259"/>
          <p:cNvSpPr/>
          <p:nvPr/>
        </p:nvSpPr>
        <p:spPr>
          <a:xfrm rot="16200000">
            <a:off x="-481880" y="2392007"/>
            <a:ext cx="1769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Natural forests</a:t>
            </a:r>
            <a:endParaRPr lang="fi-FI" sz="1600" b="1" i="1" dirty="0"/>
          </a:p>
        </p:txBody>
      </p:sp>
      <p:sp>
        <p:nvSpPr>
          <p:cNvPr id="70" name="Rectangle 69"/>
          <p:cNvSpPr/>
          <p:nvPr/>
        </p:nvSpPr>
        <p:spPr>
          <a:xfrm rot="16200000">
            <a:off x="-382994" y="5064164"/>
            <a:ext cx="1627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Managed forests</a:t>
            </a:r>
            <a:endParaRPr lang="fi-FI" sz="1600" b="1" i="1" dirty="0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3914453" y="4930457"/>
            <a:ext cx="428947" cy="19794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989079" y="4648200"/>
            <a:ext cx="2577049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More common in managed forests</a:t>
            </a:r>
            <a:endParaRPr lang="fi-FI" sz="1234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00023" y="4648200"/>
            <a:ext cx="2577049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Less common in managed forests</a:t>
            </a:r>
            <a:endParaRPr lang="fi-FI" sz="1234" dirty="0">
              <a:solidFill>
                <a:srgbClr val="FF0000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2770084" y="4949908"/>
            <a:ext cx="314036" cy="173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2840386" y="3881093"/>
            <a:ext cx="1598092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Least abundant group</a:t>
            </a:r>
            <a:endParaRPr lang="fi-FI" sz="1234" dirty="0"/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3124200" y="5739583"/>
            <a:ext cx="0" cy="3372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91985" y="6393811"/>
            <a:ext cx="34373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Abrego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Norberg and 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Ovaskainen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(in 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prep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i-FI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306844" y="2133600"/>
            <a:ext cx="5334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Rectangle 34"/>
          <p:cNvSpPr/>
          <p:nvPr/>
        </p:nvSpPr>
        <p:spPr>
          <a:xfrm>
            <a:off x="3886200" y="4649080"/>
            <a:ext cx="5334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62200" y="2626890"/>
            <a:ext cx="396653" cy="4147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172200" y="3104502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residual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560202" y="1069136"/>
            <a:ext cx="2545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environmental covariates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553200" y="2752078"/>
            <a:ext cx="0" cy="3408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638800" y="1407691"/>
            <a:ext cx="381001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19600" y="1483892"/>
            <a:ext cx="381000" cy="3047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58853" y="1966068"/>
                <a:ext cx="4218784" cy="66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i-FI" sz="32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i-FI" sz="320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fi-FI" sz="3200" dirty="0" smtClean="0"/>
                  <a:t> </a:t>
                </a:r>
                <a:endParaRPr lang="fi-FI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853" y="1966068"/>
                <a:ext cx="4218784" cy="6608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819400" y="4267200"/>
            <a:ext cx="3908330" cy="1828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05451" y="4343400"/>
                <a:ext cx="3423949" cy="646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  <m:sup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fi-FI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i-FI" sz="32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fi-FI" sz="3200" b="0" dirty="0" err="1" smtClean="0"/>
                  <a:t>or</a:t>
                </a:r>
                <a:r>
                  <a:rPr lang="fi-FI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i-FI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i-FI" sz="3200" dirty="0" smtClean="0"/>
                  <a:t>,</a:t>
                </a:r>
                <a:r>
                  <a:rPr lang="fi-FI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sSup>
                          <m:sSupPr>
                            <m:ctrlP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i-FI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i-FI" sz="3200" dirty="0" smtClean="0"/>
                  <a:t>)</a:t>
                </a:r>
                <a:endParaRPr lang="fi-FI" sz="3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451" y="4343400"/>
                <a:ext cx="3423949" cy="646459"/>
              </a:xfrm>
              <a:prstGeom prst="rect">
                <a:avLst/>
              </a:prstGeom>
              <a:blipFill rotWithShape="0">
                <a:blip r:embed="rId4"/>
                <a:stretch>
                  <a:fillRect t="-11321" b="-2075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5"/>
              <p:cNvSpPr txBox="1">
                <a:spLocks noChangeArrowheads="1"/>
              </p:cNvSpPr>
              <p:nvPr/>
            </p:nvSpPr>
            <p:spPr bwMode="auto">
              <a:xfrm>
                <a:off x="2801644" y="5022981"/>
                <a:ext cx="39801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Co-occurrence between species </a:t>
                </a:r>
                <a14:m>
                  <m:oMath xmlns:m="http://schemas.openxmlformats.org/officeDocument/2006/math">
                    <m:r>
                      <a:rPr lang="fi-FI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fi-FI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6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’ </a:t>
                </a:r>
              </a:p>
            </p:txBody>
          </p:sp>
        </mc:Choice>
        <mc:Fallback xmlns="">
          <p:sp>
            <p:nvSpPr>
              <p:cNvPr id="1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1644" y="5022981"/>
                <a:ext cx="3980156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919" t="-5357" b="-214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095526" y="5443638"/>
                <a:ext cx="342394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i-FI" sz="32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i-FI" sz="32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i-FI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fi-FI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526" y="5443638"/>
                <a:ext cx="3423949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 txBox="1">
            <a:spLocks/>
          </p:cNvSpPr>
          <p:nvPr/>
        </p:nvSpPr>
        <p:spPr>
          <a:xfrm>
            <a:off x="685800" y="174611"/>
            <a:ext cx="803259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TJSDM (</a:t>
            </a:r>
            <a:r>
              <a:rPr lang="fi-FI" sz="2400" b="1" dirty="0" err="1" smtClean="0">
                <a:solidFill>
                  <a:prstClr val="black"/>
                </a:solidFill>
              </a:rPr>
              <a:t>trait-based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joint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638800" y="1066800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regression parameters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219200" y="3041644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Latent occurrence score for species </a:t>
            </a:r>
            <a:r>
              <a:rPr lang="en-GB" sz="16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sampling unit 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02696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/>
          <p:nvPr/>
        </p:nvSpPr>
        <p:spPr>
          <a:xfrm>
            <a:off x="999699" y="1752601"/>
            <a:ext cx="2353101" cy="3581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ctrTitle"/>
          </p:nvPr>
        </p:nvSpPr>
        <p:spPr>
          <a:xfrm>
            <a:off x="670005" y="270030"/>
            <a:ext cx="7864395" cy="533400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PTJSDM (</a:t>
            </a:r>
            <a:r>
              <a:rPr lang="fi-FI" sz="2400" b="1" dirty="0" err="1" smtClean="0">
                <a:solidFill>
                  <a:prstClr val="black"/>
                </a:solidFill>
              </a:rPr>
              <a:t>phylogenetically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constrained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trait-based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joint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1733" y="1230868"/>
            <a:ext cx="1828800" cy="2590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Y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5055" y="38216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3298861" y="231992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sampling</a:t>
            </a:r>
            <a:r>
              <a:rPr lang="fi-FI" dirty="0" smtClean="0"/>
              <a:t> </a:t>
            </a:r>
            <a:r>
              <a:rPr lang="fi-FI" dirty="0" err="1" smtClean="0"/>
              <a:t>units</a:t>
            </a:r>
            <a:endParaRPr lang="fi-FI" dirty="0"/>
          </a:p>
        </p:txBody>
      </p:sp>
      <p:sp>
        <p:nvSpPr>
          <p:cNvPr id="29" name="Rectangle 28"/>
          <p:cNvSpPr/>
          <p:nvPr/>
        </p:nvSpPr>
        <p:spPr>
          <a:xfrm>
            <a:off x="6705600" y="1219200"/>
            <a:ext cx="1600200" cy="259080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X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43300" y="3810000"/>
            <a:ext cx="113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covariates</a:t>
            </a:r>
            <a:endParaRPr lang="fi-FI" dirty="0"/>
          </a:p>
        </p:txBody>
      </p:sp>
      <p:sp>
        <p:nvSpPr>
          <p:cNvPr id="34" name="Rectangle 33"/>
          <p:cNvSpPr/>
          <p:nvPr/>
        </p:nvSpPr>
        <p:spPr>
          <a:xfrm>
            <a:off x="4267200" y="4572000"/>
            <a:ext cx="1828800" cy="1752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C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71255" y="63362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38" name="Rectangle 37"/>
          <p:cNvSpPr/>
          <p:nvPr/>
        </p:nvSpPr>
        <p:spPr>
          <a:xfrm>
            <a:off x="7010400" y="4572000"/>
            <a:ext cx="1143000" cy="1752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T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3648761" y="532516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41" name="TextBox 40"/>
          <p:cNvSpPr txBox="1"/>
          <p:nvPr/>
        </p:nvSpPr>
        <p:spPr>
          <a:xfrm>
            <a:off x="7257566" y="6324600"/>
            <a:ext cx="66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traits</a:t>
            </a:r>
            <a:endParaRPr lang="fi-FI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0" t="51200"/>
          <a:stretch/>
        </p:blipFill>
        <p:spPr>
          <a:xfrm>
            <a:off x="1228300" y="2895600"/>
            <a:ext cx="1100390" cy="22753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0" t="51200"/>
          <a:stretch/>
        </p:blipFill>
        <p:spPr>
          <a:xfrm>
            <a:off x="2032909" y="2514600"/>
            <a:ext cx="1100390" cy="22753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63811" y="294841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1980</a:t>
            </a:r>
            <a:endParaRPr lang="fi-FI" dirty="0"/>
          </a:p>
        </p:txBody>
      </p:sp>
      <p:sp>
        <p:nvSpPr>
          <p:cNvPr id="53" name="TextBox 52"/>
          <p:cNvSpPr txBox="1"/>
          <p:nvPr/>
        </p:nvSpPr>
        <p:spPr>
          <a:xfrm>
            <a:off x="2066499" y="2526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2000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4559581" y="1275258"/>
            <a:ext cx="126207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Occurrence</a:t>
            </a:r>
            <a:endParaRPr lang="fi-FI" dirty="0"/>
          </a:p>
        </p:txBody>
      </p:sp>
      <p:sp>
        <p:nvSpPr>
          <p:cNvPr id="55" name="TextBox 54"/>
          <p:cNvSpPr txBox="1"/>
          <p:nvPr/>
        </p:nvSpPr>
        <p:spPr>
          <a:xfrm>
            <a:off x="6804893" y="1277644"/>
            <a:ext cx="13884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E</a:t>
            </a:r>
            <a:r>
              <a:rPr lang="fi-FI" dirty="0" smtClean="0"/>
              <a:t>nvironment</a:t>
            </a:r>
            <a:endParaRPr lang="fi-FI" dirty="0"/>
          </a:p>
        </p:txBody>
      </p:sp>
      <p:sp>
        <p:nvSpPr>
          <p:cNvPr id="57" name="TextBox 56"/>
          <p:cNvSpPr txBox="1"/>
          <p:nvPr/>
        </p:nvSpPr>
        <p:spPr>
          <a:xfrm>
            <a:off x="4644026" y="4659868"/>
            <a:ext cx="114717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Phylogeny</a:t>
            </a:r>
            <a:endParaRPr lang="fi-FI" dirty="0"/>
          </a:p>
        </p:txBody>
      </p:sp>
      <p:sp>
        <p:nvSpPr>
          <p:cNvPr id="58" name="TextBox 57"/>
          <p:cNvSpPr txBox="1"/>
          <p:nvPr/>
        </p:nvSpPr>
        <p:spPr>
          <a:xfrm>
            <a:off x="7211701" y="4642113"/>
            <a:ext cx="68820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Traits</a:t>
            </a:r>
            <a:endParaRPr lang="fi-FI" dirty="0"/>
          </a:p>
        </p:txBody>
      </p:sp>
      <p:sp>
        <p:nvSpPr>
          <p:cNvPr id="60" name="TextBox 59"/>
          <p:cNvSpPr txBox="1"/>
          <p:nvPr/>
        </p:nvSpPr>
        <p:spPr>
          <a:xfrm>
            <a:off x="1380699" y="1916668"/>
            <a:ext cx="162576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Space</a:t>
            </a:r>
            <a:r>
              <a:rPr lang="fi-FI" dirty="0" smtClean="0"/>
              <a:t> and </a:t>
            </a:r>
            <a:r>
              <a:rPr lang="fi-FI" dirty="0" err="1" smtClean="0"/>
              <a:t>time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2860804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1714102" y="5703332"/>
            <a:ext cx="2095898" cy="990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999699" y="1752601"/>
            <a:ext cx="2353101" cy="3581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1733" y="1230868"/>
            <a:ext cx="1828800" cy="2590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Y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5055" y="38216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3298861" y="231992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sampling</a:t>
            </a:r>
            <a:r>
              <a:rPr lang="fi-FI" dirty="0" smtClean="0"/>
              <a:t> </a:t>
            </a:r>
            <a:r>
              <a:rPr lang="fi-FI" dirty="0" err="1" smtClean="0"/>
              <a:t>units</a:t>
            </a:r>
            <a:endParaRPr lang="fi-FI" dirty="0"/>
          </a:p>
        </p:txBody>
      </p:sp>
      <p:sp>
        <p:nvSpPr>
          <p:cNvPr id="29" name="Rectangle 28"/>
          <p:cNvSpPr/>
          <p:nvPr/>
        </p:nvSpPr>
        <p:spPr>
          <a:xfrm>
            <a:off x="6705600" y="1219200"/>
            <a:ext cx="1600200" cy="259080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X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43300" y="3810000"/>
            <a:ext cx="113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covariates</a:t>
            </a:r>
            <a:endParaRPr lang="fi-FI" dirty="0"/>
          </a:p>
        </p:txBody>
      </p:sp>
      <p:sp>
        <p:nvSpPr>
          <p:cNvPr id="34" name="Rectangle 33"/>
          <p:cNvSpPr/>
          <p:nvPr/>
        </p:nvSpPr>
        <p:spPr>
          <a:xfrm>
            <a:off x="4267200" y="4572000"/>
            <a:ext cx="1828800" cy="1752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C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71255" y="63362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38" name="Rectangle 37"/>
          <p:cNvSpPr/>
          <p:nvPr/>
        </p:nvSpPr>
        <p:spPr>
          <a:xfrm>
            <a:off x="7010400" y="4572000"/>
            <a:ext cx="1143000" cy="1752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T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3648761" y="532516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41" name="TextBox 40"/>
          <p:cNvSpPr txBox="1"/>
          <p:nvPr/>
        </p:nvSpPr>
        <p:spPr>
          <a:xfrm>
            <a:off x="7257566" y="6324600"/>
            <a:ext cx="66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traits</a:t>
            </a:r>
            <a:endParaRPr lang="fi-FI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0" t="51200"/>
          <a:stretch/>
        </p:blipFill>
        <p:spPr>
          <a:xfrm>
            <a:off x="1228300" y="2895600"/>
            <a:ext cx="1100390" cy="22753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0" t="51200"/>
          <a:stretch/>
        </p:blipFill>
        <p:spPr>
          <a:xfrm>
            <a:off x="2032909" y="2514600"/>
            <a:ext cx="1100390" cy="22753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63811" y="294841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1980</a:t>
            </a:r>
            <a:endParaRPr lang="fi-FI" dirty="0"/>
          </a:p>
        </p:txBody>
      </p:sp>
      <p:sp>
        <p:nvSpPr>
          <p:cNvPr id="53" name="TextBox 52"/>
          <p:cNvSpPr txBox="1"/>
          <p:nvPr/>
        </p:nvSpPr>
        <p:spPr>
          <a:xfrm>
            <a:off x="2066499" y="2526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2000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4559581" y="1275258"/>
            <a:ext cx="126207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Occurrence</a:t>
            </a:r>
            <a:endParaRPr lang="fi-FI" dirty="0"/>
          </a:p>
        </p:txBody>
      </p:sp>
      <p:sp>
        <p:nvSpPr>
          <p:cNvPr id="55" name="TextBox 54"/>
          <p:cNvSpPr txBox="1"/>
          <p:nvPr/>
        </p:nvSpPr>
        <p:spPr>
          <a:xfrm>
            <a:off x="6804893" y="1277644"/>
            <a:ext cx="13884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E</a:t>
            </a:r>
            <a:r>
              <a:rPr lang="fi-FI" dirty="0" smtClean="0"/>
              <a:t>nvironment</a:t>
            </a:r>
            <a:endParaRPr lang="fi-FI" dirty="0"/>
          </a:p>
        </p:txBody>
      </p:sp>
      <p:sp>
        <p:nvSpPr>
          <p:cNvPr id="57" name="TextBox 56"/>
          <p:cNvSpPr txBox="1"/>
          <p:nvPr/>
        </p:nvSpPr>
        <p:spPr>
          <a:xfrm>
            <a:off x="4644026" y="4659868"/>
            <a:ext cx="114717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Phylogeny</a:t>
            </a:r>
            <a:endParaRPr lang="fi-FI" dirty="0"/>
          </a:p>
        </p:txBody>
      </p:sp>
      <p:sp>
        <p:nvSpPr>
          <p:cNvPr id="58" name="TextBox 57"/>
          <p:cNvSpPr txBox="1"/>
          <p:nvPr/>
        </p:nvSpPr>
        <p:spPr>
          <a:xfrm>
            <a:off x="7211701" y="4642113"/>
            <a:ext cx="68820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Traits</a:t>
            </a:r>
            <a:endParaRPr lang="fi-FI" dirty="0"/>
          </a:p>
        </p:txBody>
      </p:sp>
      <p:sp>
        <p:nvSpPr>
          <p:cNvPr id="60" name="TextBox 59"/>
          <p:cNvSpPr txBox="1"/>
          <p:nvPr/>
        </p:nvSpPr>
        <p:spPr>
          <a:xfrm>
            <a:off x="1380699" y="1916668"/>
            <a:ext cx="162576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Space</a:t>
            </a:r>
            <a:r>
              <a:rPr lang="fi-FI" dirty="0" smtClean="0"/>
              <a:t> and </a:t>
            </a:r>
            <a:r>
              <a:rPr lang="fi-FI" dirty="0" err="1" smtClean="0"/>
              <a:t>time</a:t>
            </a:r>
            <a:endParaRPr lang="fi-FI" dirty="0"/>
          </a:p>
        </p:txBody>
      </p:sp>
      <p:grpSp>
        <p:nvGrpSpPr>
          <p:cNvPr id="23" name="Group 22"/>
          <p:cNvGrpSpPr/>
          <p:nvPr/>
        </p:nvGrpSpPr>
        <p:grpSpPr>
          <a:xfrm>
            <a:off x="1828800" y="5795395"/>
            <a:ext cx="1866669" cy="757805"/>
            <a:chOff x="-132793" y="4520370"/>
            <a:chExt cx="4808003" cy="2133600"/>
          </a:xfrm>
        </p:grpSpPr>
        <p:sp>
          <p:nvSpPr>
            <p:cNvPr id="24" name="Oval 23"/>
            <p:cNvSpPr/>
            <p:nvPr/>
          </p:nvSpPr>
          <p:spPr>
            <a:xfrm>
              <a:off x="-132793" y="642537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Oval 24"/>
            <p:cNvSpPr/>
            <p:nvPr/>
          </p:nvSpPr>
          <p:spPr>
            <a:xfrm>
              <a:off x="179410" y="642537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Oval 25"/>
            <p:cNvSpPr/>
            <p:nvPr/>
          </p:nvSpPr>
          <p:spPr>
            <a:xfrm>
              <a:off x="476807" y="642537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Oval 26"/>
            <p:cNvSpPr/>
            <p:nvPr/>
          </p:nvSpPr>
          <p:spPr>
            <a:xfrm>
              <a:off x="789010" y="642537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Oval 29"/>
            <p:cNvSpPr/>
            <p:nvPr/>
          </p:nvSpPr>
          <p:spPr>
            <a:xfrm>
              <a:off x="1086407" y="642537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Oval 30"/>
            <p:cNvSpPr/>
            <p:nvPr/>
          </p:nvSpPr>
          <p:spPr>
            <a:xfrm>
              <a:off x="1398610" y="642537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Oval 31"/>
            <p:cNvSpPr/>
            <p:nvPr/>
          </p:nvSpPr>
          <p:spPr>
            <a:xfrm>
              <a:off x="1696007" y="642537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Oval 36"/>
            <p:cNvSpPr/>
            <p:nvPr/>
          </p:nvSpPr>
          <p:spPr>
            <a:xfrm>
              <a:off x="2008210" y="642537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Oval 38"/>
            <p:cNvSpPr/>
            <p:nvPr/>
          </p:nvSpPr>
          <p:spPr>
            <a:xfrm>
              <a:off x="2305607" y="642537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Oval 41"/>
            <p:cNvSpPr/>
            <p:nvPr/>
          </p:nvSpPr>
          <p:spPr>
            <a:xfrm>
              <a:off x="2617811" y="6425371"/>
              <a:ext cx="228600" cy="2285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Oval 42"/>
            <p:cNvSpPr/>
            <p:nvPr/>
          </p:nvSpPr>
          <p:spPr>
            <a:xfrm>
              <a:off x="2915207" y="642537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Oval 43"/>
            <p:cNvSpPr/>
            <p:nvPr/>
          </p:nvSpPr>
          <p:spPr>
            <a:xfrm>
              <a:off x="3227410" y="642537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Oval 44"/>
            <p:cNvSpPr/>
            <p:nvPr/>
          </p:nvSpPr>
          <p:spPr>
            <a:xfrm>
              <a:off x="3524807" y="642537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Oval 45"/>
            <p:cNvSpPr/>
            <p:nvPr/>
          </p:nvSpPr>
          <p:spPr>
            <a:xfrm>
              <a:off x="3837010" y="642537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Oval 46"/>
            <p:cNvSpPr/>
            <p:nvPr/>
          </p:nvSpPr>
          <p:spPr>
            <a:xfrm>
              <a:off x="4134407" y="642537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Oval 47"/>
            <p:cNvSpPr/>
            <p:nvPr/>
          </p:nvSpPr>
          <p:spPr>
            <a:xfrm>
              <a:off x="4446610" y="6425370"/>
              <a:ext cx="228600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>
              <a:off x="-7027" y="6044370"/>
              <a:ext cx="3136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06651" y="6044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92221" y="6044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902197" y="6044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206997" y="6044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516973" y="6044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802543" y="6044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112519" y="6044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422495" y="6044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732471" y="6044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018041" y="6044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328017" y="6044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632817" y="6044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942793" y="6044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228363" y="6044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38339" y="6044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-7027" y="6044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72007" y="5663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54973" y="5663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593695" y="6044370"/>
              <a:ext cx="3136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1212173" y="6044370"/>
              <a:ext cx="3136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1798841" y="6044370"/>
              <a:ext cx="3136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2422495" y="6044370"/>
              <a:ext cx="3136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3023217" y="6044370"/>
              <a:ext cx="3136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3627641" y="6044370"/>
              <a:ext cx="3136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4219485" y="6044370"/>
              <a:ext cx="3136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364573" y="5663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951241" y="5663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583773" y="5663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170441" y="5663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771163" y="5649316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371885" y="5663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3771163" y="5663370"/>
              <a:ext cx="5918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2578597" y="5663370"/>
              <a:ext cx="5918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1359397" y="5663370"/>
              <a:ext cx="5918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172007" y="5663370"/>
              <a:ext cx="5918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494563" y="5282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687129" y="5282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865641" y="5282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058207" y="5282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499739" y="5282370"/>
              <a:ext cx="11873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2856763" y="5282370"/>
              <a:ext cx="11873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485593" y="4901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086407" y="4901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1086407" y="4901370"/>
              <a:ext cx="23991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305607" y="4520370"/>
              <a:ext cx="0" cy="381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ight Arrow 5"/>
          <p:cNvSpPr/>
          <p:nvPr/>
        </p:nvSpPr>
        <p:spPr>
          <a:xfrm rot="20280843">
            <a:off x="3702295" y="5951462"/>
            <a:ext cx="927272" cy="375222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C000"/>
              </a:solidFill>
            </a:endParaRPr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>
            <a:off x="670005" y="270030"/>
            <a:ext cx="786439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PTJSDM (</a:t>
            </a:r>
            <a:r>
              <a:rPr lang="fi-FI" sz="2400" b="1" dirty="0" err="1" smtClean="0">
                <a:solidFill>
                  <a:prstClr val="black"/>
                </a:solidFill>
              </a:rPr>
              <a:t>phylogenetically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constrained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trait-based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joint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25009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828800" y="4122003"/>
            <a:ext cx="5638800" cy="7287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5271854" y="2124722"/>
            <a:ext cx="5334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62200" y="2626890"/>
            <a:ext cx="396653" cy="4147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172200" y="3104502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residual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560202" y="1069136"/>
            <a:ext cx="2545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environmental covariates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553200" y="2752078"/>
            <a:ext cx="0" cy="3408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638800" y="1407691"/>
            <a:ext cx="381001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19600" y="1483892"/>
            <a:ext cx="381000" cy="3047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58853" y="1966068"/>
                <a:ext cx="4218784" cy="66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i-FI" sz="32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i-FI" sz="320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fi-FI" sz="3200" dirty="0" smtClean="0"/>
                  <a:t> </a:t>
                </a:r>
                <a:endParaRPr lang="fi-FI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853" y="1966068"/>
                <a:ext cx="4218784" cy="6608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05000" y="4122003"/>
                <a:ext cx="543097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320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i-FI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fi-FI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⨂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GB" sz="32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GB" sz="32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i-FI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m:rPr>
                          <m:sty m:val="p"/>
                        </m:rPr>
                        <a:rPr lang="fi-FI" sz="32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fi-FI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22003"/>
                <a:ext cx="543097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37391" y="5317217"/>
            <a:ext cx="1446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Species level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678741" y="5006313"/>
            <a:ext cx="300118" cy="2876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771656" y="5324536"/>
            <a:ext cx="962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Traits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200400" y="5006313"/>
            <a:ext cx="0" cy="3182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5362455" y="5188803"/>
            <a:ext cx="14955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Phylogenetic relationship matrix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5091546" y="4921198"/>
            <a:ext cx="876300" cy="2907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686055" y="5188803"/>
            <a:ext cx="14955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Strength of phylogenetic signal</a:t>
            </a: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>
          <a:xfrm flipV="1">
            <a:off x="4433828" y="4944749"/>
            <a:ext cx="121220" cy="2440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670005" y="270030"/>
            <a:ext cx="786439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PTJSDM (</a:t>
            </a:r>
            <a:r>
              <a:rPr lang="fi-FI" sz="2400" b="1" dirty="0" err="1" smtClean="0">
                <a:solidFill>
                  <a:prstClr val="black"/>
                </a:solidFill>
              </a:rPr>
              <a:t>phylogenetically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constrained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trait-based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joint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638800" y="1066800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regression parameters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19200" y="3041644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Latent occurrence score for species </a:t>
            </a:r>
            <a:r>
              <a:rPr lang="en-GB" sz="16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sampling unit 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184818" y="6263854"/>
            <a:ext cx="365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Ives and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Helmus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(Ecological Monographs, 2011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2921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1810650" y="1105409"/>
            <a:ext cx="5214317" cy="5746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55" name="54 Imagen" descr="Ramarioid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3195" y="3912314"/>
            <a:ext cx="256237" cy="418151"/>
          </a:xfrm>
          <a:prstGeom prst="rect">
            <a:avLst/>
          </a:prstGeom>
        </p:spPr>
      </p:pic>
      <p:pic>
        <p:nvPicPr>
          <p:cNvPr id="57" name="56 Imagen" descr="Stromatoid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7971" y="4007931"/>
            <a:ext cx="555598" cy="226918"/>
          </a:xfrm>
          <a:prstGeom prst="rect">
            <a:avLst/>
          </a:prstGeom>
        </p:spPr>
      </p:pic>
      <p:pic>
        <p:nvPicPr>
          <p:cNvPr id="58" name="57 Imagen" descr="Tremelloid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9370" y="3954591"/>
            <a:ext cx="347597" cy="333600"/>
          </a:xfrm>
          <a:prstGeom prst="rect">
            <a:avLst/>
          </a:prstGeom>
        </p:spPr>
      </p:pic>
      <p:pic>
        <p:nvPicPr>
          <p:cNvPr id="59" name="58 Imagen" descr="Discomycetoid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0637" y="3989739"/>
            <a:ext cx="301550" cy="263301"/>
          </a:xfrm>
          <a:prstGeom prst="rect">
            <a:avLst/>
          </a:prstGeom>
        </p:spPr>
      </p:pic>
      <p:pic>
        <p:nvPicPr>
          <p:cNvPr id="62" name="61 Imagen" descr="Rersupinate corti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9931" y="3979676"/>
            <a:ext cx="356377" cy="283427"/>
          </a:xfrm>
          <a:prstGeom prst="rect">
            <a:avLst/>
          </a:prstGeom>
        </p:spPr>
      </p:pic>
      <p:pic>
        <p:nvPicPr>
          <p:cNvPr id="43" name="42 Imagen" descr="Non ornamented spo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81087" y="4005462"/>
            <a:ext cx="409133" cy="261254"/>
          </a:xfrm>
          <a:prstGeom prst="rect">
            <a:avLst/>
          </a:prstGeom>
        </p:spPr>
      </p:pic>
      <p:pic>
        <p:nvPicPr>
          <p:cNvPr id="44" name="43 Imagen" descr="Non ornamented spo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2084" y="4057713"/>
            <a:ext cx="255170" cy="162940"/>
          </a:xfrm>
          <a:prstGeom prst="rect">
            <a:avLst/>
          </a:prstGeom>
        </p:spPr>
      </p:pic>
      <p:sp>
        <p:nvSpPr>
          <p:cNvPr id="45" name="44 Rectángulo"/>
          <p:cNvSpPr/>
          <p:nvPr/>
        </p:nvSpPr>
        <p:spPr>
          <a:xfrm>
            <a:off x="4641469" y="3900960"/>
            <a:ext cx="627008" cy="41800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 dirty="0">
              <a:noFill/>
            </a:endParaRPr>
          </a:p>
        </p:txBody>
      </p:sp>
      <p:pic>
        <p:nvPicPr>
          <p:cNvPr id="48" name="47 Imagen" descr="Ornamented.jpg"/>
          <p:cNvPicPr>
            <a:picLocks noChangeAspect="1"/>
          </p:cNvPicPr>
          <p:nvPr/>
        </p:nvPicPr>
        <p:blipFill>
          <a:blip r:embed="rId9" cstate="print"/>
          <a:srcRect r="35415" b="21020"/>
          <a:stretch>
            <a:fillRect/>
          </a:stretch>
        </p:blipFill>
        <p:spPr>
          <a:xfrm>
            <a:off x="5712883" y="3982468"/>
            <a:ext cx="365755" cy="284248"/>
          </a:xfrm>
          <a:prstGeom prst="rect">
            <a:avLst/>
          </a:prstGeom>
        </p:spPr>
      </p:pic>
      <p:pic>
        <p:nvPicPr>
          <p:cNvPr id="51" name="50 Imagen" descr="Thick walled spor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66128" y="4001979"/>
            <a:ext cx="365756" cy="316987"/>
          </a:xfrm>
          <a:prstGeom prst="rect">
            <a:avLst/>
          </a:prstGeom>
        </p:spPr>
      </p:pic>
      <p:pic>
        <p:nvPicPr>
          <p:cNvPr id="54" name="53 Imagen" descr="Hymenium with cystidia.jpg"/>
          <p:cNvPicPr>
            <a:picLocks noChangeAspect="1"/>
          </p:cNvPicPr>
          <p:nvPr/>
        </p:nvPicPr>
        <p:blipFill>
          <a:blip r:embed="rId11" cstate="print"/>
          <a:srcRect t="18038"/>
          <a:stretch>
            <a:fillRect/>
          </a:stretch>
        </p:blipFill>
        <p:spPr>
          <a:xfrm>
            <a:off x="7515257" y="3924632"/>
            <a:ext cx="418006" cy="367253"/>
          </a:xfrm>
          <a:prstGeom prst="rect">
            <a:avLst/>
          </a:prstGeom>
        </p:spPr>
      </p:pic>
      <p:sp>
        <p:nvSpPr>
          <p:cNvPr id="174" name="173 Elipse"/>
          <p:cNvSpPr/>
          <p:nvPr/>
        </p:nvSpPr>
        <p:spPr>
          <a:xfrm>
            <a:off x="3504806" y="4735654"/>
            <a:ext cx="2612" cy="26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175" name="174 Elipse"/>
          <p:cNvSpPr/>
          <p:nvPr/>
        </p:nvSpPr>
        <p:spPr>
          <a:xfrm>
            <a:off x="4356371" y="4735654"/>
            <a:ext cx="2612" cy="26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4" name="3 Elipse"/>
          <p:cNvSpPr/>
          <p:nvPr/>
        </p:nvSpPr>
        <p:spPr>
          <a:xfrm>
            <a:off x="3827426" y="4663817"/>
            <a:ext cx="146286" cy="14628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5" name="4 Elipse"/>
          <p:cNvSpPr>
            <a:spLocks noChangeAspect="1"/>
          </p:cNvSpPr>
          <p:nvPr/>
        </p:nvSpPr>
        <p:spPr>
          <a:xfrm>
            <a:off x="2390986" y="4731736"/>
            <a:ext cx="10449" cy="1044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 dirty="0"/>
          </a:p>
        </p:txBody>
      </p:sp>
      <p:sp>
        <p:nvSpPr>
          <p:cNvPr id="8" name="7 Elipse"/>
          <p:cNvSpPr/>
          <p:nvPr/>
        </p:nvSpPr>
        <p:spPr>
          <a:xfrm>
            <a:off x="1977245" y="4721287"/>
            <a:ext cx="31347" cy="3134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190" name="189 Rectángulo"/>
          <p:cNvSpPr/>
          <p:nvPr/>
        </p:nvSpPr>
        <p:spPr>
          <a:xfrm>
            <a:off x="5364361" y="3900960"/>
            <a:ext cx="740127" cy="41800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 dirty="0">
              <a:noFill/>
            </a:endParaRPr>
          </a:p>
        </p:txBody>
      </p:sp>
      <p:pic>
        <p:nvPicPr>
          <p:cNvPr id="191" name="190 Imagen" descr="Non ornamented spor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3235" y="4005462"/>
            <a:ext cx="409133" cy="261254"/>
          </a:xfrm>
          <a:prstGeom prst="rect">
            <a:avLst/>
          </a:prstGeom>
        </p:spPr>
      </p:pic>
      <p:sp>
        <p:nvSpPr>
          <p:cNvPr id="192" name="191 Rectángulo"/>
          <p:cNvSpPr/>
          <p:nvPr/>
        </p:nvSpPr>
        <p:spPr>
          <a:xfrm>
            <a:off x="6200373" y="3900960"/>
            <a:ext cx="740127" cy="41800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 dirty="0">
              <a:noFill/>
            </a:endParaRPr>
          </a:p>
        </p:txBody>
      </p:sp>
      <p:pic>
        <p:nvPicPr>
          <p:cNvPr id="193" name="192 Imagen" descr="Non ornamented spor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9247" y="4005462"/>
            <a:ext cx="409133" cy="261254"/>
          </a:xfrm>
          <a:prstGeom prst="rect">
            <a:avLst/>
          </a:prstGeom>
        </p:spPr>
      </p:pic>
      <p:pic>
        <p:nvPicPr>
          <p:cNvPr id="1026" name="Picture 2" descr="C:\Users\Nerea\Desktop\MANUSCRIPTS\in preparation\Traits\Fruitbodies\No cystidia.jpg"/>
          <p:cNvPicPr>
            <a:picLocks noChangeAspect="1" noChangeArrowheads="1"/>
          </p:cNvPicPr>
          <p:nvPr/>
        </p:nvPicPr>
        <p:blipFill>
          <a:blip r:embed="rId12" cstate="print"/>
          <a:srcRect t="34779"/>
          <a:stretch>
            <a:fillRect/>
          </a:stretch>
        </p:blipFill>
        <p:spPr bwMode="auto">
          <a:xfrm>
            <a:off x="7070326" y="4007900"/>
            <a:ext cx="392681" cy="274537"/>
          </a:xfrm>
          <a:prstGeom prst="rect">
            <a:avLst/>
          </a:prstGeom>
          <a:noFill/>
        </p:spPr>
      </p:pic>
      <p:sp>
        <p:nvSpPr>
          <p:cNvPr id="194" name="193 Rectángulo"/>
          <p:cNvSpPr/>
          <p:nvPr/>
        </p:nvSpPr>
        <p:spPr>
          <a:xfrm>
            <a:off x="7036385" y="3900960"/>
            <a:ext cx="949129" cy="41800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 dirty="0">
              <a:noFill/>
            </a:endParaRPr>
          </a:p>
        </p:txBody>
      </p:sp>
      <p:pic>
        <p:nvPicPr>
          <p:cNvPr id="211" name="210 Imagen" descr="prop.tif"/>
          <p:cNvPicPr>
            <a:picLocks noChangeAspect="1"/>
          </p:cNvPicPr>
          <p:nvPr/>
        </p:nvPicPr>
        <p:blipFill>
          <a:blip r:embed="rId13" cstate="print"/>
          <a:srcRect t="7267" b="85466"/>
          <a:stretch>
            <a:fillRect/>
          </a:stretch>
        </p:blipFill>
        <p:spPr>
          <a:xfrm>
            <a:off x="4686550" y="4612664"/>
            <a:ext cx="3166050" cy="261254"/>
          </a:xfrm>
          <a:prstGeom prst="rect">
            <a:avLst/>
          </a:prstGeom>
        </p:spPr>
      </p:pic>
      <p:sp>
        <p:nvSpPr>
          <p:cNvPr id="182" name="Rectangle 181"/>
          <p:cNvSpPr/>
          <p:nvPr/>
        </p:nvSpPr>
        <p:spPr>
          <a:xfrm rot="19655931">
            <a:off x="1322052" y="2255038"/>
            <a:ext cx="4570848" cy="1801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agaricoid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resupinate</a:t>
            </a:r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corticioid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pileate</a:t>
            </a:r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corticioid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discomycetoid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resupinate</a:t>
            </a:r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polyporoid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pileate</a:t>
            </a:r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polyporoid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ramarioid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stromatoid</a:t>
            </a:r>
            <a:endParaRPr lang="en-GB" sz="1234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34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en-GB" sz="1234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tremelloid</a:t>
            </a:r>
            <a:endParaRPr lang="fi-FI" sz="1234" i="1" dirty="0"/>
          </a:p>
        </p:txBody>
      </p:sp>
      <p:sp>
        <p:nvSpPr>
          <p:cNvPr id="183" name="Rectangle 182"/>
          <p:cNvSpPr/>
          <p:nvPr/>
        </p:nvSpPr>
        <p:spPr>
          <a:xfrm rot="19655931">
            <a:off x="4843560" y="3392063"/>
            <a:ext cx="876235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spore size</a:t>
            </a:r>
            <a:endParaRPr lang="fi-FI" sz="1234" b="1" i="1" dirty="0"/>
          </a:p>
        </p:txBody>
      </p:sp>
      <p:sp>
        <p:nvSpPr>
          <p:cNvPr id="184" name="Rectangle 183"/>
          <p:cNvSpPr/>
          <p:nvPr/>
        </p:nvSpPr>
        <p:spPr>
          <a:xfrm rot="19655931">
            <a:off x="5449393" y="3084745"/>
            <a:ext cx="1937199" cy="47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spore</a:t>
            </a:r>
          </a:p>
          <a:p>
            <a:r>
              <a:rPr lang="en-GB" sz="1234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ornamentation</a:t>
            </a:r>
            <a:endParaRPr lang="fi-FI" sz="1234" b="1" i="1" dirty="0"/>
          </a:p>
        </p:txBody>
      </p:sp>
      <p:sp>
        <p:nvSpPr>
          <p:cNvPr id="185" name="Rectangle 184"/>
          <p:cNvSpPr/>
          <p:nvPr/>
        </p:nvSpPr>
        <p:spPr>
          <a:xfrm rot="19655931">
            <a:off x="6377324" y="3250009"/>
            <a:ext cx="1406441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spore cell wall</a:t>
            </a:r>
            <a:endParaRPr lang="fi-FI" sz="1234" b="1" i="1" dirty="0"/>
          </a:p>
        </p:txBody>
      </p:sp>
      <p:sp>
        <p:nvSpPr>
          <p:cNvPr id="186" name="Rectangle 185"/>
          <p:cNvSpPr/>
          <p:nvPr/>
        </p:nvSpPr>
        <p:spPr>
          <a:xfrm rot="19655931">
            <a:off x="6925056" y="3170370"/>
            <a:ext cx="1812630" cy="47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presence of</a:t>
            </a:r>
          </a:p>
          <a:p>
            <a:r>
              <a:rPr lang="en-GB" sz="1234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asexual structures</a:t>
            </a:r>
            <a:endParaRPr lang="fi-FI" sz="1234" b="1" i="1" dirty="0"/>
          </a:p>
        </p:txBody>
      </p:sp>
      <p:pic>
        <p:nvPicPr>
          <p:cNvPr id="195" name="194 Imagen" descr="Agaricoid3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7557" y="3807886"/>
            <a:ext cx="226619" cy="627008"/>
          </a:xfrm>
          <a:prstGeom prst="rect">
            <a:avLst/>
          </a:prstGeom>
        </p:spPr>
      </p:pic>
      <p:sp>
        <p:nvSpPr>
          <p:cNvPr id="199" name="217 Elipse"/>
          <p:cNvSpPr/>
          <p:nvPr/>
        </p:nvSpPr>
        <p:spPr>
          <a:xfrm>
            <a:off x="1312156" y="4713450"/>
            <a:ext cx="47020" cy="470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pic>
        <p:nvPicPr>
          <p:cNvPr id="209" name="208 Imagen" descr="Corticioid7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0730" y="3980314"/>
            <a:ext cx="274249" cy="282154"/>
          </a:xfrm>
          <a:prstGeom prst="rect">
            <a:avLst/>
          </a:prstGeom>
        </p:spPr>
      </p:pic>
      <p:sp>
        <p:nvSpPr>
          <p:cNvPr id="225" name="217 Elipse"/>
          <p:cNvSpPr>
            <a:spLocks noChangeAspect="1"/>
          </p:cNvSpPr>
          <p:nvPr/>
        </p:nvSpPr>
        <p:spPr>
          <a:xfrm>
            <a:off x="1542039" y="4632470"/>
            <a:ext cx="208980" cy="20898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pic>
        <p:nvPicPr>
          <p:cNvPr id="233" name="232 Imagen" descr="Resupinate polyporoid 2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3788" y="3975087"/>
            <a:ext cx="355817" cy="292605"/>
          </a:xfrm>
          <a:prstGeom prst="rect">
            <a:avLst/>
          </a:prstGeom>
        </p:spPr>
      </p:pic>
      <p:sp>
        <p:nvSpPr>
          <p:cNvPr id="237" name="236 Elipse"/>
          <p:cNvSpPr/>
          <p:nvPr/>
        </p:nvSpPr>
        <p:spPr>
          <a:xfrm>
            <a:off x="2746880" y="4710838"/>
            <a:ext cx="52245" cy="522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pic>
        <p:nvPicPr>
          <p:cNvPr id="244" name="243 Imagen" descr="Polyporoid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9446" y="3952028"/>
            <a:ext cx="328963" cy="338726"/>
          </a:xfrm>
          <a:prstGeom prst="rect">
            <a:avLst/>
          </a:prstGeom>
        </p:spPr>
      </p:pic>
      <p:sp>
        <p:nvSpPr>
          <p:cNvPr id="248" name="247 Elipse"/>
          <p:cNvSpPr/>
          <p:nvPr/>
        </p:nvSpPr>
        <p:spPr>
          <a:xfrm>
            <a:off x="3110442" y="4718675"/>
            <a:ext cx="36571" cy="3657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6"/>
          </a:p>
        </p:txBody>
      </p:sp>
      <p:sp>
        <p:nvSpPr>
          <p:cNvPr id="172" name="217 CuadroTexto"/>
          <p:cNvSpPr txBox="1"/>
          <p:nvPr/>
        </p:nvSpPr>
        <p:spPr>
          <a:xfrm>
            <a:off x="4343400" y="4928090"/>
            <a:ext cx="708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30 µm</a:t>
            </a:r>
            <a:endParaRPr lang="es-ES" sz="1050" dirty="0"/>
          </a:p>
        </p:txBody>
      </p:sp>
      <p:sp>
        <p:nvSpPr>
          <p:cNvPr id="173" name="218 CuadroTexto"/>
          <p:cNvSpPr txBox="1"/>
          <p:nvPr/>
        </p:nvSpPr>
        <p:spPr>
          <a:xfrm>
            <a:off x="4875002" y="4928091"/>
            <a:ext cx="602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50 </a:t>
            </a:r>
            <a:r>
              <a:rPr lang="en-US" sz="1050" dirty="0" smtClean="0"/>
              <a:t>µm</a:t>
            </a:r>
            <a:endParaRPr lang="es-ES" sz="1050" dirty="0"/>
          </a:p>
        </p:txBody>
      </p:sp>
      <p:sp>
        <p:nvSpPr>
          <p:cNvPr id="200" name="219 CuadroTexto"/>
          <p:cNvSpPr txBox="1"/>
          <p:nvPr/>
        </p:nvSpPr>
        <p:spPr>
          <a:xfrm>
            <a:off x="5363344" y="493566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0%</a:t>
            </a:r>
            <a:endParaRPr lang="es-ES" sz="1050" dirty="0"/>
          </a:p>
        </p:txBody>
      </p:sp>
      <p:sp>
        <p:nvSpPr>
          <p:cNvPr id="202" name="220 CuadroTexto"/>
          <p:cNvSpPr txBox="1"/>
          <p:nvPr/>
        </p:nvSpPr>
        <p:spPr>
          <a:xfrm>
            <a:off x="5829422" y="493566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40%</a:t>
            </a:r>
            <a:endParaRPr lang="es-ES" sz="1050" dirty="0"/>
          </a:p>
        </p:txBody>
      </p:sp>
      <p:sp>
        <p:nvSpPr>
          <p:cNvPr id="228" name="221 CuadroTexto"/>
          <p:cNvSpPr txBox="1"/>
          <p:nvPr/>
        </p:nvSpPr>
        <p:spPr>
          <a:xfrm>
            <a:off x="6201544" y="492809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0%</a:t>
            </a:r>
            <a:endParaRPr lang="es-ES" sz="1050" dirty="0"/>
          </a:p>
        </p:txBody>
      </p:sp>
      <p:sp>
        <p:nvSpPr>
          <p:cNvPr id="229" name="222 CuadroTexto"/>
          <p:cNvSpPr txBox="1"/>
          <p:nvPr/>
        </p:nvSpPr>
        <p:spPr>
          <a:xfrm>
            <a:off x="6734944" y="492809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15%</a:t>
            </a:r>
            <a:endParaRPr lang="es-ES" sz="1050" dirty="0"/>
          </a:p>
        </p:txBody>
      </p:sp>
      <p:sp>
        <p:nvSpPr>
          <p:cNvPr id="240" name="132 CuadroTexto"/>
          <p:cNvSpPr txBox="1"/>
          <p:nvPr/>
        </p:nvSpPr>
        <p:spPr>
          <a:xfrm>
            <a:off x="7192144" y="492809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30%</a:t>
            </a:r>
            <a:endParaRPr lang="es-ES" sz="1050" dirty="0"/>
          </a:p>
        </p:txBody>
      </p:sp>
      <p:sp>
        <p:nvSpPr>
          <p:cNvPr id="252" name="133 CuadroTexto"/>
          <p:cNvSpPr txBox="1"/>
          <p:nvPr/>
        </p:nvSpPr>
        <p:spPr>
          <a:xfrm>
            <a:off x="7649344" y="492809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70%</a:t>
            </a:r>
            <a:endParaRPr lang="es-ES" sz="1050" dirty="0"/>
          </a:p>
        </p:txBody>
      </p:sp>
      <p:sp>
        <p:nvSpPr>
          <p:cNvPr id="253" name="Rectangle 252"/>
          <p:cNvSpPr/>
          <p:nvPr/>
        </p:nvSpPr>
        <p:spPr>
          <a:xfrm>
            <a:off x="2667000" y="2161250"/>
            <a:ext cx="928843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Life-form</a:t>
            </a:r>
            <a:endParaRPr lang="fi-FI" sz="1234" b="1" i="1" dirty="0"/>
          </a:p>
        </p:txBody>
      </p:sp>
      <p:sp>
        <p:nvSpPr>
          <p:cNvPr id="3" name="Left Brace 2"/>
          <p:cNvSpPr/>
          <p:nvPr/>
        </p:nvSpPr>
        <p:spPr>
          <a:xfrm rot="5400000">
            <a:off x="2857164" y="1051126"/>
            <a:ext cx="365834" cy="32894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4" name="Rectangle 253"/>
          <p:cNvSpPr/>
          <p:nvPr/>
        </p:nvSpPr>
        <p:spPr>
          <a:xfrm>
            <a:off x="76200" y="152400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cs typeface="Arial" pitchFamily="34" charset="0"/>
              </a:rPr>
              <a:t>Example: distribution of fungal traits is correlated with phylogeny</a:t>
            </a:r>
            <a:endParaRPr lang="en-GB" sz="2400" b="1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34584" y="4928090"/>
            <a:ext cx="206146" cy="261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ctangle 254"/>
          <p:cNvSpPr/>
          <p:nvPr/>
        </p:nvSpPr>
        <p:spPr>
          <a:xfrm>
            <a:off x="652545" y="5143097"/>
            <a:ext cx="1598092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Most abundant group</a:t>
            </a:r>
            <a:endParaRPr lang="fi-FI" sz="1234" dirty="0"/>
          </a:p>
        </p:txBody>
      </p:sp>
      <p:cxnSp>
        <p:nvCxnSpPr>
          <p:cNvPr id="256" name="Straight Arrow Connector 255"/>
          <p:cNvCxnSpPr/>
          <p:nvPr/>
        </p:nvCxnSpPr>
        <p:spPr>
          <a:xfrm flipH="1" flipV="1">
            <a:off x="3511313" y="4873919"/>
            <a:ext cx="84530" cy="298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tangle 259"/>
          <p:cNvSpPr/>
          <p:nvPr/>
        </p:nvSpPr>
        <p:spPr>
          <a:xfrm rot="16200000">
            <a:off x="-481880" y="3715057"/>
            <a:ext cx="1769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Natural forests</a:t>
            </a:r>
            <a:endParaRPr lang="fi-FI" sz="1600" b="1" i="1" dirty="0"/>
          </a:p>
        </p:txBody>
      </p:sp>
      <p:sp>
        <p:nvSpPr>
          <p:cNvPr id="84" name="Rectangle 83"/>
          <p:cNvSpPr/>
          <p:nvPr/>
        </p:nvSpPr>
        <p:spPr>
          <a:xfrm>
            <a:off x="2840386" y="5204143"/>
            <a:ext cx="1598092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34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Least abundant group</a:t>
            </a:r>
            <a:endParaRPr lang="fi-FI" sz="1234" dirty="0"/>
          </a:p>
        </p:txBody>
      </p: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91985" y="6393811"/>
            <a:ext cx="34373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Abrego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Norberg and 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Ovaskainen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(in 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prep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i-FI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Shape 533"/>
              <p:cNvSpPr/>
              <p:nvPr/>
            </p:nvSpPr>
            <p:spPr>
              <a:xfrm>
                <a:off x="2171356" y="1241722"/>
                <a:ext cx="4308367" cy="276999"/>
              </a:xfrm>
              <a:prstGeom prst="rect">
                <a:avLst/>
              </a:prstGeom>
              <a:noFill/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fi-FI" dirty="0" smtClean="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Strength of </a:t>
                </a:r>
                <a:r>
                  <a:rPr lang="fi-FI" dirty="0" err="1" smtClean="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phylogenetic</a:t>
                </a:r>
                <a:r>
                  <a:rPr lang="fi-FI" dirty="0" smtClean="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 </a:t>
                </a:r>
                <a:r>
                  <a:rPr lang="fi-FI" dirty="0" err="1" smtClean="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signal</a:t>
                </a:r>
                <a:r>
                  <a:rPr lang="fi-FI" dirty="0" smtClean="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fi-FI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0.97</m:t>
                    </m:r>
                  </m:oMath>
                </a14:m>
                <a:endParaRPr lang="fi-FI" dirty="0" smtClean="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mc:Choice>
        <mc:Fallback xmlns="">
          <p:sp>
            <p:nvSpPr>
              <p:cNvPr id="80" name="Shape 5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356" y="1241722"/>
                <a:ext cx="4308367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970" t="-28889" r="-1556" b="-5111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3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ctrTitle"/>
          </p:nvPr>
        </p:nvSpPr>
        <p:spPr>
          <a:xfrm>
            <a:off x="533400" y="120310"/>
            <a:ext cx="8077200" cy="533400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STSDM (</a:t>
            </a:r>
            <a:r>
              <a:rPr lang="fi-FI" sz="2400" b="1" dirty="0" err="1" smtClean="0">
                <a:solidFill>
                  <a:prstClr val="black"/>
                </a:solidFill>
              </a:rPr>
              <a:t>spatio-temporal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1733" y="1230868"/>
            <a:ext cx="1828800" cy="259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Y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5055" y="38216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3298861" y="231992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sampling</a:t>
            </a:r>
            <a:r>
              <a:rPr lang="fi-FI" dirty="0" smtClean="0"/>
              <a:t> </a:t>
            </a:r>
            <a:r>
              <a:rPr lang="fi-FI" dirty="0" err="1" smtClean="0"/>
              <a:t>units</a:t>
            </a:r>
            <a:endParaRPr lang="fi-FI" dirty="0"/>
          </a:p>
        </p:txBody>
      </p:sp>
      <p:sp>
        <p:nvSpPr>
          <p:cNvPr id="29" name="Rectangle 28"/>
          <p:cNvSpPr/>
          <p:nvPr/>
        </p:nvSpPr>
        <p:spPr>
          <a:xfrm>
            <a:off x="6705600" y="1219200"/>
            <a:ext cx="1600200" cy="259080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X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43300" y="3810000"/>
            <a:ext cx="113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covariates</a:t>
            </a:r>
            <a:endParaRPr lang="fi-FI" dirty="0"/>
          </a:p>
        </p:txBody>
      </p:sp>
      <p:sp>
        <p:nvSpPr>
          <p:cNvPr id="34" name="Rectangle 33"/>
          <p:cNvSpPr/>
          <p:nvPr/>
        </p:nvSpPr>
        <p:spPr>
          <a:xfrm>
            <a:off x="4267200" y="4572000"/>
            <a:ext cx="18288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C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71255" y="63362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38" name="Rectangle 37"/>
          <p:cNvSpPr/>
          <p:nvPr/>
        </p:nvSpPr>
        <p:spPr>
          <a:xfrm>
            <a:off x="7010400" y="4572000"/>
            <a:ext cx="11430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T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3648761" y="532516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41" name="TextBox 40"/>
          <p:cNvSpPr txBox="1"/>
          <p:nvPr/>
        </p:nvSpPr>
        <p:spPr>
          <a:xfrm>
            <a:off x="7257566" y="6324600"/>
            <a:ext cx="66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traits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4559581" y="1275258"/>
            <a:ext cx="126207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Occurrence</a:t>
            </a:r>
            <a:endParaRPr lang="fi-FI" dirty="0"/>
          </a:p>
        </p:txBody>
      </p:sp>
      <p:sp>
        <p:nvSpPr>
          <p:cNvPr id="55" name="TextBox 54"/>
          <p:cNvSpPr txBox="1"/>
          <p:nvPr/>
        </p:nvSpPr>
        <p:spPr>
          <a:xfrm>
            <a:off x="6804893" y="1277644"/>
            <a:ext cx="13884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E</a:t>
            </a:r>
            <a:r>
              <a:rPr lang="fi-FI" dirty="0" smtClean="0"/>
              <a:t>nvironment</a:t>
            </a:r>
            <a:endParaRPr lang="fi-FI" dirty="0"/>
          </a:p>
        </p:txBody>
      </p:sp>
      <p:sp>
        <p:nvSpPr>
          <p:cNvPr id="57" name="TextBox 56"/>
          <p:cNvSpPr txBox="1"/>
          <p:nvPr/>
        </p:nvSpPr>
        <p:spPr>
          <a:xfrm>
            <a:off x="4644026" y="4659868"/>
            <a:ext cx="114717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Phylogeny</a:t>
            </a:r>
            <a:endParaRPr lang="fi-FI" dirty="0"/>
          </a:p>
        </p:txBody>
      </p:sp>
      <p:sp>
        <p:nvSpPr>
          <p:cNvPr id="58" name="TextBox 57"/>
          <p:cNvSpPr txBox="1"/>
          <p:nvPr/>
        </p:nvSpPr>
        <p:spPr>
          <a:xfrm>
            <a:off x="7211701" y="4642113"/>
            <a:ext cx="68820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Traits</a:t>
            </a:r>
            <a:endParaRPr lang="fi-FI" dirty="0"/>
          </a:p>
        </p:txBody>
      </p:sp>
      <p:sp>
        <p:nvSpPr>
          <p:cNvPr id="13" name="Rectangle 12"/>
          <p:cNvSpPr/>
          <p:nvPr/>
        </p:nvSpPr>
        <p:spPr>
          <a:xfrm>
            <a:off x="4343871" y="1242132"/>
            <a:ext cx="226901" cy="2581922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0" name="Rectangle 129"/>
          <p:cNvSpPr/>
          <p:nvPr/>
        </p:nvSpPr>
        <p:spPr>
          <a:xfrm>
            <a:off x="999699" y="1752601"/>
            <a:ext cx="2353101" cy="35813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dirty="0">
              <a:solidFill>
                <a:schemeClr val="tx1"/>
              </a:solidFill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0" t="51200"/>
          <a:stretch/>
        </p:blipFill>
        <p:spPr>
          <a:xfrm>
            <a:off x="1228300" y="2895600"/>
            <a:ext cx="1100390" cy="22753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0" t="51200"/>
          <a:stretch/>
        </p:blipFill>
        <p:spPr>
          <a:xfrm>
            <a:off x="2032909" y="2514600"/>
            <a:ext cx="1100390" cy="22753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33" name="TextBox 132"/>
          <p:cNvSpPr txBox="1"/>
          <p:nvPr/>
        </p:nvSpPr>
        <p:spPr>
          <a:xfrm>
            <a:off x="1263811" y="294841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1980</a:t>
            </a:r>
            <a:endParaRPr lang="fi-FI" dirty="0"/>
          </a:p>
        </p:txBody>
      </p:sp>
      <p:sp>
        <p:nvSpPr>
          <p:cNvPr id="134" name="TextBox 133"/>
          <p:cNvSpPr txBox="1"/>
          <p:nvPr/>
        </p:nvSpPr>
        <p:spPr>
          <a:xfrm>
            <a:off x="2066499" y="2526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2000</a:t>
            </a:r>
            <a:endParaRPr lang="fi-FI" dirty="0"/>
          </a:p>
        </p:txBody>
      </p:sp>
      <p:sp>
        <p:nvSpPr>
          <p:cNvPr id="135" name="TextBox 134"/>
          <p:cNvSpPr txBox="1"/>
          <p:nvPr/>
        </p:nvSpPr>
        <p:spPr>
          <a:xfrm>
            <a:off x="1380699" y="1916668"/>
            <a:ext cx="162576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Space</a:t>
            </a:r>
            <a:r>
              <a:rPr lang="fi-FI" dirty="0" smtClean="0"/>
              <a:t> and </a:t>
            </a:r>
            <a:r>
              <a:rPr lang="fi-FI" dirty="0" err="1" smtClean="0"/>
              <a:t>time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1658540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961356" y="2473912"/>
            <a:ext cx="5334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476500" y="3007890"/>
            <a:ext cx="282353" cy="4147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172200" y="3485502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residual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560202" y="1450136"/>
            <a:ext cx="2545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environmental covariates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6324600" y="3084090"/>
            <a:ext cx="2286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334000" y="1788691"/>
            <a:ext cx="381001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19600" y="1864892"/>
            <a:ext cx="381000" cy="3047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58853" y="2347068"/>
                <a:ext cx="3828292" cy="66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i-FI" sz="32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i-FI" sz="320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fi-FI" sz="3200" dirty="0" smtClean="0"/>
                  <a:t> </a:t>
                </a:r>
                <a:endParaRPr lang="fi-FI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853" y="2347068"/>
                <a:ext cx="3828292" cy="6608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819400" y="4572000"/>
            <a:ext cx="3908330" cy="14617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895600" y="4687541"/>
                <a:ext cx="3983243" cy="646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i-FI" sz="32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fi-FI" sz="3200" b="0" dirty="0" err="1" smtClean="0"/>
                  <a:t>o</a:t>
                </a:r>
                <a:r>
                  <a:rPr lang="fi-FI" sz="3200" dirty="0"/>
                  <a:t>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i-FI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i-FI" sz="3200" dirty="0" smtClean="0"/>
                  <a:t>,</a:t>
                </a:r>
                <a:r>
                  <a:rPr lang="fi-FI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sSup>
                          <m:sSupPr>
                            <m:ctrlP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fi-FI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fi-FI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i-FI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i-FI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i-FI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sSup>
                          <m:sSupPr>
                            <m:ctrlP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fi-FI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i-FI" sz="3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687541"/>
                <a:ext cx="3983243" cy="646459"/>
              </a:xfrm>
              <a:prstGeom prst="rect">
                <a:avLst/>
              </a:prstGeom>
              <a:blipFill rotWithShape="0">
                <a:blip r:embed="rId4"/>
                <a:stretch>
                  <a:fillRect t="-11321" b="-2169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04774" y="5358825"/>
            <a:ext cx="33705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Spatial</a:t>
            </a:r>
            <a:r>
              <a:rPr lang="fi-FI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i-FI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temporal</a:t>
            </a:r>
            <a:r>
              <a:rPr lang="fi-FI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fi-FI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spatio-temporal</a:t>
            </a:r>
            <a:r>
              <a:rPr lang="fi-FI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covariance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120310"/>
            <a:ext cx="8077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STSDM (</a:t>
            </a:r>
            <a:r>
              <a:rPr lang="fi-FI" sz="2400" b="1" dirty="0" err="1" smtClean="0">
                <a:solidFill>
                  <a:prstClr val="black"/>
                </a:solidFill>
              </a:rPr>
              <a:t>spatio-temporal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638800" y="1066800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regression parameters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028700" y="3460406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Latent occurrence score for species </a:t>
            </a:r>
            <a:r>
              <a:rPr lang="en-GB" sz="16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sampling unit 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06702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 descr="http://www.cs.helsinki.fi/u/jousimo/phd/kolmiot/finland/figures/mean-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2860" y="1752600"/>
            <a:ext cx="3655922" cy="4876800"/>
          </a:xfrm>
          <a:prstGeom prst="rect">
            <a:avLst/>
          </a:prstGeom>
          <a:noFill/>
        </p:spPr>
      </p:pic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6477000"/>
            <a:ext cx="2057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GB" sz="12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Jousimo</a:t>
            </a: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et al. (in prep)</a:t>
            </a:r>
            <a:endParaRPr lang="en-GB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59981" y="159603"/>
            <a:ext cx="6264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cs typeface="Arial" pitchFamily="34" charset="0"/>
              </a:rPr>
              <a:t>Example: inferring </a:t>
            </a:r>
            <a:r>
              <a:rPr lang="en-GB" sz="2400" b="1" dirty="0" err="1" smtClean="0">
                <a:solidFill>
                  <a:prstClr val="black"/>
                </a:solidFill>
                <a:cs typeface="Arial" pitchFamily="34" charset="0"/>
              </a:rPr>
              <a:t>spatio</a:t>
            </a:r>
            <a:r>
              <a:rPr lang="en-GB" sz="2400" b="1" dirty="0" smtClean="0">
                <a:solidFill>
                  <a:prstClr val="black"/>
                </a:solidFill>
                <a:cs typeface="Arial" pitchFamily="34" charset="0"/>
              </a:rPr>
              <a:t>-temporal population dynamics of wolf from winter-track data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90800" y="1148334"/>
            <a:ext cx="1295400" cy="451866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err="1" smtClean="0">
                <a:solidFill>
                  <a:schemeClr val="tx1"/>
                </a:solidFill>
              </a:rPr>
              <a:t>The</a:t>
            </a:r>
            <a:r>
              <a:rPr lang="fi-FI" sz="2000" dirty="0" smtClean="0">
                <a:solidFill>
                  <a:schemeClr val="tx1"/>
                </a:solidFill>
              </a:rPr>
              <a:t> data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600" y="1148334"/>
            <a:ext cx="1905000" cy="451866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err="1" smtClean="0">
                <a:solidFill>
                  <a:schemeClr val="tx1"/>
                </a:solidFill>
              </a:rPr>
              <a:t>The</a:t>
            </a:r>
            <a:r>
              <a:rPr lang="fi-FI" sz="2000" dirty="0" smtClean="0">
                <a:solidFill>
                  <a:schemeClr val="tx1"/>
                </a:solidFill>
              </a:rPr>
              <a:t> </a:t>
            </a:r>
            <a:r>
              <a:rPr lang="fi-FI" sz="2000" dirty="0" err="1" smtClean="0">
                <a:solidFill>
                  <a:schemeClr val="tx1"/>
                </a:solidFill>
              </a:rPr>
              <a:t>fitted</a:t>
            </a:r>
            <a:r>
              <a:rPr lang="fi-FI" sz="2000" dirty="0" smtClean="0">
                <a:solidFill>
                  <a:schemeClr val="tx1"/>
                </a:solidFill>
              </a:rPr>
              <a:t> </a:t>
            </a:r>
            <a:r>
              <a:rPr lang="fi-FI" sz="2000" dirty="0" err="1" smtClean="0">
                <a:solidFill>
                  <a:schemeClr val="tx1"/>
                </a:solidFill>
              </a:rPr>
              <a:t>model</a:t>
            </a:r>
            <a:endParaRPr lang="fi-FI" sz="20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91683" y="1861780"/>
            <a:ext cx="2259973" cy="4691420"/>
            <a:chOff x="1371600" y="1495263"/>
            <a:chExt cx="2556517" cy="5057937"/>
          </a:xfrm>
        </p:grpSpPr>
        <p:pic>
          <p:nvPicPr>
            <p:cNvPr id="8" name="Content Placeholder 3" descr="WolfBearWolverine.png"/>
            <p:cNvPicPr>
              <a:picLocks noChangeAspect="1"/>
            </p:cNvPicPr>
            <p:nvPr/>
          </p:nvPicPr>
          <p:blipFill>
            <a:blip r:embed="rId3" cstate="print"/>
            <a:srcRect r="66304"/>
            <a:stretch>
              <a:fillRect/>
            </a:stretch>
          </p:blipFill>
          <p:spPr>
            <a:xfrm>
              <a:off x="1371600" y="1495263"/>
              <a:ext cx="2556517" cy="5057937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437585" y="1556426"/>
              <a:ext cx="821781" cy="483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145846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382301" cy="533400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Data </a:t>
            </a:r>
            <a:r>
              <a:rPr lang="fi-FI" sz="2400" b="1" dirty="0" err="1" smtClean="0">
                <a:solidFill>
                  <a:prstClr val="black"/>
                </a:solidFill>
              </a:rPr>
              <a:t>typically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available</a:t>
            </a:r>
            <a:r>
              <a:rPr lang="fi-FI" sz="2400" b="1" dirty="0" smtClean="0">
                <a:solidFill>
                  <a:prstClr val="black"/>
                </a:solidFill>
              </a:rPr>
              <a:t> for </a:t>
            </a:r>
            <a:r>
              <a:rPr lang="fi-FI" sz="2400" b="1" dirty="0" err="1" smtClean="0">
                <a:solidFill>
                  <a:prstClr val="black"/>
                </a:solidFill>
              </a:rPr>
              <a:t>community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ecological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studies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1733" y="1230868"/>
            <a:ext cx="1828800" cy="259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Y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5055" y="38216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3298861" y="231992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sampling</a:t>
            </a:r>
            <a:r>
              <a:rPr lang="fi-FI" dirty="0" smtClean="0"/>
              <a:t> </a:t>
            </a:r>
            <a:r>
              <a:rPr lang="fi-FI" dirty="0" err="1" smtClean="0"/>
              <a:t>units</a:t>
            </a:r>
            <a:endParaRPr lang="fi-FI" dirty="0"/>
          </a:p>
        </p:txBody>
      </p:sp>
      <p:sp>
        <p:nvSpPr>
          <p:cNvPr id="29" name="Rectangle 28"/>
          <p:cNvSpPr/>
          <p:nvPr/>
        </p:nvSpPr>
        <p:spPr>
          <a:xfrm>
            <a:off x="6705600" y="1219200"/>
            <a:ext cx="1600200" cy="2590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X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43300" y="3810000"/>
            <a:ext cx="113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covariates</a:t>
            </a:r>
            <a:endParaRPr lang="fi-FI" dirty="0"/>
          </a:p>
        </p:txBody>
      </p:sp>
      <p:sp>
        <p:nvSpPr>
          <p:cNvPr id="34" name="Rectangle 33"/>
          <p:cNvSpPr/>
          <p:nvPr/>
        </p:nvSpPr>
        <p:spPr>
          <a:xfrm>
            <a:off x="4267200" y="4572000"/>
            <a:ext cx="18288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C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71255" y="63362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38" name="Rectangle 37"/>
          <p:cNvSpPr/>
          <p:nvPr/>
        </p:nvSpPr>
        <p:spPr>
          <a:xfrm>
            <a:off x="7010400" y="4572000"/>
            <a:ext cx="11430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T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3648761" y="532516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41" name="TextBox 40"/>
          <p:cNvSpPr txBox="1"/>
          <p:nvPr/>
        </p:nvSpPr>
        <p:spPr>
          <a:xfrm>
            <a:off x="7257566" y="6324600"/>
            <a:ext cx="66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traits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4559581" y="1275258"/>
            <a:ext cx="126207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Occurrence</a:t>
            </a:r>
            <a:endParaRPr lang="fi-FI" dirty="0"/>
          </a:p>
        </p:txBody>
      </p:sp>
      <p:sp>
        <p:nvSpPr>
          <p:cNvPr id="55" name="TextBox 54"/>
          <p:cNvSpPr txBox="1"/>
          <p:nvPr/>
        </p:nvSpPr>
        <p:spPr>
          <a:xfrm>
            <a:off x="6804893" y="1277644"/>
            <a:ext cx="13884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E</a:t>
            </a:r>
            <a:r>
              <a:rPr lang="fi-FI" dirty="0" smtClean="0"/>
              <a:t>nvironment</a:t>
            </a:r>
            <a:endParaRPr lang="fi-FI" dirty="0"/>
          </a:p>
        </p:txBody>
      </p:sp>
      <p:sp>
        <p:nvSpPr>
          <p:cNvPr id="57" name="TextBox 56"/>
          <p:cNvSpPr txBox="1"/>
          <p:nvPr/>
        </p:nvSpPr>
        <p:spPr>
          <a:xfrm>
            <a:off x="4644026" y="4659868"/>
            <a:ext cx="114717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Phylogeny</a:t>
            </a:r>
            <a:endParaRPr lang="fi-FI" dirty="0"/>
          </a:p>
        </p:txBody>
      </p:sp>
      <p:sp>
        <p:nvSpPr>
          <p:cNvPr id="58" name="TextBox 57"/>
          <p:cNvSpPr txBox="1"/>
          <p:nvPr/>
        </p:nvSpPr>
        <p:spPr>
          <a:xfrm>
            <a:off x="7211701" y="4642113"/>
            <a:ext cx="68820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Traits</a:t>
            </a:r>
            <a:endParaRPr lang="fi-FI" dirty="0"/>
          </a:p>
        </p:txBody>
      </p:sp>
      <p:sp>
        <p:nvSpPr>
          <p:cNvPr id="124" name="Rectangle 123"/>
          <p:cNvSpPr/>
          <p:nvPr/>
        </p:nvSpPr>
        <p:spPr>
          <a:xfrm>
            <a:off x="999699" y="1752601"/>
            <a:ext cx="2353101" cy="3581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dirty="0">
              <a:solidFill>
                <a:schemeClr val="tx1"/>
              </a:solidFill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0" t="51200"/>
          <a:stretch/>
        </p:blipFill>
        <p:spPr>
          <a:xfrm>
            <a:off x="1228300" y="2895600"/>
            <a:ext cx="1100390" cy="22753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0" t="51200"/>
          <a:stretch/>
        </p:blipFill>
        <p:spPr>
          <a:xfrm>
            <a:off x="2032909" y="2514600"/>
            <a:ext cx="1100390" cy="22753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27" name="TextBox 126"/>
          <p:cNvSpPr txBox="1"/>
          <p:nvPr/>
        </p:nvSpPr>
        <p:spPr>
          <a:xfrm>
            <a:off x="1263811" y="294841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1980</a:t>
            </a:r>
            <a:endParaRPr lang="fi-FI" dirty="0"/>
          </a:p>
        </p:txBody>
      </p:sp>
      <p:sp>
        <p:nvSpPr>
          <p:cNvPr id="128" name="TextBox 127"/>
          <p:cNvSpPr txBox="1"/>
          <p:nvPr/>
        </p:nvSpPr>
        <p:spPr>
          <a:xfrm>
            <a:off x="2066499" y="2526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2000</a:t>
            </a:r>
            <a:endParaRPr lang="fi-FI" dirty="0"/>
          </a:p>
        </p:txBody>
      </p:sp>
      <p:sp>
        <p:nvSpPr>
          <p:cNvPr id="129" name="TextBox 128"/>
          <p:cNvSpPr txBox="1"/>
          <p:nvPr/>
        </p:nvSpPr>
        <p:spPr>
          <a:xfrm>
            <a:off x="1380699" y="1916668"/>
            <a:ext cx="162576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Space</a:t>
            </a:r>
            <a:r>
              <a:rPr lang="fi-FI" dirty="0" smtClean="0"/>
              <a:t> and </a:t>
            </a:r>
            <a:r>
              <a:rPr lang="fi-FI" dirty="0" err="1" smtClean="0"/>
              <a:t>time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6386845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ctrTitle"/>
          </p:nvPr>
        </p:nvSpPr>
        <p:spPr>
          <a:xfrm>
            <a:off x="152400" y="213836"/>
            <a:ext cx="8915400" cy="533400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STJSDM (</a:t>
            </a:r>
            <a:r>
              <a:rPr lang="fi-FI" sz="2400" b="1" dirty="0" err="1" smtClean="0">
                <a:solidFill>
                  <a:prstClr val="black"/>
                </a:solidFill>
              </a:rPr>
              <a:t>spatio-temporal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joint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1733" y="1230868"/>
            <a:ext cx="1828800" cy="2590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Y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5055" y="38216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3298861" y="231992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sampling</a:t>
            </a:r>
            <a:r>
              <a:rPr lang="fi-FI" dirty="0" smtClean="0"/>
              <a:t> </a:t>
            </a:r>
            <a:r>
              <a:rPr lang="fi-FI" dirty="0" err="1" smtClean="0"/>
              <a:t>units</a:t>
            </a:r>
            <a:endParaRPr lang="fi-FI" dirty="0"/>
          </a:p>
        </p:txBody>
      </p:sp>
      <p:sp>
        <p:nvSpPr>
          <p:cNvPr id="29" name="Rectangle 28"/>
          <p:cNvSpPr/>
          <p:nvPr/>
        </p:nvSpPr>
        <p:spPr>
          <a:xfrm>
            <a:off x="6705600" y="1219200"/>
            <a:ext cx="1600200" cy="259080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X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43300" y="3810000"/>
            <a:ext cx="113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covariates</a:t>
            </a:r>
            <a:endParaRPr lang="fi-FI" dirty="0"/>
          </a:p>
        </p:txBody>
      </p:sp>
      <p:sp>
        <p:nvSpPr>
          <p:cNvPr id="34" name="Rectangle 33"/>
          <p:cNvSpPr/>
          <p:nvPr/>
        </p:nvSpPr>
        <p:spPr>
          <a:xfrm>
            <a:off x="4267200" y="4572000"/>
            <a:ext cx="18288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C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71255" y="63362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38" name="Rectangle 37"/>
          <p:cNvSpPr/>
          <p:nvPr/>
        </p:nvSpPr>
        <p:spPr>
          <a:xfrm>
            <a:off x="7010400" y="4572000"/>
            <a:ext cx="11430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T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3648761" y="532516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41" name="TextBox 40"/>
          <p:cNvSpPr txBox="1"/>
          <p:nvPr/>
        </p:nvSpPr>
        <p:spPr>
          <a:xfrm>
            <a:off x="7257566" y="6324600"/>
            <a:ext cx="66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traits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4559581" y="1275258"/>
            <a:ext cx="126207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Occurrence</a:t>
            </a:r>
            <a:endParaRPr lang="fi-FI" dirty="0"/>
          </a:p>
        </p:txBody>
      </p:sp>
      <p:sp>
        <p:nvSpPr>
          <p:cNvPr id="55" name="TextBox 54"/>
          <p:cNvSpPr txBox="1"/>
          <p:nvPr/>
        </p:nvSpPr>
        <p:spPr>
          <a:xfrm>
            <a:off x="6804893" y="1277644"/>
            <a:ext cx="13884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E</a:t>
            </a:r>
            <a:r>
              <a:rPr lang="fi-FI" dirty="0" smtClean="0"/>
              <a:t>nvironment</a:t>
            </a:r>
            <a:endParaRPr lang="fi-FI" dirty="0"/>
          </a:p>
        </p:txBody>
      </p:sp>
      <p:sp>
        <p:nvSpPr>
          <p:cNvPr id="57" name="TextBox 56"/>
          <p:cNvSpPr txBox="1"/>
          <p:nvPr/>
        </p:nvSpPr>
        <p:spPr>
          <a:xfrm>
            <a:off x="4644026" y="4659868"/>
            <a:ext cx="114717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Phylogeny</a:t>
            </a:r>
            <a:endParaRPr lang="fi-FI" dirty="0"/>
          </a:p>
        </p:txBody>
      </p:sp>
      <p:sp>
        <p:nvSpPr>
          <p:cNvPr id="58" name="TextBox 57"/>
          <p:cNvSpPr txBox="1"/>
          <p:nvPr/>
        </p:nvSpPr>
        <p:spPr>
          <a:xfrm>
            <a:off x="7211701" y="4642113"/>
            <a:ext cx="68820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Traits</a:t>
            </a:r>
            <a:endParaRPr lang="fi-FI" dirty="0"/>
          </a:p>
        </p:txBody>
      </p:sp>
      <p:sp>
        <p:nvSpPr>
          <p:cNvPr id="124" name="Rectangle 123"/>
          <p:cNvSpPr/>
          <p:nvPr/>
        </p:nvSpPr>
        <p:spPr>
          <a:xfrm>
            <a:off x="999699" y="1752601"/>
            <a:ext cx="2353101" cy="35813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dirty="0">
              <a:solidFill>
                <a:schemeClr val="tx1"/>
              </a:solidFill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0" t="51200"/>
          <a:stretch/>
        </p:blipFill>
        <p:spPr>
          <a:xfrm>
            <a:off x="1228300" y="2895600"/>
            <a:ext cx="1100390" cy="22753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0" t="51200"/>
          <a:stretch/>
        </p:blipFill>
        <p:spPr>
          <a:xfrm>
            <a:off x="2032909" y="2514600"/>
            <a:ext cx="1100390" cy="22753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27" name="TextBox 126"/>
          <p:cNvSpPr txBox="1"/>
          <p:nvPr/>
        </p:nvSpPr>
        <p:spPr>
          <a:xfrm>
            <a:off x="1263811" y="294841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1980</a:t>
            </a:r>
            <a:endParaRPr lang="fi-FI" dirty="0"/>
          </a:p>
        </p:txBody>
      </p:sp>
      <p:sp>
        <p:nvSpPr>
          <p:cNvPr id="128" name="TextBox 127"/>
          <p:cNvSpPr txBox="1"/>
          <p:nvPr/>
        </p:nvSpPr>
        <p:spPr>
          <a:xfrm>
            <a:off x="2066499" y="2526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2000</a:t>
            </a:r>
            <a:endParaRPr lang="fi-FI" dirty="0"/>
          </a:p>
        </p:txBody>
      </p:sp>
      <p:sp>
        <p:nvSpPr>
          <p:cNvPr id="129" name="TextBox 128"/>
          <p:cNvSpPr txBox="1"/>
          <p:nvPr/>
        </p:nvSpPr>
        <p:spPr>
          <a:xfrm>
            <a:off x="1380699" y="1916668"/>
            <a:ext cx="162576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Space</a:t>
            </a:r>
            <a:r>
              <a:rPr lang="fi-FI" dirty="0" smtClean="0"/>
              <a:t> and </a:t>
            </a:r>
            <a:r>
              <a:rPr lang="fi-FI" dirty="0" err="1" smtClean="0"/>
              <a:t>time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7703029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306844" y="2133600"/>
            <a:ext cx="5334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62200" y="2626890"/>
            <a:ext cx="396653" cy="4147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172200" y="3104502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residual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560202" y="1069136"/>
            <a:ext cx="2545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environmental covariates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553200" y="2752078"/>
            <a:ext cx="0" cy="3408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638800" y="1407691"/>
            <a:ext cx="381001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19600" y="1483892"/>
            <a:ext cx="381000" cy="3047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58853" y="1966068"/>
                <a:ext cx="4218784" cy="66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i-FI" sz="32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i-FI" sz="320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fi-FI" sz="3200" dirty="0" smtClean="0"/>
                  <a:t> </a:t>
                </a:r>
                <a:endParaRPr lang="fi-FI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853" y="1966068"/>
                <a:ext cx="4218784" cy="6608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590800" y="4267200"/>
            <a:ext cx="4800600" cy="1447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22855" y="4306541"/>
                <a:ext cx="4668545" cy="646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i-FI" sz="32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fi-FI" sz="3200" b="0" dirty="0" smtClean="0"/>
                  <a:t>ov</a:t>
                </a:r>
                <a:r>
                  <a:rPr lang="fi-FI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i-FI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fi-FI" sz="3200" dirty="0" smtClean="0"/>
                  <a:t>,</a:t>
                </a:r>
                <a:r>
                  <a:rPr lang="fi-FI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sSup>
                          <m:sSupPr>
                            <m:ctrlP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fi-FI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fi-FI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i-FI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fi-FI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i-FI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i-FI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sSup>
                          <m:sSupPr>
                            <m:ctrlP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fi-FI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i-FI" sz="3200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855" y="4306541"/>
                <a:ext cx="4668545" cy="646459"/>
              </a:xfrm>
              <a:prstGeom prst="rect">
                <a:avLst/>
              </a:prstGeom>
              <a:blipFill rotWithShape="0">
                <a:blip r:embed="rId4"/>
                <a:stretch>
                  <a:fillRect t="-11215" b="-2056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2722855" y="5029200"/>
                <a:ext cx="3980156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Co-occurrence between species </a:t>
                </a:r>
                <a14:m>
                  <m:oMath xmlns:m="http://schemas.openxmlformats.org/officeDocument/2006/math">
                    <m:r>
                      <a:rPr lang="fi-FI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fi-FI" sz="16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16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in </a:t>
                </a:r>
                <a:r>
                  <a:rPr lang="en-GB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sampling </a:t>
                </a:r>
                <a:r>
                  <a:rPr lang="en-GB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units </a:t>
                </a:r>
                <a14:m>
                  <m:oMath xmlns:m="http://schemas.openxmlformats.org/officeDocument/2006/math">
                    <m:r>
                      <a:rPr lang="fi-FI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𝑗</m:t>
                    </m:r>
                  </m:oMath>
                </a14:m>
                <a:r>
                  <a:rPr lang="en-GB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fi-FI" sz="16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GB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2855" y="5029200"/>
                <a:ext cx="3980156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3125" b="-125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 txBox="1">
            <a:spLocks/>
          </p:cNvSpPr>
          <p:nvPr/>
        </p:nvSpPr>
        <p:spPr>
          <a:xfrm>
            <a:off x="152400" y="213836"/>
            <a:ext cx="8915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STJSDM (</a:t>
            </a:r>
            <a:r>
              <a:rPr lang="fi-FI" sz="2400" b="1" dirty="0" err="1" smtClean="0">
                <a:solidFill>
                  <a:prstClr val="black"/>
                </a:solidFill>
              </a:rPr>
              <a:t>spatio-temporal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joint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638800" y="1066800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regression parameters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066800" y="3072825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Latent occurrence score for species </a:t>
            </a:r>
            <a:r>
              <a:rPr lang="en-GB" sz="16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sampling unit 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70013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0"/>
            <a:ext cx="5516345" cy="50048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352967" y="4614014"/>
            <a:ext cx="152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Latent factors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4628466" y="447551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validation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532311" y="1789530"/>
            <a:ext cx="116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Covariates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6200" y="152400"/>
            <a:ext cx="9053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cs typeface="Arial" pitchFamily="34" charset="0"/>
              </a:rPr>
              <a:t>Example: modelling the distributions of 55 butterfly species in GB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6200" y="6324600"/>
            <a:ext cx="4630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Ovaskainen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al. (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Methods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Ecology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i-FI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Evolution</a:t>
            </a:r>
            <a:r>
              <a:rPr lang="fi-FI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2015b)</a:t>
            </a:r>
            <a:endParaRPr lang="fi-FI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76200" y="300335"/>
            <a:ext cx="9053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cs typeface="Arial" pitchFamily="34" charset="0"/>
              </a:rPr>
              <a:t>The inclusion of spatially structured latent factors improved the model’s ability to predict the validation data</a:t>
            </a:r>
            <a:endParaRPr lang="en-GB" sz="2400" b="1" dirty="0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7"/>
          <a:stretch/>
        </p:blipFill>
        <p:spPr>
          <a:xfrm>
            <a:off x="1524000" y="1524000"/>
            <a:ext cx="4647927" cy="2966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6200000">
                <a:off x="-36373" y="2566927"/>
                <a:ext cx="2532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Species-specific </a:t>
                </a:r>
                <a:r>
                  <a:rPr lang="en-US" dirty="0" err="1" smtClean="0"/>
                  <a:t>Tjur’s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fi-FI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6373" y="2566927"/>
                <a:ext cx="253268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197" r="-24590" b="-216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>
            <a:off x="5410200" y="2162473"/>
            <a:ext cx="283027" cy="2716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38800" y="1905000"/>
            <a:ext cx="3257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 smtClean="0"/>
              <a:t>Covariates</a:t>
            </a:r>
            <a:r>
              <a:rPr lang="fi-FI" sz="1400" dirty="0" smtClean="0"/>
              <a:t> and </a:t>
            </a:r>
            <a:r>
              <a:rPr lang="fi-FI" sz="1400" dirty="0" err="1" smtClean="0"/>
              <a:t>latent</a:t>
            </a:r>
            <a:r>
              <a:rPr lang="fi-FI" sz="1400" dirty="0" smtClean="0"/>
              <a:t> </a:t>
            </a:r>
            <a:r>
              <a:rPr lang="fi-FI" sz="1400" dirty="0" err="1" smtClean="0"/>
              <a:t>factors</a:t>
            </a:r>
            <a:r>
              <a:rPr lang="fi-FI" sz="1400" dirty="0" smtClean="0"/>
              <a:t>, </a:t>
            </a:r>
            <a:r>
              <a:rPr lang="fi-FI" sz="1400" dirty="0" err="1" smtClean="0"/>
              <a:t>mean</a:t>
            </a:r>
            <a:r>
              <a:rPr lang="fi-FI" sz="1400" dirty="0" smtClean="0"/>
              <a:t> = 0.42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940143" y="2514600"/>
            <a:ext cx="2276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 smtClean="0">
                <a:solidFill>
                  <a:schemeClr val="bg1">
                    <a:lumMod val="50000"/>
                  </a:schemeClr>
                </a:solidFill>
              </a:rPr>
              <a:t>Covariates</a:t>
            </a:r>
            <a:r>
              <a:rPr lang="fi-FI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1400" dirty="0" err="1" smtClean="0">
                <a:solidFill>
                  <a:schemeClr val="bg1">
                    <a:lumMod val="50000"/>
                  </a:schemeClr>
                </a:solidFill>
              </a:rPr>
              <a:t>only</a:t>
            </a:r>
            <a:r>
              <a:rPr lang="fi-FI" sz="1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i-FI" sz="1400" dirty="0" err="1" smtClean="0">
                <a:solidFill>
                  <a:schemeClr val="bg1">
                    <a:lumMod val="50000"/>
                  </a:schemeClr>
                </a:solidFill>
              </a:rPr>
              <a:t>mean</a:t>
            </a:r>
            <a:r>
              <a:rPr lang="fi-FI" sz="1400" dirty="0" smtClean="0">
                <a:solidFill>
                  <a:schemeClr val="bg1">
                    <a:lumMod val="50000"/>
                  </a:schemeClr>
                </a:solidFill>
              </a:rPr>
              <a:t> = 0.30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410200" y="2751593"/>
            <a:ext cx="567461" cy="1577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43246" y="4419600"/>
            <a:ext cx="120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Prevalence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905000" y="4114800"/>
            <a:ext cx="388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7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467600" cy="533400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STPTJSDM (</a:t>
            </a:r>
            <a:r>
              <a:rPr lang="fi-FI" sz="2400" b="1" dirty="0" err="1" smtClean="0">
                <a:solidFill>
                  <a:prstClr val="black"/>
                </a:solidFill>
              </a:rPr>
              <a:t>spatio-temporal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phylogenetically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constrained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trait-based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joint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1733" y="1230868"/>
            <a:ext cx="1828800" cy="2590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Y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5055" y="38216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3298861" y="231992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sampling</a:t>
            </a:r>
            <a:r>
              <a:rPr lang="fi-FI" dirty="0" smtClean="0"/>
              <a:t> </a:t>
            </a:r>
            <a:r>
              <a:rPr lang="fi-FI" dirty="0" err="1" smtClean="0"/>
              <a:t>units</a:t>
            </a:r>
            <a:endParaRPr lang="fi-FI" dirty="0"/>
          </a:p>
        </p:txBody>
      </p:sp>
      <p:sp>
        <p:nvSpPr>
          <p:cNvPr id="29" name="Rectangle 28"/>
          <p:cNvSpPr/>
          <p:nvPr/>
        </p:nvSpPr>
        <p:spPr>
          <a:xfrm>
            <a:off x="6705600" y="1219200"/>
            <a:ext cx="1600200" cy="259080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X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43300" y="3810000"/>
            <a:ext cx="113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covariates</a:t>
            </a:r>
            <a:endParaRPr lang="fi-FI" dirty="0"/>
          </a:p>
        </p:txBody>
      </p:sp>
      <p:sp>
        <p:nvSpPr>
          <p:cNvPr id="34" name="Rectangle 33"/>
          <p:cNvSpPr/>
          <p:nvPr/>
        </p:nvSpPr>
        <p:spPr>
          <a:xfrm>
            <a:off x="4267200" y="4572000"/>
            <a:ext cx="1828800" cy="1752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C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71255" y="63362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38" name="Rectangle 37"/>
          <p:cNvSpPr/>
          <p:nvPr/>
        </p:nvSpPr>
        <p:spPr>
          <a:xfrm>
            <a:off x="7010400" y="4572000"/>
            <a:ext cx="1143000" cy="1752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T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3648761" y="532516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41" name="TextBox 40"/>
          <p:cNvSpPr txBox="1"/>
          <p:nvPr/>
        </p:nvSpPr>
        <p:spPr>
          <a:xfrm>
            <a:off x="7257566" y="6324600"/>
            <a:ext cx="66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traits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4559581" y="1275258"/>
            <a:ext cx="126207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Occurrence</a:t>
            </a:r>
            <a:endParaRPr lang="fi-FI" dirty="0"/>
          </a:p>
        </p:txBody>
      </p:sp>
      <p:sp>
        <p:nvSpPr>
          <p:cNvPr id="55" name="TextBox 54"/>
          <p:cNvSpPr txBox="1"/>
          <p:nvPr/>
        </p:nvSpPr>
        <p:spPr>
          <a:xfrm>
            <a:off x="6804893" y="1277644"/>
            <a:ext cx="13884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E</a:t>
            </a:r>
            <a:r>
              <a:rPr lang="fi-FI" dirty="0" smtClean="0"/>
              <a:t>nvironment</a:t>
            </a:r>
            <a:endParaRPr lang="fi-FI" dirty="0"/>
          </a:p>
        </p:txBody>
      </p:sp>
      <p:sp>
        <p:nvSpPr>
          <p:cNvPr id="57" name="TextBox 56"/>
          <p:cNvSpPr txBox="1"/>
          <p:nvPr/>
        </p:nvSpPr>
        <p:spPr>
          <a:xfrm>
            <a:off x="4644026" y="4659868"/>
            <a:ext cx="114717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Phylogeny</a:t>
            </a:r>
            <a:endParaRPr lang="fi-FI" dirty="0"/>
          </a:p>
        </p:txBody>
      </p:sp>
      <p:sp>
        <p:nvSpPr>
          <p:cNvPr id="58" name="TextBox 57"/>
          <p:cNvSpPr txBox="1"/>
          <p:nvPr/>
        </p:nvSpPr>
        <p:spPr>
          <a:xfrm>
            <a:off x="7211701" y="4642113"/>
            <a:ext cx="68820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Traits</a:t>
            </a:r>
            <a:endParaRPr lang="fi-FI" dirty="0"/>
          </a:p>
        </p:txBody>
      </p:sp>
      <p:sp>
        <p:nvSpPr>
          <p:cNvPr id="124" name="Rectangle 123"/>
          <p:cNvSpPr/>
          <p:nvPr/>
        </p:nvSpPr>
        <p:spPr>
          <a:xfrm>
            <a:off x="999699" y="1752601"/>
            <a:ext cx="2353101" cy="35813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dirty="0">
              <a:solidFill>
                <a:schemeClr val="tx1"/>
              </a:solidFill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0" t="51200"/>
          <a:stretch/>
        </p:blipFill>
        <p:spPr>
          <a:xfrm>
            <a:off x="1228300" y="2895600"/>
            <a:ext cx="1100390" cy="22753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0" t="51200"/>
          <a:stretch/>
        </p:blipFill>
        <p:spPr>
          <a:xfrm>
            <a:off x="2032909" y="2514600"/>
            <a:ext cx="1100390" cy="22753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27" name="TextBox 126"/>
          <p:cNvSpPr txBox="1"/>
          <p:nvPr/>
        </p:nvSpPr>
        <p:spPr>
          <a:xfrm>
            <a:off x="1263811" y="294841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1980</a:t>
            </a:r>
            <a:endParaRPr lang="fi-FI" dirty="0"/>
          </a:p>
        </p:txBody>
      </p:sp>
      <p:sp>
        <p:nvSpPr>
          <p:cNvPr id="128" name="TextBox 127"/>
          <p:cNvSpPr txBox="1"/>
          <p:nvPr/>
        </p:nvSpPr>
        <p:spPr>
          <a:xfrm>
            <a:off x="2066499" y="2526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2000</a:t>
            </a:r>
            <a:endParaRPr lang="fi-FI" dirty="0"/>
          </a:p>
        </p:txBody>
      </p:sp>
      <p:sp>
        <p:nvSpPr>
          <p:cNvPr id="129" name="TextBox 128"/>
          <p:cNvSpPr txBox="1"/>
          <p:nvPr/>
        </p:nvSpPr>
        <p:spPr>
          <a:xfrm>
            <a:off x="1380699" y="1916668"/>
            <a:ext cx="162576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Space</a:t>
            </a:r>
            <a:r>
              <a:rPr lang="fi-FI" dirty="0" smtClean="0"/>
              <a:t> and </a:t>
            </a:r>
            <a:r>
              <a:rPr lang="fi-FI" dirty="0" err="1" smtClean="0"/>
              <a:t>time</a:t>
            </a:r>
            <a:endParaRPr lang="fi-FI" dirty="0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6477000"/>
            <a:ext cx="2057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GB" sz="12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Ovaskainen</a:t>
            </a: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et al. (</a:t>
            </a:r>
            <a:r>
              <a:rPr lang="en-GB" sz="12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ms</a:t>
            </a: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GB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27334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914400"/>
            <a:ext cx="8458200" cy="449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457200" y="1181100"/>
            <a:ext cx="7086600" cy="2933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Rectangle 2"/>
          <p:cNvSpPr/>
          <p:nvPr/>
        </p:nvSpPr>
        <p:spPr>
          <a:xfrm>
            <a:off x="844431" y="1447800"/>
            <a:ext cx="5147818" cy="14101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Otsikko 1"/>
          <p:cNvSpPr txBox="1">
            <a:spLocks/>
          </p:cNvSpPr>
          <p:nvPr/>
        </p:nvSpPr>
        <p:spPr>
          <a:xfrm>
            <a:off x="2218152" y="76200"/>
            <a:ext cx="517324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latin typeface="Avenir Book"/>
                <a:cs typeface="Avenir Book"/>
              </a:rPr>
              <a:t>Software</a:t>
            </a:r>
            <a:endParaRPr lang="en-GB" sz="2400" b="1" dirty="0">
              <a:latin typeface="Avenir Book"/>
              <a:cs typeface="Avenir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2679" y="1587520"/>
            <a:ext cx="62925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Environmental covariates</a:t>
            </a:r>
          </a:p>
          <a:p>
            <a:r>
              <a:rPr lang="en-GB" dirty="0" smtClean="0"/>
              <a:t>Traits</a:t>
            </a:r>
          </a:p>
          <a:p>
            <a:r>
              <a:rPr lang="en-GB" dirty="0" smtClean="0"/>
              <a:t>Presence-absence data</a:t>
            </a:r>
          </a:p>
          <a:p>
            <a:r>
              <a:rPr lang="en-GB" dirty="0" smtClean="0">
                <a:cs typeface="Avenir Book"/>
              </a:rPr>
              <a:t>Co-occurrence through latent variables</a:t>
            </a:r>
          </a:p>
          <a:p>
            <a:endParaRPr lang="en-GB" dirty="0">
              <a:cs typeface="Avenir Book"/>
            </a:endParaRPr>
          </a:p>
          <a:p>
            <a:r>
              <a:rPr lang="en-GB" dirty="0" smtClean="0">
                <a:cs typeface="Avenir Book"/>
              </a:rPr>
              <a:t>Abundance (and other kinds of) data</a:t>
            </a:r>
          </a:p>
          <a:p>
            <a:r>
              <a:rPr lang="en-GB" dirty="0" smtClean="0">
                <a:cs typeface="Avenir Book"/>
              </a:rPr>
              <a:t>Phylogenetic correlations</a:t>
            </a:r>
          </a:p>
          <a:p>
            <a:r>
              <a:rPr lang="en-GB" dirty="0" err="1" smtClean="0">
                <a:cs typeface="Avenir Book"/>
              </a:rPr>
              <a:t>Spatio</a:t>
            </a:r>
            <a:r>
              <a:rPr lang="en-GB" dirty="0" smtClean="0">
                <a:cs typeface="Avenir Book"/>
              </a:rPr>
              <a:t>-temporal latent variables</a:t>
            </a:r>
          </a:p>
          <a:p>
            <a:endParaRPr lang="en-GB" dirty="0" smtClean="0">
              <a:cs typeface="Avenir Book"/>
            </a:endParaRPr>
          </a:p>
          <a:p>
            <a:endParaRPr lang="en-GB" dirty="0">
              <a:cs typeface="Avenir Book"/>
            </a:endParaRPr>
          </a:p>
          <a:p>
            <a:r>
              <a:rPr lang="en-GB" dirty="0" smtClean="0">
                <a:cs typeface="Avenir Book"/>
              </a:rPr>
              <a:t>Latent variables that co-vary with measured covariates</a:t>
            </a:r>
          </a:p>
          <a:p>
            <a:r>
              <a:rPr lang="en-GB" dirty="0" smtClean="0">
                <a:cs typeface="Avenir Book"/>
              </a:rPr>
              <a:t>Time-series models</a:t>
            </a:r>
          </a:p>
          <a:p>
            <a:r>
              <a:rPr lang="en-GB" dirty="0" smtClean="0">
                <a:cs typeface="Avenir Book"/>
              </a:rPr>
              <a:t>Etc.</a:t>
            </a:r>
          </a:p>
          <a:p>
            <a:endParaRPr lang="en-GB" dirty="0" smtClean="0">
              <a:cs typeface="Avenir Book"/>
            </a:endParaRPr>
          </a:p>
        </p:txBody>
      </p:sp>
      <p:sp>
        <p:nvSpPr>
          <p:cNvPr id="10" name="Otsikko 1"/>
          <p:cNvSpPr txBox="1">
            <a:spLocks/>
          </p:cNvSpPr>
          <p:nvPr/>
        </p:nvSpPr>
        <p:spPr>
          <a:xfrm rot="16200000">
            <a:off x="6835304" y="3299296"/>
            <a:ext cx="271239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i="1" dirty="0" smtClean="0">
                <a:latin typeface="Avenir Book"/>
                <a:cs typeface="Avenir Book"/>
              </a:rPr>
              <a:t>In preparation</a:t>
            </a:r>
            <a:endParaRPr lang="en-GB" sz="2400" i="1" dirty="0">
              <a:latin typeface="Avenir Book"/>
              <a:cs typeface="Aveni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74943"/>
            <a:ext cx="1127348" cy="852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000" y="2971800"/>
            <a:ext cx="1041200" cy="9566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5816620"/>
            <a:ext cx="781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Interested in contributing? Post-doc (and other) funding available for 2016-2017</a:t>
            </a:r>
          </a:p>
          <a:p>
            <a:r>
              <a:rPr lang="en-GB" dirty="0" smtClean="0"/>
              <a:t>Contact: otso.ovaskainen@helsinki.fi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5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9"/>
    </mc:Choice>
    <mc:Fallback xmlns="">
      <p:transition spd="slow" advTm="17129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kstiruutu 60"/>
          <p:cNvSpPr txBox="1"/>
          <p:nvPr/>
        </p:nvSpPr>
        <p:spPr>
          <a:xfrm>
            <a:off x="643382" y="2705522"/>
            <a:ext cx="91099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>
                <a:solidFill>
                  <a:srgbClr val="FFFFFF"/>
                </a:solidFill>
                <a:latin typeface="Avenir Book"/>
                <a:cs typeface="Avenir Book"/>
              </a:rPr>
              <a:t>Global</a:t>
            </a:r>
            <a:endParaRPr lang="en-GB" sz="1900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65" name="Otsikko 1"/>
          <p:cNvSpPr txBox="1">
            <a:spLocks/>
          </p:cNvSpPr>
          <p:nvPr/>
        </p:nvSpPr>
        <p:spPr>
          <a:xfrm>
            <a:off x="2065752" y="228600"/>
            <a:ext cx="517324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latin typeface="Avenir Book"/>
                <a:cs typeface="Avenir Book"/>
              </a:rPr>
              <a:t>Conclusions</a:t>
            </a:r>
            <a:endParaRPr lang="en-GB" sz="2400" b="1" dirty="0">
              <a:latin typeface="Avenir Book"/>
              <a:cs typeface="Avenir Book"/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127986" y="1524000"/>
            <a:ext cx="8939814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 smtClean="0">
              <a:latin typeface="+mn-lt"/>
              <a:cs typeface="Avenir Book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There </a:t>
            </a:r>
            <a:r>
              <a:rPr lang="en-GB" sz="1800" dirty="0">
                <a:latin typeface="+mn-lt"/>
              </a:rPr>
              <a:t>is a lack of statistical frameworks that would enable one to infer </a:t>
            </a:r>
            <a:r>
              <a:rPr lang="en-GB" sz="1800" dirty="0" err="1">
                <a:latin typeface="+mn-lt"/>
              </a:rPr>
              <a:t>metacommunity</a:t>
            </a:r>
            <a:r>
              <a:rPr lang="en-GB" sz="1800" dirty="0">
                <a:latin typeface="+mn-lt"/>
              </a:rPr>
              <a:t> processes from data typically available in community ecological </a:t>
            </a:r>
            <a:r>
              <a:rPr lang="en-GB" sz="1800" dirty="0" smtClean="0">
                <a:latin typeface="+mn-lt"/>
              </a:rPr>
              <a:t>studies.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Joint species distribution modelling is one fast developing area which tries to fill this gap.</a:t>
            </a:r>
            <a:endParaRPr lang="en-GB" sz="1800" dirty="0">
              <a:latin typeface="+mn-lt"/>
              <a:cs typeface="Avenir Book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 smtClean="0">
              <a:latin typeface="+mn-lt"/>
              <a:cs typeface="Avenir Book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  <a:cs typeface="Avenir Book"/>
              </a:rPr>
              <a:t>A lot of relevant structures can be built into generalized hierarchical linear mixed models: hierarchical layers, covariance structures, error structures and link functions.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latin typeface="+mn-lt"/>
              <a:cs typeface="Avenir Book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  <a:cs typeface="Avenir Book"/>
              </a:rPr>
              <a:t>The joint species distribution models presented here are of general nature and thus applicable to many kinds of study systems and </a:t>
            </a:r>
            <a:r>
              <a:rPr lang="en-GB" sz="1800" dirty="0">
                <a:latin typeface="+mn-lt"/>
                <a:cs typeface="Avenir Book"/>
              </a:rPr>
              <a:t>s</a:t>
            </a:r>
            <a:r>
              <a:rPr lang="en-GB" sz="1800" dirty="0" smtClean="0">
                <a:latin typeface="+mn-lt"/>
                <a:cs typeface="Avenir Book"/>
              </a:rPr>
              <a:t>tudy questions.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>
              <a:latin typeface="+mn-lt"/>
              <a:cs typeface="Avenir Book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  <a:cs typeface="Avenir Book"/>
              </a:rPr>
              <a:t>More refined information on specific systems may be obtained by other approaches (e.g. process-based state-space models).</a:t>
            </a:r>
            <a:endParaRPr lang="en-GB" sz="1800" dirty="0">
              <a:latin typeface="+mn-lt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818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9"/>
    </mc:Choice>
    <mc:Fallback xmlns="">
      <p:transition spd="slow" advTm="1712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uora nuoliyhdysviiva 89"/>
          <p:cNvCxnSpPr/>
          <p:nvPr/>
        </p:nvCxnSpPr>
        <p:spPr>
          <a:xfrm flipV="1">
            <a:off x="3045691" y="5119263"/>
            <a:ext cx="1041430" cy="760257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Kuva 5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34" y="1036529"/>
            <a:ext cx="2196499" cy="6056509"/>
          </a:xfrm>
          <a:prstGeom prst="rect">
            <a:avLst/>
          </a:prstGeom>
        </p:spPr>
      </p:pic>
      <p:pic>
        <p:nvPicPr>
          <p:cNvPr id="58" name="Kuva 57" descr="landscape.jp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330" y="3201114"/>
            <a:ext cx="2013757" cy="36567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9" name="Kuva 58" descr="ruotsi 412_1024.jpg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331" y="4528820"/>
            <a:ext cx="2003429" cy="22327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1" name="Tekstiruutu 60"/>
          <p:cNvSpPr txBox="1"/>
          <p:nvPr/>
        </p:nvSpPr>
        <p:spPr>
          <a:xfrm>
            <a:off x="643382" y="2705522"/>
            <a:ext cx="91099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>
                <a:solidFill>
                  <a:srgbClr val="FFFFFF"/>
                </a:solidFill>
                <a:latin typeface="Avenir Book"/>
                <a:cs typeface="Avenir Book"/>
              </a:rPr>
              <a:t>Global</a:t>
            </a:r>
            <a:endParaRPr lang="en-GB" sz="1900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sp>
        <p:nvSpPr>
          <p:cNvPr id="62" name="Tekstiruutu 61"/>
          <p:cNvSpPr txBox="1"/>
          <p:nvPr/>
        </p:nvSpPr>
        <p:spPr>
          <a:xfrm>
            <a:off x="853273" y="3208290"/>
            <a:ext cx="113686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>
                <a:latin typeface="Avenir Book"/>
                <a:cs typeface="Avenir Book"/>
              </a:rPr>
              <a:t>Regional</a:t>
            </a:r>
            <a:endParaRPr lang="en-GB" sz="1900" dirty="0">
              <a:latin typeface="Avenir Book"/>
              <a:cs typeface="Avenir Book"/>
            </a:endParaRPr>
          </a:p>
        </p:txBody>
      </p:sp>
      <p:sp>
        <p:nvSpPr>
          <p:cNvPr id="63" name="Tekstiruutu 62"/>
          <p:cNvSpPr txBox="1"/>
          <p:nvPr/>
        </p:nvSpPr>
        <p:spPr>
          <a:xfrm>
            <a:off x="849719" y="4592072"/>
            <a:ext cx="75335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>
                <a:solidFill>
                  <a:schemeClr val="bg1"/>
                </a:solidFill>
                <a:latin typeface="Avenir Book"/>
                <a:cs typeface="Avenir Book"/>
              </a:rPr>
              <a:t>Local</a:t>
            </a:r>
            <a:endParaRPr lang="en-GB" sz="19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65" name="Otsikko 1"/>
          <p:cNvSpPr txBox="1">
            <a:spLocks/>
          </p:cNvSpPr>
          <p:nvPr/>
        </p:nvSpPr>
        <p:spPr>
          <a:xfrm>
            <a:off x="1066800" y="381000"/>
            <a:ext cx="7314407" cy="731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latin typeface="Avenir Book"/>
                <a:cs typeface="Avenir Book"/>
              </a:rPr>
              <a:t>A statistical framework for community ecology</a:t>
            </a:r>
            <a:endParaRPr lang="en-GB" sz="2400" b="1" dirty="0">
              <a:latin typeface="Avenir Book"/>
              <a:cs typeface="Avenir Book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2102034" y="3779938"/>
            <a:ext cx="5115644" cy="1811671"/>
          </a:xfrm>
          <a:prstGeom prst="rect">
            <a:avLst/>
          </a:prstGeom>
          <a:noFill/>
          <a:ln w="12700" cmpd="sng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87269" tIns="43635" rIns="87269" bIns="43635" rtlCol="0">
            <a:spAutoFit/>
          </a:bodyPr>
          <a:lstStyle/>
          <a:p>
            <a:r>
              <a:rPr lang="en-GB" sz="1400" dirty="0">
                <a:latin typeface="Avenir Book"/>
                <a:cs typeface="Avenir Book"/>
              </a:rPr>
              <a:t>global species </a:t>
            </a:r>
            <a:r>
              <a:rPr lang="en-GB" sz="1400" dirty="0" smtClean="0">
                <a:latin typeface="Avenir Book"/>
                <a:cs typeface="Avenir Book"/>
              </a:rPr>
              <a:t>pool</a:t>
            </a:r>
          </a:p>
          <a:p>
            <a:endParaRPr lang="en-GB" sz="1400" dirty="0">
              <a:latin typeface="Avenir Book"/>
              <a:cs typeface="Avenir Book"/>
            </a:endParaRPr>
          </a:p>
          <a:p>
            <a:endParaRPr lang="en-GB" sz="1400" dirty="0">
              <a:latin typeface="Avenir Book"/>
              <a:cs typeface="Avenir Book"/>
            </a:endParaRPr>
          </a:p>
          <a:p>
            <a:endParaRPr lang="en-GB" sz="1400" dirty="0">
              <a:latin typeface="Avenir Book"/>
              <a:cs typeface="Avenir Book"/>
            </a:endParaRPr>
          </a:p>
          <a:p>
            <a:endParaRPr lang="en-GB" sz="1400" dirty="0">
              <a:latin typeface="Avenir Book"/>
              <a:cs typeface="Avenir Book"/>
            </a:endParaRPr>
          </a:p>
          <a:p>
            <a:endParaRPr lang="en-GB" sz="1400" dirty="0">
              <a:latin typeface="Avenir Book"/>
              <a:cs typeface="Avenir Book"/>
            </a:endParaRPr>
          </a:p>
          <a:p>
            <a:endParaRPr lang="en-GB" sz="1400" dirty="0">
              <a:latin typeface="Avenir Book"/>
              <a:cs typeface="Avenir Book"/>
            </a:endParaRPr>
          </a:p>
          <a:p>
            <a:endParaRPr lang="en-GB" sz="1400" dirty="0">
              <a:latin typeface="Avenir Book"/>
              <a:cs typeface="Avenir Book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539007" y="4166171"/>
            <a:ext cx="4413600" cy="131040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87269" tIns="43635" rIns="87269" bIns="43635" rtlCol="0">
            <a:spAutoFit/>
          </a:bodyPr>
          <a:lstStyle/>
          <a:p>
            <a:r>
              <a:rPr lang="en-GB" sz="1400" dirty="0">
                <a:latin typeface="Avenir Book"/>
                <a:cs typeface="Avenir Book"/>
              </a:rPr>
              <a:t>regional species </a:t>
            </a:r>
            <a:r>
              <a:rPr lang="en-GB" sz="1400" dirty="0" smtClean="0">
                <a:latin typeface="Avenir Book"/>
                <a:cs typeface="Avenir Book"/>
              </a:rPr>
              <a:t>pool</a:t>
            </a:r>
            <a:endParaRPr lang="en-GB" sz="1400" dirty="0">
              <a:latin typeface="Avenir Book"/>
              <a:cs typeface="Avenir Book"/>
            </a:endParaRPr>
          </a:p>
          <a:p>
            <a:endParaRPr lang="en-GB" sz="1400" dirty="0">
              <a:latin typeface="Avenir Book"/>
              <a:cs typeface="Avenir Book"/>
            </a:endParaRPr>
          </a:p>
          <a:p>
            <a:endParaRPr lang="en-GB" sz="1400" dirty="0">
              <a:latin typeface="Avenir Book"/>
              <a:cs typeface="Avenir Book"/>
            </a:endParaRPr>
          </a:p>
          <a:p>
            <a:endParaRPr lang="en-GB" sz="1400" dirty="0">
              <a:latin typeface="Avenir Book"/>
              <a:cs typeface="Avenir Book"/>
            </a:endParaRPr>
          </a:p>
          <a:p>
            <a:endParaRPr lang="en-GB" sz="1400" dirty="0">
              <a:latin typeface="Avenir Book"/>
              <a:cs typeface="Avenir Book"/>
            </a:endParaRPr>
          </a:p>
          <a:p>
            <a:endParaRPr lang="en-GB" sz="1400" dirty="0">
              <a:latin typeface="Avenir Book"/>
              <a:cs typeface="Avenir Book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3502854" y="2525035"/>
            <a:ext cx="1831146" cy="519009"/>
          </a:xfrm>
          <a:prstGeom prst="rect">
            <a:avLst/>
          </a:prstGeom>
          <a:solidFill>
            <a:schemeClr val="accent6">
              <a:lumMod val="60000"/>
              <a:lumOff val="40000"/>
              <a:alpha val="63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txBody>
          <a:bodyPr wrap="square" lIns="87269" tIns="43635" rIns="87269" bIns="43635" rtlCol="0">
            <a:spAutoFit/>
          </a:bodyPr>
          <a:lstStyle/>
          <a:p>
            <a:pPr algn="ctr"/>
            <a:r>
              <a:rPr lang="en-GB" sz="1400" dirty="0" smtClean="0">
                <a:latin typeface="Avenir Book"/>
                <a:cs typeface="Avenir Book"/>
              </a:rPr>
              <a:t>Spatial and neutral processes</a:t>
            </a:r>
            <a:endParaRPr lang="en-GB" sz="1400" dirty="0">
              <a:latin typeface="Avenir Book"/>
              <a:cs typeface="Avenir Book"/>
            </a:endParaRPr>
          </a:p>
        </p:txBody>
      </p:sp>
      <p:cxnSp>
        <p:nvCxnSpPr>
          <p:cNvPr id="7" name="Suora nuoliyhdysviiva 6"/>
          <p:cNvCxnSpPr>
            <a:stCxn id="6" idx="2"/>
          </p:cNvCxnSpPr>
          <p:nvPr/>
        </p:nvCxnSpPr>
        <p:spPr>
          <a:xfrm>
            <a:off x="4418427" y="3044044"/>
            <a:ext cx="0" cy="1106212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iruutu 8"/>
          <p:cNvSpPr txBox="1"/>
          <p:nvPr/>
        </p:nvSpPr>
        <p:spPr>
          <a:xfrm>
            <a:off x="4343400" y="1524000"/>
            <a:ext cx="1337483" cy="519009"/>
          </a:xfrm>
          <a:prstGeom prst="rect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  <a:ln w="31750" cmpd="sng">
            <a:solidFill>
              <a:schemeClr val="accent3">
                <a:lumMod val="75000"/>
              </a:schemeClr>
            </a:solidFill>
          </a:ln>
        </p:spPr>
        <p:txBody>
          <a:bodyPr wrap="square" lIns="87269" tIns="43635" rIns="87269" bIns="43635" rtlCol="0">
            <a:spAutoFit/>
          </a:bodyPr>
          <a:lstStyle/>
          <a:p>
            <a:pPr algn="ctr"/>
            <a:r>
              <a:rPr lang="en-GB" sz="1400" dirty="0">
                <a:latin typeface="Avenir Book"/>
                <a:cs typeface="Avenir Book"/>
              </a:rPr>
              <a:t>phylogenetic</a:t>
            </a:r>
          </a:p>
          <a:p>
            <a:pPr algn="ctr"/>
            <a:r>
              <a:rPr lang="en-GB" sz="1400" dirty="0" smtClean="0">
                <a:latin typeface="Avenir Book"/>
                <a:cs typeface="Avenir Book"/>
              </a:rPr>
              <a:t>relationships</a:t>
            </a:r>
            <a:endParaRPr lang="en-GB" sz="1400" dirty="0">
              <a:latin typeface="Avenir Book"/>
              <a:cs typeface="Avenir Book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7090136" y="1627147"/>
            <a:ext cx="1596663" cy="303566"/>
          </a:xfrm>
          <a:prstGeom prst="rect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  <a:ln w="31750" cmpd="sng">
            <a:solidFill>
              <a:schemeClr val="accent3">
                <a:lumMod val="75000"/>
              </a:schemeClr>
            </a:solidFill>
          </a:ln>
        </p:spPr>
        <p:txBody>
          <a:bodyPr wrap="square" lIns="87269" tIns="43635" rIns="87269" bIns="43635" rtlCol="0">
            <a:spAutoFit/>
          </a:bodyPr>
          <a:lstStyle/>
          <a:p>
            <a:pPr algn="ctr"/>
            <a:r>
              <a:rPr lang="en-GB" sz="1400" dirty="0">
                <a:latin typeface="Avenir Book"/>
                <a:cs typeface="Avenir Book"/>
              </a:rPr>
              <a:t> species </a:t>
            </a:r>
            <a:r>
              <a:rPr lang="en-GB" sz="1400" dirty="0" smtClean="0">
                <a:latin typeface="Avenir Book"/>
                <a:cs typeface="Avenir Book"/>
              </a:rPr>
              <a:t>traits</a:t>
            </a:r>
            <a:endParaRPr lang="en-GB" sz="1400" dirty="0">
              <a:latin typeface="Avenir Book"/>
              <a:cs typeface="Avenir Book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3367167" y="4486922"/>
            <a:ext cx="3405674" cy="734453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87269" tIns="43635" rIns="87269" bIns="43635" rtlCol="0">
            <a:spAutoFit/>
          </a:bodyPr>
          <a:lstStyle/>
          <a:p>
            <a:r>
              <a:rPr lang="en-GB" sz="1400" dirty="0">
                <a:latin typeface="Avenir Book"/>
                <a:cs typeface="Avenir Book"/>
              </a:rPr>
              <a:t>local species </a:t>
            </a:r>
            <a:r>
              <a:rPr lang="en-GB" sz="1400" dirty="0" smtClean="0">
                <a:latin typeface="Avenir Book"/>
                <a:cs typeface="Avenir Book"/>
              </a:rPr>
              <a:t>pool</a:t>
            </a:r>
            <a:endParaRPr lang="en-GB" sz="1400" dirty="0">
              <a:latin typeface="Avenir Book"/>
              <a:cs typeface="Avenir Book"/>
            </a:endParaRPr>
          </a:p>
          <a:p>
            <a:endParaRPr lang="en-GB" sz="1400" dirty="0" smtClean="0">
              <a:latin typeface="Avenir Book"/>
              <a:cs typeface="Avenir Book"/>
              <a:sym typeface="Wingdings"/>
            </a:endParaRPr>
          </a:p>
          <a:p>
            <a:endParaRPr lang="en-GB" sz="1400" dirty="0">
              <a:latin typeface="Avenir Book"/>
              <a:cs typeface="Avenir Book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5867087" y="2592034"/>
            <a:ext cx="1600513" cy="303566"/>
          </a:xfrm>
          <a:prstGeom prst="rect">
            <a:avLst/>
          </a:prstGeom>
          <a:solidFill>
            <a:schemeClr val="accent6">
              <a:lumMod val="60000"/>
              <a:lumOff val="40000"/>
              <a:alpha val="63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txBody>
          <a:bodyPr wrap="square" lIns="87269" tIns="43635" rIns="87269" bIns="43635" rtlCol="0">
            <a:spAutoFit/>
          </a:bodyPr>
          <a:lstStyle/>
          <a:p>
            <a:pPr algn="ctr"/>
            <a:r>
              <a:rPr lang="en-GB" sz="1400" dirty="0">
                <a:latin typeface="Avenir Book"/>
                <a:cs typeface="Avenir Book"/>
              </a:rPr>
              <a:t>B</a:t>
            </a:r>
            <a:r>
              <a:rPr lang="en-GB" sz="1400" dirty="0" smtClean="0">
                <a:latin typeface="Avenir Book"/>
                <a:cs typeface="Avenir Book"/>
              </a:rPr>
              <a:t>iotic interactions</a:t>
            </a:r>
            <a:endParaRPr lang="en-GB" sz="1400" dirty="0">
              <a:latin typeface="Avenir Book"/>
              <a:cs typeface="Avenir Book"/>
            </a:endParaRPr>
          </a:p>
        </p:txBody>
      </p:sp>
      <p:cxnSp>
        <p:nvCxnSpPr>
          <p:cNvPr id="14" name="Suora nuoliyhdysviiva 13"/>
          <p:cNvCxnSpPr>
            <a:stCxn id="9" idx="3"/>
            <a:endCxn id="10" idx="1"/>
          </p:cNvCxnSpPr>
          <p:nvPr/>
        </p:nvCxnSpPr>
        <p:spPr>
          <a:xfrm flipV="1">
            <a:off x="5680883" y="1778930"/>
            <a:ext cx="1409253" cy="4575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iruutu 14"/>
          <p:cNvSpPr txBox="1"/>
          <p:nvPr/>
        </p:nvSpPr>
        <p:spPr>
          <a:xfrm>
            <a:off x="7466918" y="4123576"/>
            <a:ext cx="1606859" cy="519009"/>
          </a:xfrm>
          <a:prstGeom prst="rect">
            <a:avLst/>
          </a:prstGeom>
          <a:solidFill>
            <a:schemeClr val="accent6">
              <a:lumMod val="60000"/>
              <a:lumOff val="40000"/>
              <a:alpha val="63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txBody>
          <a:bodyPr wrap="square" lIns="87269" tIns="43635" rIns="87269" bIns="43635" rtlCol="0">
            <a:spAutoFit/>
          </a:bodyPr>
          <a:lstStyle/>
          <a:p>
            <a:pPr algn="ctr"/>
            <a:r>
              <a:rPr lang="fi-FI" sz="1400" dirty="0" err="1" smtClean="0">
                <a:latin typeface="Avenir Book"/>
                <a:cs typeface="Avenir Book"/>
              </a:rPr>
              <a:t>Environmental</a:t>
            </a:r>
            <a:r>
              <a:rPr lang="fi-FI" sz="1400" dirty="0" smtClean="0">
                <a:latin typeface="Avenir Book"/>
                <a:cs typeface="Avenir Book"/>
              </a:rPr>
              <a:t> </a:t>
            </a:r>
            <a:r>
              <a:rPr lang="fi-FI" sz="1400" dirty="0" err="1" smtClean="0">
                <a:latin typeface="Avenir Book"/>
                <a:cs typeface="Avenir Book"/>
              </a:rPr>
              <a:t>filtering</a:t>
            </a:r>
            <a:endParaRPr lang="fi-FI" sz="1400" dirty="0">
              <a:latin typeface="Avenir Book"/>
              <a:cs typeface="Avenir Book"/>
            </a:endParaRPr>
          </a:p>
        </p:txBody>
      </p:sp>
      <p:cxnSp>
        <p:nvCxnSpPr>
          <p:cNvPr id="18" name="Suora nuoliyhdysviiva 17"/>
          <p:cNvCxnSpPr>
            <a:stCxn id="12" idx="2"/>
          </p:cNvCxnSpPr>
          <p:nvPr/>
        </p:nvCxnSpPr>
        <p:spPr>
          <a:xfrm>
            <a:off x="6667344" y="2895600"/>
            <a:ext cx="19049" cy="1591322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/>
          <p:nvPr/>
        </p:nvCxnSpPr>
        <p:spPr>
          <a:xfrm>
            <a:off x="6400800" y="2895600"/>
            <a:ext cx="4679" cy="1254656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kstiruutu 27"/>
          <p:cNvSpPr txBox="1"/>
          <p:nvPr/>
        </p:nvSpPr>
        <p:spPr>
          <a:xfrm>
            <a:off x="4260250" y="5905059"/>
            <a:ext cx="2369150" cy="303566"/>
          </a:xfrm>
          <a:prstGeom prst="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 w="31750">
            <a:solidFill>
              <a:schemeClr val="accent1"/>
            </a:solidFill>
          </a:ln>
        </p:spPr>
        <p:txBody>
          <a:bodyPr wrap="none" lIns="87269" tIns="43635" rIns="87269" bIns="43635" rtlCol="0">
            <a:spAutoFit/>
          </a:bodyPr>
          <a:lstStyle/>
          <a:p>
            <a:pPr algn="ctr"/>
            <a:r>
              <a:rPr lang="en-GB" sz="1400" dirty="0" smtClean="0">
                <a:latin typeface="Avenir Book"/>
                <a:cs typeface="Avenir Book"/>
              </a:rPr>
              <a:t>different</a:t>
            </a:r>
            <a:r>
              <a:rPr lang="en-GB" sz="1400" dirty="0">
                <a:latin typeface="Avenir Book"/>
                <a:cs typeface="Avenir Book"/>
              </a:rPr>
              <a:t> </a:t>
            </a:r>
            <a:r>
              <a:rPr lang="en-GB" sz="1400" dirty="0" smtClean="0">
                <a:latin typeface="Avenir Book"/>
                <a:cs typeface="Avenir Book"/>
              </a:rPr>
              <a:t>diversity measures</a:t>
            </a:r>
            <a:endParaRPr lang="en-GB" sz="1400" dirty="0">
              <a:latin typeface="Avenir Book"/>
              <a:cs typeface="Avenir Book"/>
            </a:endParaRPr>
          </a:p>
        </p:txBody>
      </p:sp>
      <p:sp>
        <p:nvSpPr>
          <p:cNvPr id="29" name="Tekstiruutu 28"/>
          <p:cNvSpPr txBox="1"/>
          <p:nvPr/>
        </p:nvSpPr>
        <p:spPr>
          <a:xfrm>
            <a:off x="7598230" y="6034191"/>
            <a:ext cx="1380819" cy="519009"/>
          </a:xfrm>
          <a:prstGeom prst="rect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  <a:ln w="31750" cmpd="sng">
            <a:solidFill>
              <a:schemeClr val="accent3">
                <a:lumMod val="75000"/>
              </a:schemeClr>
            </a:solidFill>
          </a:ln>
        </p:spPr>
        <p:txBody>
          <a:bodyPr wrap="square" lIns="87269" tIns="43635" rIns="87269" bIns="43635" rtlCol="0">
            <a:spAutoFit/>
          </a:bodyPr>
          <a:lstStyle/>
          <a:p>
            <a:pPr algn="ctr"/>
            <a:r>
              <a:rPr lang="en-GB" sz="1400" dirty="0" smtClean="0">
                <a:latin typeface="Avenir Book"/>
                <a:cs typeface="Avenir Book"/>
              </a:rPr>
              <a:t>Environmental variation</a:t>
            </a:r>
          </a:p>
        </p:txBody>
      </p:sp>
      <p:cxnSp>
        <p:nvCxnSpPr>
          <p:cNvPr id="30" name="Suora nuoliyhdysviiva 29"/>
          <p:cNvCxnSpPr>
            <a:stCxn id="29" idx="0"/>
            <a:endCxn id="15" idx="2"/>
          </p:cNvCxnSpPr>
          <p:nvPr/>
        </p:nvCxnSpPr>
        <p:spPr>
          <a:xfrm flipH="1" flipV="1">
            <a:off x="8270348" y="4642585"/>
            <a:ext cx="18292" cy="1391606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uora nuoliyhdysviiva 39"/>
          <p:cNvCxnSpPr/>
          <p:nvPr/>
        </p:nvCxnSpPr>
        <p:spPr>
          <a:xfrm flipH="1">
            <a:off x="2863601" y="2049797"/>
            <a:ext cx="1" cy="1730141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nuoliyhdysviiva 44"/>
          <p:cNvCxnSpPr>
            <a:endCxn id="28" idx="0"/>
          </p:cNvCxnSpPr>
          <p:nvPr/>
        </p:nvCxnSpPr>
        <p:spPr>
          <a:xfrm>
            <a:off x="5444825" y="5221375"/>
            <a:ext cx="0" cy="683684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kstiruutu 45"/>
          <p:cNvSpPr txBox="1"/>
          <p:nvPr/>
        </p:nvSpPr>
        <p:spPr>
          <a:xfrm>
            <a:off x="3839165" y="4811486"/>
            <a:ext cx="2622544" cy="307777"/>
          </a:xfrm>
          <a:prstGeom prst="rect">
            <a:avLst/>
          </a:prstGeom>
          <a:solidFill>
            <a:srgbClr val="FFFF00"/>
          </a:solidFill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venir Book"/>
                <a:cs typeface="Avenir Book"/>
                <a:sym typeface="Wingdings"/>
              </a:rPr>
              <a:t>observed community</a:t>
            </a:r>
            <a:endParaRPr lang="en-GB" sz="1400" dirty="0">
              <a:latin typeface="Avenir Book"/>
              <a:cs typeface="Avenir Book"/>
            </a:endParaRPr>
          </a:p>
        </p:txBody>
      </p:sp>
      <p:cxnSp>
        <p:nvCxnSpPr>
          <p:cNvPr id="114" name="Suora nuoliyhdysviiva 113"/>
          <p:cNvCxnSpPr/>
          <p:nvPr/>
        </p:nvCxnSpPr>
        <p:spPr>
          <a:xfrm flipH="1">
            <a:off x="6952607" y="4301533"/>
            <a:ext cx="514311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uora nuoliyhdysviiva 116"/>
          <p:cNvCxnSpPr/>
          <p:nvPr/>
        </p:nvCxnSpPr>
        <p:spPr>
          <a:xfrm flipH="1">
            <a:off x="6772841" y="4621566"/>
            <a:ext cx="694077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uora nuoliyhdysviiva 89"/>
          <p:cNvCxnSpPr>
            <a:endCxn id="15" idx="0"/>
          </p:cNvCxnSpPr>
          <p:nvPr/>
        </p:nvCxnSpPr>
        <p:spPr>
          <a:xfrm>
            <a:off x="8270347" y="1930713"/>
            <a:ext cx="1" cy="2192863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uora nuoliyhdysviiva 39"/>
          <p:cNvCxnSpPr>
            <a:stCxn id="44" idx="3"/>
            <a:endCxn id="9" idx="1"/>
          </p:cNvCxnSpPr>
          <p:nvPr/>
        </p:nvCxnSpPr>
        <p:spPr>
          <a:xfrm flipV="1">
            <a:off x="3810000" y="1783505"/>
            <a:ext cx="533400" cy="14391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uora nuoliyhdysviiva 6"/>
          <p:cNvCxnSpPr/>
          <p:nvPr/>
        </p:nvCxnSpPr>
        <p:spPr>
          <a:xfrm>
            <a:off x="4724400" y="3044044"/>
            <a:ext cx="0" cy="1446758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kstiruutu 14"/>
          <p:cNvSpPr txBox="1"/>
          <p:nvPr/>
        </p:nvSpPr>
        <p:spPr>
          <a:xfrm>
            <a:off x="2242262" y="5879520"/>
            <a:ext cx="1606859" cy="303566"/>
          </a:xfrm>
          <a:prstGeom prst="rect">
            <a:avLst/>
          </a:prstGeom>
          <a:solidFill>
            <a:schemeClr val="accent6">
              <a:lumMod val="60000"/>
              <a:lumOff val="40000"/>
              <a:alpha val="63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txBody>
          <a:bodyPr wrap="square" lIns="87269" tIns="43635" rIns="87269" bIns="43635" rtlCol="0">
            <a:spAutoFit/>
          </a:bodyPr>
          <a:lstStyle/>
          <a:p>
            <a:pPr algn="ctr"/>
            <a:r>
              <a:rPr lang="fi-FI" sz="1400" dirty="0" err="1" smtClean="0">
                <a:latin typeface="Avenir Book"/>
                <a:cs typeface="Avenir Book"/>
              </a:rPr>
              <a:t>Sampling</a:t>
            </a:r>
            <a:r>
              <a:rPr lang="fi-FI" sz="1400" dirty="0" smtClean="0">
                <a:latin typeface="Avenir Book"/>
                <a:cs typeface="Avenir Book"/>
              </a:rPr>
              <a:t> </a:t>
            </a:r>
            <a:r>
              <a:rPr lang="fi-FI" sz="1400" dirty="0" err="1" smtClean="0">
                <a:latin typeface="Avenir Book"/>
                <a:cs typeface="Avenir Book"/>
              </a:rPr>
              <a:t>process</a:t>
            </a:r>
            <a:endParaRPr lang="en-GB" sz="1400" dirty="0" smtClean="0">
              <a:latin typeface="Avenir Book"/>
              <a:cs typeface="Avenir Book"/>
            </a:endParaRPr>
          </a:p>
        </p:txBody>
      </p:sp>
      <p:cxnSp>
        <p:nvCxnSpPr>
          <p:cNvPr id="41" name="Suora nuoliyhdysviiva 13"/>
          <p:cNvCxnSpPr>
            <a:stCxn id="10" idx="2"/>
            <a:endCxn id="12" idx="0"/>
          </p:cNvCxnSpPr>
          <p:nvPr/>
        </p:nvCxnSpPr>
        <p:spPr>
          <a:xfrm flipH="1">
            <a:off x="6667344" y="1930713"/>
            <a:ext cx="1221124" cy="661321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086600" y="4915407"/>
            <a:ext cx="201001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a-DK" sz="800" dirty="0" err="1" smtClean="0"/>
              <a:t>Dorazio</a:t>
            </a:r>
            <a:r>
              <a:rPr lang="da-DK" sz="800" dirty="0" smtClean="0"/>
              <a:t> </a:t>
            </a:r>
            <a:r>
              <a:rPr lang="da-DK" sz="800" dirty="0"/>
              <a:t>and </a:t>
            </a:r>
            <a:r>
              <a:rPr lang="da-DK" sz="800" dirty="0" err="1"/>
              <a:t>Royle</a:t>
            </a:r>
            <a:r>
              <a:rPr lang="da-DK" sz="800" dirty="0"/>
              <a:t> 2005, </a:t>
            </a:r>
            <a:r>
              <a:rPr lang="da-DK" sz="800" dirty="0" err="1"/>
              <a:t>Dorazio</a:t>
            </a:r>
            <a:r>
              <a:rPr lang="da-DK" sz="800" dirty="0"/>
              <a:t> et al. 2006, </a:t>
            </a:r>
            <a:r>
              <a:rPr lang="da-DK" sz="800" dirty="0" err="1"/>
              <a:t>Kery</a:t>
            </a:r>
            <a:r>
              <a:rPr lang="da-DK" sz="800" dirty="0"/>
              <a:t> et al. 2009, Russell et al. 2009, </a:t>
            </a:r>
            <a:r>
              <a:rPr lang="da-DK" sz="800" dirty="0" err="1"/>
              <a:t>Dorazio</a:t>
            </a:r>
            <a:r>
              <a:rPr lang="da-DK" sz="800" dirty="0"/>
              <a:t> et al. 2010, </a:t>
            </a:r>
            <a:r>
              <a:rPr lang="da-DK" sz="800" dirty="0" err="1"/>
              <a:t>Zipkin</a:t>
            </a:r>
            <a:r>
              <a:rPr lang="da-DK" sz="800" dirty="0"/>
              <a:t> et al. 2010, Ovaskainen and </a:t>
            </a:r>
            <a:r>
              <a:rPr lang="da-DK" sz="800" dirty="0" err="1"/>
              <a:t>Soininen</a:t>
            </a:r>
            <a:r>
              <a:rPr lang="da-DK" sz="800" dirty="0"/>
              <a:t> 2011, Jackson et al. 2012, Olden et al. </a:t>
            </a:r>
            <a:r>
              <a:rPr lang="da-DK" sz="800" dirty="0" smtClean="0"/>
              <a:t>2014</a:t>
            </a:r>
            <a:r>
              <a:rPr lang="da-DK" sz="800" dirty="0"/>
              <a:t>, </a:t>
            </a:r>
            <a:r>
              <a:rPr lang="da-DK" sz="800" dirty="0" err="1" smtClean="0"/>
              <a:t>Dunstan</a:t>
            </a:r>
            <a:r>
              <a:rPr lang="da-DK" sz="800" dirty="0" smtClean="0"/>
              <a:t> </a:t>
            </a:r>
            <a:r>
              <a:rPr lang="da-DK" sz="800" dirty="0"/>
              <a:t>et al. 2011, Hui et al. </a:t>
            </a:r>
            <a:r>
              <a:rPr lang="da-DK" sz="800" dirty="0" smtClean="0"/>
              <a:t>2013, Ovaskainen et al. 2015ab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5746292" y="3127253"/>
            <a:ext cx="167708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/>
              <a:t>le Roux et al. 2014</a:t>
            </a:r>
            <a:r>
              <a:rPr lang="fr-FR" sz="800" dirty="0"/>
              <a:t>, </a:t>
            </a:r>
            <a:r>
              <a:rPr lang="fr-FR" sz="800" dirty="0" err="1"/>
              <a:t>Pellissier</a:t>
            </a:r>
            <a:r>
              <a:rPr lang="fr-FR" sz="800" dirty="0"/>
              <a:t> et al. </a:t>
            </a:r>
            <a:r>
              <a:rPr lang="fr-FR" sz="800" dirty="0" smtClean="0"/>
              <a:t>2013</a:t>
            </a:r>
            <a:r>
              <a:rPr lang="fr-FR" sz="800" dirty="0"/>
              <a:t>, </a:t>
            </a:r>
            <a:r>
              <a:rPr lang="fr-FR" sz="800" dirty="0" smtClean="0"/>
              <a:t>Ovaskainen </a:t>
            </a:r>
            <a:r>
              <a:rPr lang="fr-FR" sz="800" dirty="0"/>
              <a:t>et al. 2010, </a:t>
            </a:r>
            <a:r>
              <a:rPr lang="fr-FR" sz="800" dirty="0" err="1"/>
              <a:t>Sebastian</a:t>
            </a:r>
            <a:r>
              <a:rPr lang="fr-FR" sz="800" dirty="0"/>
              <a:t>-Gonzalez et al. 2010, Pollock et al. </a:t>
            </a:r>
            <a:r>
              <a:rPr lang="fr-FR" sz="800" dirty="0" smtClean="0"/>
              <a:t>2014</a:t>
            </a:r>
            <a:r>
              <a:rPr lang="fr-FR" sz="800" dirty="0"/>
              <a:t>,  </a:t>
            </a:r>
            <a:r>
              <a:rPr lang="fr-FR" sz="800" dirty="0" smtClean="0"/>
              <a:t>Clark </a:t>
            </a:r>
            <a:r>
              <a:rPr lang="fr-FR" sz="800" dirty="0"/>
              <a:t>et al. </a:t>
            </a:r>
            <a:r>
              <a:rPr lang="fr-FR" sz="800" dirty="0" smtClean="0"/>
              <a:t>2014,</a:t>
            </a:r>
            <a:r>
              <a:rPr lang="en-US" sz="800" dirty="0"/>
              <a:t> </a:t>
            </a:r>
            <a:r>
              <a:rPr lang="fi-FI" sz="800" dirty="0" err="1" smtClean="0"/>
              <a:t>Ovaskainen</a:t>
            </a:r>
            <a:r>
              <a:rPr lang="fi-FI" sz="800" dirty="0" smtClean="0"/>
              <a:t> et al. 2015a</a:t>
            </a:r>
            <a:endParaRPr lang="fr-FR" sz="8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7772400" y="2705522"/>
            <a:ext cx="120664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Pollock et al. 2012,</a:t>
            </a:r>
          </a:p>
          <a:p>
            <a:r>
              <a:rPr lang="en-US" sz="800" dirty="0" smtClean="0"/>
              <a:t>Brown </a:t>
            </a:r>
            <a:r>
              <a:rPr lang="en-US" sz="800" dirty="0"/>
              <a:t>et al. </a:t>
            </a:r>
            <a:r>
              <a:rPr lang="en-US" sz="800" dirty="0" smtClean="0"/>
              <a:t>2014,</a:t>
            </a:r>
          </a:p>
          <a:p>
            <a:r>
              <a:rPr lang="en-US" sz="800" dirty="0" err="1" smtClean="0"/>
              <a:t>Ovaskainen</a:t>
            </a:r>
            <a:r>
              <a:rPr lang="en-US" sz="800" dirty="0" smtClean="0"/>
              <a:t> et al. 2015a.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6553200" y="2146756"/>
            <a:ext cx="1259068" cy="21544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Dorazio</a:t>
            </a:r>
            <a:r>
              <a:rPr lang="en-US" sz="800" dirty="0" smtClean="0"/>
              <a:t> </a:t>
            </a:r>
            <a:r>
              <a:rPr lang="en-US" sz="800" dirty="0"/>
              <a:t>and Connor 2014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43600" y="1524000"/>
            <a:ext cx="89262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Helmus</a:t>
            </a:r>
            <a:r>
              <a:rPr lang="en-US" sz="800" dirty="0" smtClean="0"/>
              <a:t> </a:t>
            </a:r>
            <a:r>
              <a:rPr lang="en-US" sz="800" dirty="0"/>
              <a:t>et al. 2007, Ives and </a:t>
            </a:r>
            <a:r>
              <a:rPr lang="en-US" sz="800" dirty="0" err="1"/>
              <a:t>Helmus</a:t>
            </a:r>
            <a:r>
              <a:rPr lang="en-US" sz="800" dirty="0"/>
              <a:t> 2011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05200" y="3127253"/>
            <a:ext cx="191166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i-FI" sz="800" dirty="0" err="1"/>
              <a:t>Latimer</a:t>
            </a:r>
            <a:r>
              <a:rPr lang="fi-FI" sz="800" dirty="0"/>
              <a:t> et al. 2009 , </a:t>
            </a:r>
            <a:r>
              <a:rPr lang="fi-FI" sz="800" dirty="0" err="1"/>
              <a:t>Blangiardo</a:t>
            </a:r>
            <a:r>
              <a:rPr lang="fi-FI" sz="800" dirty="0"/>
              <a:t> et al. </a:t>
            </a:r>
            <a:r>
              <a:rPr lang="fi-FI" sz="800" dirty="0" smtClean="0"/>
              <a:t>2013, </a:t>
            </a:r>
            <a:r>
              <a:rPr lang="da-DK" sz="800" dirty="0" err="1"/>
              <a:t>Borcard</a:t>
            </a:r>
            <a:r>
              <a:rPr lang="da-DK" sz="800" dirty="0"/>
              <a:t> and </a:t>
            </a:r>
            <a:r>
              <a:rPr lang="da-DK" sz="800" dirty="0" err="1"/>
              <a:t>Legendre</a:t>
            </a:r>
            <a:r>
              <a:rPr lang="da-DK" sz="800" dirty="0"/>
              <a:t> 2002, </a:t>
            </a:r>
            <a:r>
              <a:rPr lang="da-DK" sz="800" dirty="0" err="1"/>
              <a:t>Dray</a:t>
            </a:r>
            <a:r>
              <a:rPr lang="da-DK" sz="800" dirty="0"/>
              <a:t> et al. 2006, </a:t>
            </a:r>
            <a:r>
              <a:rPr lang="da-DK" sz="800" dirty="0" err="1"/>
              <a:t>Dray</a:t>
            </a:r>
            <a:r>
              <a:rPr lang="da-DK" sz="800" dirty="0"/>
              <a:t> et al. </a:t>
            </a:r>
            <a:r>
              <a:rPr lang="da-DK" sz="800" dirty="0" smtClean="0"/>
              <a:t>2012, Thorson et al. 2015, </a:t>
            </a:r>
            <a:r>
              <a:rPr lang="fi-FI" sz="800" dirty="0" err="1" smtClean="0"/>
              <a:t>Ovaskainen</a:t>
            </a:r>
            <a:r>
              <a:rPr lang="fi-FI" sz="800" dirty="0" smtClean="0"/>
              <a:t> et </a:t>
            </a:r>
            <a:r>
              <a:rPr lang="fi-FI" sz="800" dirty="0" err="1" smtClean="0"/>
              <a:t>al</a:t>
            </a:r>
            <a:r>
              <a:rPr lang="fi-FI" sz="800" dirty="0" smtClean="0"/>
              <a:t> 2015b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2730459" y="5105400"/>
            <a:ext cx="1231941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a-DK" sz="800" dirty="0" err="1" smtClean="0"/>
              <a:t>Dorazio</a:t>
            </a:r>
            <a:r>
              <a:rPr lang="da-DK" sz="800" dirty="0" smtClean="0"/>
              <a:t> </a:t>
            </a:r>
            <a:r>
              <a:rPr lang="da-DK" sz="800" dirty="0"/>
              <a:t>and </a:t>
            </a:r>
            <a:r>
              <a:rPr lang="da-DK" sz="800" dirty="0" err="1"/>
              <a:t>Royle</a:t>
            </a:r>
            <a:r>
              <a:rPr lang="da-DK" sz="800" dirty="0"/>
              <a:t> 2005, </a:t>
            </a:r>
            <a:r>
              <a:rPr lang="da-DK" sz="800" dirty="0" err="1"/>
              <a:t>Dorazio</a:t>
            </a:r>
            <a:r>
              <a:rPr lang="da-DK" sz="800" dirty="0"/>
              <a:t> et al. 2006, </a:t>
            </a:r>
            <a:r>
              <a:rPr lang="da-DK" sz="800" dirty="0" err="1"/>
              <a:t>Kery</a:t>
            </a:r>
            <a:r>
              <a:rPr lang="da-DK" sz="800" dirty="0"/>
              <a:t> et al. 2009, Russell et al. 2009, </a:t>
            </a:r>
            <a:r>
              <a:rPr lang="da-DK" sz="800" dirty="0" err="1"/>
              <a:t>Dorazio</a:t>
            </a:r>
            <a:r>
              <a:rPr lang="da-DK" sz="800" dirty="0"/>
              <a:t> et al. 2010, </a:t>
            </a:r>
            <a:r>
              <a:rPr lang="da-DK" sz="800" dirty="0" err="1"/>
              <a:t>Zipkin</a:t>
            </a:r>
            <a:r>
              <a:rPr lang="da-DK" sz="800" dirty="0"/>
              <a:t> et al. </a:t>
            </a:r>
            <a:r>
              <a:rPr lang="da-DK" sz="800" dirty="0" smtClean="0"/>
              <a:t>2010</a:t>
            </a:r>
            <a:endParaRPr lang="en-US" sz="800" dirty="0"/>
          </a:p>
        </p:txBody>
      </p:sp>
      <p:sp>
        <p:nvSpPr>
          <p:cNvPr id="44" name="Tekstiruutu 5"/>
          <p:cNvSpPr txBox="1"/>
          <p:nvPr/>
        </p:nvSpPr>
        <p:spPr>
          <a:xfrm>
            <a:off x="1978854" y="1538391"/>
            <a:ext cx="1831146" cy="519009"/>
          </a:xfrm>
          <a:prstGeom prst="rect">
            <a:avLst/>
          </a:prstGeom>
          <a:solidFill>
            <a:schemeClr val="accent6">
              <a:lumMod val="60000"/>
              <a:lumOff val="40000"/>
              <a:alpha val="63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txBody>
          <a:bodyPr wrap="square" lIns="87269" tIns="43635" rIns="87269" bIns="43635" rtlCol="0">
            <a:spAutoFit/>
          </a:bodyPr>
          <a:lstStyle/>
          <a:p>
            <a:pPr algn="ctr"/>
            <a:r>
              <a:rPr lang="en-GB" sz="1400" dirty="0" smtClean="0">
                <a:latin typeface="Avenir Book"/>
                <a:cs typeface="Avenir Book"/>
              </a:rPr>
              <a:t>Evolutionary processes</a:t>
            </a:r>
            <a:endParaRPr lang="en-GB" sz="1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201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42" grpId="0" animBg="1"/>
      <p:bldP spid="43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1733" y="1230868"/>
            <a:ext cx="1828800" cy="259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Y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5055" y="38216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3298861" y="231992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sampling</a:t>
            </a:r>
            <a:r>
              <a:rPr lang="fi-FI" dirty="0" smtClean="0"/>
              <a:t> </a:t>
            </a:r>
            <a:r>
              <a:rPr lang="fi-FI" dirty="0" err="1" smtClean="0"/>
              <a:t>units</a:t>
            </a:r>
            <a:endParaRPr lang="fi-FI" dirty="0"/>
          </a:p>
        </p:txBody>
      </p:sp>
      <p:sp>
        <p:nvSpPr>
          <p:cNvPr id="29" name="Rectangle 28"/>
          <p:cNvSpPr/>
          <p:nvPr/>
        </p:nvSpPr>
        <p:spPr>
          <a:xfrm>
            <a:off x="6705600" y="1219200"/>
            <a:ext cx="1600200" cy="259080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X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43300" y="3810000"/>
            <a:ext cx="113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covariates</a:t>
            </a:r>
            <a:endParaRPr lang="fi-FI" dirty="0"/>
          </a:p>
        </p:txBody>
      </p:sp>
      <p:sp>
        <p:nvSpPr>
          <p:cNvPr id="34" name="Rectangle 33"/>
          <p:cNvSpPr/>
          <p:nvPr/>
        </p:nvSpPr>
        <p:spPr>
          <a:xfrm>
            <a:off x="4267200" y="4572000"/>
            <a:ext cx="18288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C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71255" y="63362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38" name="Rectangle 37"/>
          <p:cNvSpPr/>
          <p:nvPr/>
        </p:nvSpPr>
        <p:spPr>
          <a:xfrm>
            <a:off x="7010400" y="4572000"/>
            <a:ext cx="11430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T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3648761" y="532516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41" name="TextBox 40"/>
          <p:cNvSpPr txBox="1"/>
          <p:nvPr/>
        </p:nvSpPr>
        <p:spPr>
          <a:xfrm>
            <a:off x="7257566" y="6324600"/>
            <a:ext cx="66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traits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4559581" y="1275258"/>
            <a:ext cx="126207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Occurrence</a:t>
            </a:r>
            <a:endParaRPr lang="fi-FI" dirty="0"/>
          </a:p>
        </p:txBody>
      </p:sp>
      <p:sp>
        <p:nvSpPr>
          <p:cNvPr id="55" name="TextBox 54"/>
          <p:cNvSpPr txBox="1"/>
          <p:nvPr/>
        </p:nvSpPr>
        <p:spPr>
          <a:xfrm>
            <a:off x="6804893" y="1277644"/>
            <a:ext cx="13884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E</a:t>
            </a:r>
            <a:r>
              <a:rPr lang="fi-FI" dirty="0" smtClean="0"/>
              <a:t>nvironment</a:t>
            </a:r>
            <a:endParaRPr lang="fi-FI" dirty="0"/>
          </a:p>
        </p:txBody>
      </p:sp>
      <p:sp>
        <p:nvSpPr>
          <p:cNvPr id="57" name="TextBox 56"/>
          <p:cNvSpPr txBox="1"/>
          <p:nvPr/>
        </p:nvSpPr>
        <p:spPr>
          <a:xfrm>
            <a:off x="4644026" y="4659868"/>
            <a:ext cx="114717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Phylogeny</a:t>
            </a:r>
            <a:endParaRPr lang="fi-FI" dirty="0"/>
          </a:p>
        </p:txBody>
      </p:sp>
      <p:sp>
        <p:nvSpPr>
          <p:cNvPr id="58" name="TextBox 57"/>
          <p:cNvSpPr txBox="1"/>
          <p:nvPr/>
        </p:nvSpPr>
        <p:spPr>
          <a:xfrm>
            <a:off x="7211701" y="4642113"/>
            <a:ext cx="68820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Traits</a:t>
            </a:r>
            <a:endParaRPr lang="fi-FI" dirty="0"/>
          </a:p>
        </p:txBody>
      </p:sp>
      <p:sp>
        <p:nvSpPr>
          <p:cNvPr id="13" name="Rectangle 12"/>
          <p:cNvSpPr/>
          <p:nvPr/>
        </p:nvSpPr>
        <p:spPr>
          <a:xfrm>
            <a:off x="4343871" y="1242132"/>
            <a:ext cx="226901" cy="2581922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4" name="Rectangle 123"/>
          <p:cNvSpPr/>
          <p:nvPr/>
        </p:nvSpPr>
        <p:spPr>
          <a:xfrm>
            <a:off x="999699" y="1752601"/>
            <a:ext cx="2353101" cy="3581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dirty="0">
              <a:solidFill>
                <a:schemeClr val="tx1"/>
              </a:solidFill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0" t="51200"/>
          <a:stretch/>
        </p:blipFill>
        <p:spPr>
          <a:xfrm>
            <a:off x="1228300" y="2895600"/>
            <a:ext cx="1100390" cy="22753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0" t="51200"/>
          <a:stretch/>
        </p:blipFill>
        <p:spPr>
          <a:xfrm>
            <a:off x="2032909" y="2514600"/>
            <a:ext cx="1100390" cy="22753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27" name="TextBox 126"/>
          <p:cNvSpPr txBox="1"/>
          <p:nvPr/>
        </p:nvSpPr>
        <p:spPr>
          <a:xfrm>
            <a:off x="1263811" y="294841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1980</a:t>
            </a:r>
            <a:endParaRPr lang="fi-FI" dirty="0"/>
          </a:p>
        </p:txBody>
      </p:sp>
      <p:sp>
        <p:nvSpPr>
          <p:cNvPr id="128" name="TextBox 127"/>
          <p:cNvSpPr txBox="1"/>
          <p:nvPr/>
        </p:nvSpPr>
        <p:spPr>
          <a:xfrm>
            <a:off x="2066499" y="2526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2000</a:t>
            </a:r>
            <a:endParaRPr lang="fi-FI" dirty="0"/>
          </a:p>
        </p:txBody>
      </p:sp>
      <p:sp>
        <p:nvSpPr>
          <p:cNvPr id="129" name="TextBox 128"/>
          <p:cNvSpPr txBox="1"/>
          <p:nvPr/>
        </p:nvSpPr>
        <p:spPr>
          <a:xfrm>
            <a:off x="1380699" y="1916668"/>
            <a:ext cx="162576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Space</a:t>
            </a:r>
            <a:r>
              <a:rPr lang="fi-FI" dirty="0" smtClean="0"/>
              <a:t> and </a:t>
            </a:r>
            <a:r>
              <a:rPr lang="fi-FI" dirty="0" err="1" smtClean="0"/>
              <a:t>time</a:t>
            </a:r>
            <a:endParaRPr lang="fi-FI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828800" y="120310"/>
            <a:ext cx="5867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SDM (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95409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19200" y="3885287"/>
            <a:ext cx="7086600" cy="21354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71869" y="145899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Linear predictor for sampling unit 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>
            <a:endCxn id="6" idx="1"/>
          </p:cNvCxnSpPr>
          <p:nvPr/>
        </p:nvCxnSpPr>
        <p:spPr>
          <a:xfrm>
            <a:off x="1905000" y="1831980"/>
            <a:ext cx="1082453" cy="8454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414869" y="4462046"/>
            <a:ext cx="2242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Species occurrence: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779402" y="1450136"/>
            <a:ext cx="2545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environmental covariates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553200" y="1447800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regression parameters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791200" y="1828798"/>
            <a:ext cx="1295400" cy="6858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052001" y="1884946"/>
            <a:ext cx="167699" cy="6296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1828800" y="120310"/>
            <a:ext cx="5867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SDM (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87453" y="2347068"/>
                <a:ext cx="3056799" cy="66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i-FI" sz="32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i-FI" sz="320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fi-FI" sz="3200" dirty="0" smtClean="0"/>
                  <a:t> </a:t>
                </a:r>
                <a:endParaRPr lang="fi-FI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453" y="2347068"/>
                <a:ext cx="3056799" cy="6608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114800" y="4437356"/>
                <a:ext cx="1386790" cy="460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i-FI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i-FI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i-FI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fi-FI" sz="2000" b="0" i="0" smtClean="0">
                              <a:latin typeface="Cambria Math" panose="02040503050406030204" pitchFamily="18" charset="0"/>
                            </a:rPr>
                            <m:t>&gt;0</m:t>
                          </m:r>
                        </m:sub>
                      </m:sSub>
                    </m:oMath>
                  </m:oMathPara>
                </a14:m>
                <a:endParaRPr lang="fi-FI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37356"/>
                <a:ext cx="1386790" cy="460895"/>
              </a:xfrm>
              <a:prstGeom prst="rect">
                <a:avLst/>
              </a:prstGeom>
              <a:blipFill rotWithShape="0"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80182" y="4953000"/>
                <a:ext cx="1496692" cy="424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i-F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i-F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i-FI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i-FI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fi-FI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182" y="4953000"/>
                <a:ext cx="1496692" cy="424796"/>
              </a:xfrm>
              <a:prstGeom prst="rect">
                <a:avLst/>
              </a:prstGeom>
              <a:blipFill rotWithShape="0">
                <a:blip r:embed="rId5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413456" y="4961229"/>
            <a:ext cx="26260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Latent occurrence score: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371600" y="4030371"/>
            <a:ext cx="68379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Example link function: </a:t>
            </a:r>
            <a:r>
              <a:rPr lang="en-GB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probit</a:t>
            </a:r>
            <a:r>
              <a:rPr lang="en-GB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regression for presence-absence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089876" y="5438274"/>
                <a:ext cx="1363707" cy="424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i-FI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i-FI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i-FI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fi-FI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(0,1</m:t>
                      </m:r>
                      <m:r>
                        <a:rPr lang="fi-FI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i-FI" sz="2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876" y="5438274"/>
                <a:ext cx="1363707" cy="424796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413456" y="5457896"/>
            <a:ext cx="26260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Residual: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4234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ctrTitle"/>
          </p:nvPr>
        </p:nvSpPr>
        <p:spPr>
          <a:xfrm>
            <a:off x="1447800" y="120310"/>
            <a:ext cx="6858000" cy="533400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JSDM (</a:t>
            </a:r>
            <a:r>
              <a:rPr lang="fi-FI" sz="2400" b="1" dirty="0" err="1" smtClean="0">
                <a:solidFill>
                  <a:prstClr val="black"/>
                </a:solidFill>
              </a:rPr>
              <a:t>joint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1733" y="1230868"/>
            <a:ext cx="1828800" cy="2590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Y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5055" y="38216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3298861" y="231992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sampling</a:t>
            </a:r>
            <a:r>
              <a:rPr lang="fi-FI" dirty="0" smtClean="0"/>
              <a:t> </a:t>
            </a:r>
            <a:r>
              <a:rPr lang="fi-FI" dirty="0" err="1" smtClean="0"/>
              <a:t>units</a:t>
            </a:r>
            <a:endParaRPr lang="fi-FI" dirty="0"/>
          </a:p>
        </p:txBody>
      </p:sp>
      <p:sp>
        <p:nvSpPr>
          <p:cNvPr id="29" name="Rectangle 28"/>
          <p:cNvSpPr/>
          <p:nvPr/>
        </p:nvSpPr>
        <p:spPr>
          <a:xfrm>
            <a:off x="6705600" y="1219200"/>
            <a:ext cx="1600200" cy="259080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X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43300" y="3810000"/>
            <a:ext cx="113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covariates</a:t>
            </a:r>
            <a:endParaRPr lang="fi-FI" dirty="0"/>
          </a:p>
        </p:txBody>
      </p:sp>
      <p:sp>
        <p:nvSpPr>
          <p:cNvPr id="34" name="Rectangle 33"/>
          <p:cNvSpPr/>
          <p:nvPr/>
        </p:nvSpPr>
        <p:spPr>
          <a:xfrm>
            <a:off x="4267200" y="4572000"/>
            <a:ext cx="18288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C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71255" y="633626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38" name="Rectangle 37"/>
          <p:cNvSpPr/>
          <p:nvPr/>
        </p:nvSpPr>
        <p:spPr>
          <a:xfrm>
            <a:off x="7010400" y="4572000"/>
            <a:ext cx="11430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T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3648761" y="532516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species</a:t>
            </a:r>
            <a:endParaRPr lang="fi-FI" dirty="0"/>
          </a:p>
        </p:txBody>
      </p:sp>
      <p:sp>
        <p:nvSpPr>
          <p:cNvPr id="41" name="TextBox 40"/>
          <p:cNvSpPr txBox="1"/>
          <p:nvPr/>
        </p:nvSpPr>
        <p:spPr>
          <a:xfrm>
            <a:off x="7257566" y="6324600"/>
            <a:ext cx="66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traits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4559581" y="1275258"/>
            <a:ext cx="126207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Occurrence</a:t>
            </a:r>
            <a:endParaRPr lang="fi-FI" dirty="0"/>
          </a:p>
        </p:txBody>
      </p:sp>
      <p:sp>
        <p:nvSpPr>
          <p:cNvPr id="55" name="TextBox 54"/>
          <p:cNvSpPr txBox="1"/>
          <p:nvPr/>
        </p:nvSpPr>
        <p:spPr>
          <a:xfrm>
            <a:off x="6804893" y="1277644"/>
            <a:ext cx="13884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E</a:t>
            </a:r>
            <a:r>
              <a:rPr lang="fi-FI" dirty="0" smtClean="0"/>
              <a:t>nvironment</a:t>
            </a:r>
            <a:endParaRPr lang="fi-FI" dirty="0"/>
          </a:p>
        </p:txBody>
      </p:sp>
      <p:sp>
        <p:nvSpPr>
          <p:cNvPr id="57" name="TextBox 56"/>
          <p:cNvSpPr txBox="1"/>
          <p:nvPr/>
        </p:nvSpPr>
        <p:spPr>
          <a:xfrm>
            <a:off x="4644026" y="4659868"/>
            <a:ext cx="114717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Phylogeny</a:t>
            </a:r>
            <a:endParaRPr lang="fi-FI" dirty="0"/>
          </a:p>
        </p:txBody>
      </p:sp>
      <p:sp>
        <p:nvSpPr>
          <p:cNvPr id="58" name="TextBox 57"/>
          <p:cNvSpPr txBox="1"/>
          <p:nvPr/>
        </p:nvSpPr>
        <p:spPr>
          <a:xfrm>
            <a:off x="7211701" y="4642113"/>
            <a:ext cx="68820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Traits</a:t>
            </a:r>
            <a:endParaRPr lang="fi-FI" dirty="0"/>
          </a:p>
        </p:txBody>
      </p:sp>
      <p:sp>
        <p:nvSpPr>
          <p:cNvPr id="124" name="Rectangle 123"/>
          <p:cNvSpPr/>
          <p:nvPr/>
        </p:nvSpPr>
        <p:spPr>
          <a:xfrm>
            <a:off x="999699" y="1752601"/>
            <a:ext cx="2353101" cy="3581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6000" dirty="0">
              <a:solidFill>
                <a:schemeClr val="tx1"/>
              </a:solidFill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0" t="51200"/>
          <a:stretch/>
        </p:blipFill>
        <p:spPr>
          <a:xfrm>
            <a:off x="1228300" y="2895600"/>
            <a:ext cx="1100390" cy="22753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0" t="51200"/>
          <a:stretch/>
        </p:blipFill>
        <p:spPr>
          <a:xfrm>
            <a:off x="2032909" y="2514600"/>
            <a:ext cx="1100390" cy="227538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27" name="TextBox 126"/>
          <p:cNvSpPr txBox="1"/>
          <p:nvPr/>
        </p:nvSpPr>
        <p:spPr>
          <a:xfrm>
            <a:off x="1263811" y="294841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1980</a:t>
            </a:r>
            <a:endParaRPr lang="fi-FI" dirty="0"/>
          </a:p>
        </p:txBody>
      </p:sp>
      <p:sp>
        <p:nvSpPr>
          <p:cNvPr id="128" name="TextBox 127"/>
          <p:cNvSpPr txBox="1"/>
          <p:nvPr/>
        </p:nvSpPr>
        <p:spPr>
          <a:xfrm>
            <a:off x="2066499" y="2526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2000</a:t>
            </a:r>
            <a:endParaRPr lang="fi-FI" dirty="0"/>
          </a:p>
        </p:txBody>
      </p:sp>
      <p:sp>
        <p:nvSpPr>
          <p:cNvPr id="129" name="TextBox 128"/>
          <p:cNvSpPr txBox="1"/>
          <p:nvPr/>
        </p:nvSpPr>
        <p:spPr>
          <a:xfrm>
            <a:off x="1380699" y="1916668"/>
            <a:ext cx="162576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err="1" smtClean="0"/>
              <a:t>Space</a:t>
            </a:r>
            <a:r>
              <a:rPr lang="fi-FI" dirty="0" smtClean="0"/>
              <a:t> and </a:t>
            </a:r>
            <a:r>
              <a:rPr lang="fi-FI" dirty="0" err="1" smtClean="0"/>
              <a:t>time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7433425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219200" y="3041644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Latent occurrence score for species </a:t>
            </a:r>
            <a:r>
              <a:rPr lang="en-GB" sz="16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sampling unit 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2667000" y="2626890"/>
            <a:ext cx="91853" cy="4147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172200" y="3104502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residual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560202" y="1069136"/>
            <a:ext cx="2545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environmental covariates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553200" y="2746902"/>
            <a:ext cx="0" cy="3408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19600" y="1483892"/>
            <a:ext cx="381000" cy="3047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58853" y="1966068"/>
                <a:ext cx="4248086" cy="66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i-FI" sz="32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i-FI" sz="320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fi-FI" sz="3200" dirty="0" smtClean="0"/>
                  <a:t> </a:t>
                </a:r>
                <a:endParaRPr lang="fi-FI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853" y="1966068"/>
                <a:ext cx="4248086" cy="6608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04800" y="440174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  <a:ea typeface="Calibri" panose="020F0502020204030204" pitchFamily="34" charset="0"/>
              </a:rPr>
              <a:t>Approaches to community modelling (Ferrier and </a:t>
            </a:r>
            <a:r>
              <a:rPr lang="en-GB" dirty="0" err="1" smtClean="0">
                <a:latin typeface="+mj-lt"/>
                <a:ea typeface="Calibri" panose="020F0502020204030204" pitchFamily="34" charset="0"/>
              </a:rPr>
              <a:t>Guisan</a:t>
            </a:r>
            <a:r>
              <a:rPr lang="en-GB" dirty="0" smtClean="0">
                <a:latin typeface="+mj-lt"/>
                <a:ea typeface="Calibri" panose="020F0502020204030204" pitchFamily="34" charset="0"/>
              </a:rPr>
              <a:t>, 2006):</a:t>
            </a:r>
          </a:p>
          <a:p>
            <a:endParaRPr lang="en-GB" dirty="0"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  <a:ea typeface="Calibri" panose="020F0502020204030204" pitchFamily="34" charset="0"/>
              </a:rPr>
              <a:t>‘</a:t>
            </a:r>
            <a:r>
              <a:rPr lang="en-GB" dirty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assemble first, predict later’ </a:t>
            </a:r>
            <a:endParaRPr lang="en-GB" dirty="0" smtClean="0">
              <a:solidFill>
                <a:srgbClr val="231F2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‘</a:t>
            </a:r>
            <a:r>
              <a:rPr lang="en-GB" dirty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predict first, assemble later</a:t>
            </a:r>
            <a:r>
              <a:rPr lang="en-GB" dirty="0" smtClean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‘assemble and predict together’ </a:t>
            </a:r>
            <a:r>
              <a:rPr lang="en-GB" dirty="0" smtClean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638800" y="1066800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regression parameters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638800" y="1407691"/>
            <a:ext cx="381001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447800" y="120310"/>
            <a:ext cx="6858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JSDM (</a:t>
            </a:r>
            <a:r>
              <a:rPr lang="fi-FI" sz="2400" b="1" dirty="0" err="1" smtClean="0">
                <a:solidFill>
                  <a:prstClr val="black"/>
                </a:solidFill>
              </a:rPr>
              <a:t>joint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55902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99852" y="5544844"/>
            <a:ext cx="2957748" cy="3164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6306844" y="2133600"/>
            <a:ext cx="5334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5307366" y="2124722"/>
            <a:ext cx="5334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62200" y="2626890"/>
            <a:ext cx="396653" cy="4147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172200" y="3104502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residual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560202" y="1069136"/>
            <a:ext cx="2545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environmental covariates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553200" y="2752078"/>
            <a:ext cx="0" cy="3408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638800" y="1407691"/>
            <a:ext cx="381001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19600" y="1483892"/>
            <a:ext cx="381000" cy="3047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58853" y="1966068"/>
                <a:ext cx="4218784" cy="66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i-FI" sz="32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i-FI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i-FI" sz="320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fi-FI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i-FI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i-FI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fi-FI" sz="3200" dirty="0" smtClean="0"/>
                  <a:t> </a:t>
                </a:r>
                <a:endParaRPr lang="fi-FI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853" y="1966068"/>
                <a:ext cx="4218784" cy="6608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04800" y="440174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  <a:ea typeface="Calibri" panose="020F0502020204030204" pitchFamily="34" charset="0"/>
              </a:rPr>
              <a:t>Approaches to community modelling (Ferrier and </a:t>
            </a:r>
            <a:r>
              <a:rPr lang="en-GB" dirty="0" err="1" smtClean="0">
                <a:latin typeface="+mj-lt"/>
                <a:ea typeface="Calibri" panose="020F0502020204030204" pitchFamily="34" charset="0"/>
              </a:rPr>
              <a:t>Guisan</a:t>
            </a:r>
            <a:r>
              <a:rPr lang="en-GB" dirty="0" smtClean="0">
                <a:latin typeface="+mj-lt"/>
                <a:ea typeface="Calibri" panose="020F0502020204030204" pitchFamily="34" charset="0"/>
              </a:rPr>
              <a:t>, 2006):</a:t>
            </a:r>
          </a:p>
          <a:p>
            <a:endParaRPr lang="en-GB" dirty="0"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  <a:ea typeface="Calibri" panose="020F0502020204030204" pitchFamily="34" charset="0"/>
              </a:rPr>
              <a:t>‘</a:t>
            </a:r>
            <a:r>
              <a:rPr lang="en-GB" dirty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assemble first, predict later’ </a:t>
            </a:r>
            <a:endParaRPr lang="en-GB" dirty="0" smtClean="0">
              <a:solidFill>
                <a:srgbClr val="231F20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‘</a:t>
            </a:r>
            <a:r>
              <a:rPr lang="en-GB" dirty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predict first, assemble later</a:t>
            </a:r>
            <a:r>
              <a:rPr lang="en-GB" dirty="0" smtClean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‘assemble and predict together’ </a:t>
            </a:r>
            <a:r>
              <a:rPr lang="en-GB" dirty="0" smtClean="0">
                <a:solidFill>
                  <a:srgbClr val="231F20"/>
                </a:solidFill>
                <a:latin typeface="+mj-lt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47800" y="120310"/>
            <a:ext cx="6858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fi-FI" sz="2400" b="1" dirty="0" smtClean="0">
                <a:solidFill>
                  <a:prstClr val="black"/>
                </a:solidFill>
              </a:rPr>
              <a:t>JSDM (</a:t>
            </a:r>
            <a:r>
              <a:rPr lang="fi-FI" sz="2400" b="1" dirty="0" err="1" smtClean="0">
                <a:solidFill>
                  <a:prstClr val="black"/>
                </a:solidFill>
              </a:rPr>
              <a:t>joint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species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distribution</a:t>
            </a:r>
            <a:r>
              <a:rPr lang="fi-FI" sz="2400" b="1" dirty="0" smtClean="0">
                <a:solidFill>
                  <a:prstClr val="black"/>
                </a:solidFill>
              </a:rPr>
              <a:t> </a:t>
            </a:r>
            <a:r>
              <a:rPr lang="fi-FI" sz="2400" b="1" dirty="0" err="1" smtClean="0">
                <a:solidFill>
                  <a:prstClr val="black"/>
                </a:solidFill>
              </a:rPr>
              <a:t>model</a:t>
            </a:r>
            <a:r>
              <a:rPr lang="fi-FI" sz="2400" b="1" dirty="0" smtClean="0">
                <a:solidFill>
                  <a:prstClr val="black"/>
                </a:solidFill>
              </a:rPr>
              <a:t>)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638800" y="1066800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regression parameters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219200" y="3041644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Latent occurrence score for species </a:t>
            </a:r>
            <a:r>
              <a:rPr lang="en-GB" sz="16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sampling unit </a:t>
            </a:r>
            <a:r>
              <a:rPr lang="en-GB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GB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40253"/>
      </p:ext>
    </p:extLst>
  </p:cSld>
  <p:clrMapOvr>
    <a:masterClrMapping/>
  </p:clrMapOvr>
  <p:transition advTm="1712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4812</TotalTime>
  <Words>1801</Words>
  <Application>Microsoft Office PowerPoint</Application>
  <PresentationFormat>On-screen Show (4:3)</PresentationFormat>
  <Paragraphs>518</Paragraphs>
  <Slides>36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Avenir Book</vt:lpstr>
      <vt:lpstr>Calibri</vt:lpstr>
      <vt:lpstr>Cambria Math</vt:lpstr>
      <vt:lpstr>Century Schoolbook</vt:lpstr>
      <vt:lpstr>Times New Roman</vt:lpstr>
      <vt:lpstr>Wingdings</vt:lpstr>
      <vt:lpstr>Office Theme</vt:lpstr>
      <vt:lpstr>PowerPoint Presentation</vt:lpstr>
      <vt:lpstr>PowerPoint Presentation</vt:lpstr>
      <vt:lpstr>Data typically available for community ecological studies</vt:lpstr>
      <vt:lpstr>PowerPoint Presentation</vt:lpstr>
      <vt:lpstr>PowerPoint Presentation</vt:lpstr>
      <vt:lpstr>PowerPoint Presentation</vt:lpstr>
      <vt:lpstr>JSDM (joint species distribution model)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TJSDM (trait-based joint species distribution model)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PTJSDM (phylogenetically constrained trait-based joint species distribution model)</vt:lpstr>
      <vt:lpstr>PowerPoint Presentation</vt:lpstr>
      <vt:lpstr>PowerPoint Presentation</vt:lpstr>
      <vt:lpstr>PowerPoint Presentation</vt:lpstr>
      <vt:lpstr>STSDM (spatio-temporal species distribution model)</vt:lpstr>
      <vt:lpstr>PowerPoint Presentation</vt:lpstr>
      <vt:lpstr>PowerPoint Presentation</vt:lpstr>
      <vt:lpstr>STJSDM (spatio-temporal joint species distribution model)</vt:lpstr>
      <vt:lpstr>PowerPoint Presentation</vt:lpstr>
      <vt:lpstr>PowerPoint Presentation</vt:lpstr>
      <vt:lpstr>PowerPoint Presentation</vt:lpstr>
      <vt:lpstr>STPTJSDM (spatio-temporal phylogenetically constrained trait-based joint species distribution model)</vt:lpstr>
      <vt:lpstr>PowerPoint Presentation</vt:lpstr>
      <vt:lpstr>PowerPoint Presentation</vt:lpstr>
    </vt:vector>
  </TitlesOfParts>
  <Company>University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Camargo, Ulisses M</dc:creator>
  <cp:lastModifiedBy>Ovaskainen, Otso T</cp:lastModifiedBy>
  <cp:revision>778</cp:revision>
  <dcterms:created xsi:type="dcterms:W3CDTF">2014-04-14T13:48:53Z</dcterms:created>
  <dcterms:modified xsi:type="dcterms:W3CDTF">2015-12-01T10:07:19Z</dcterms:modified>
</cp:coreProperties>
</file>