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24" r:id="rId3"/>
    <p:sldId id="258" r:id="rId4"/>
    <p:sldId id="257" r:id="rId5"/>
    <p:sldId id="259" r:id="rId6"/>
    <p:sldId id="271" r:id="rId7"/>
    <p:sldId id="346" r:id="rId8"/>
    <p:sldId id="326" r:id="rId9"/>
    <p:sldId id="272" r:id="rId10"/>
    <p:sldId id="273" r:id="rId11"/>
    <p:sldId id="312" r:id="rId12"/>
    <p:sldId id="374" r:id="rId13"/>
    <p:sldId id="278" r:id="rId14"/>
    <p:sldId id="279" r:id="rId15"/>
    <p:sldId id="347" r:id="rId16"/>
    <p:sldId id="348" r:id="rId17"/>
    <p:sldId id="325" r:id="rId18"/>
    <p:sldId id="266" r:id="rId19"/>
    <p:sldId id="349" r:id="rId20"/>
    <p:sldId id="352" r:id="rId21"/>
    <p:sldId id="350" r:id="rId22"/>
    <p:sldId id="375" r:id="rId23"/>
    <p:sldId id="282" r:id="rId24"/>
    <p:sldId id="281" r:id="rId25"/>
    <p:sldId id="285" r:id="rId26"/>
    <p:sldId id="313" r:id="rId27"/>
    <p:sldId id="316" r:id="rId28"/>
    <p:sldId id="289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295" r:id="rId46"/>
    <p:sldId id="296" r:id="rId47"/>
    <p:sldId id="344" r:id="rId48"/>
    <p:sldId id="297" r:id="rId49"/>
    <p:sldId id="298" r:id="rId50"/>
    <p:sldId id="299" r:id="rId51"/>
    <p:sldId id="370" r:id="rId52"/>
    <p:sldId id="310" r:id="rId53"/>
    <p:sldId id="317" r:id="rId54"/>
    <p:sldId id="318" r:id="rId55"/>
    <p:sldId id="338" r:id="rId56"/>
    <p:sldId id="319" r:id="rId57"/>
    <p:sldId id="320" r:id="rId58"/>
    <p:sldId id="322" r:id="rId59"/>
    <p:sldId id="327" r:id="rId60"/>
    <p:sldId id="371" r:id="rId61"/>
    <p:sldId id="329" r:id="rId62"/>
    <p:sldId id="333" r:id="rId63"/>
    <p:sldId id="330" r:id="rId64"/>
    <p:sldId id="331" r:id="rId65"/>
    <p:sldId id="332" r:id="rId66"/>
    <p:sldId id="336" r:id="rId67"/>
    <p:sldId id="337" r:id="rId68"/>
    <p:sldId id="372" r:id="rId69"/>
    <p:sldId id="373" r:id="rId7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002346"/>
    <a:srgbClr val="001932"/>
    <a:srgbClr val="646464"/>
    <a:srgbClr val="004274"/>
    <a:srgbClr val="00589A"/>
    <a:srgbClr val="003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731" autoAdjust="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47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C6FC1CC-967F-44A5-B9A2-3DB8437F456A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ED23D58-D6CF-40C5-BCED-EBCD1C9F0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23D58-D6CF-40C5-BCED-EBCD1C9F0A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23D58-D6CF-40C5-BCED-EBCD1C9F0AD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3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23D58-D6CF-40C5-BCED-EBCD1C9F0AD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3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23D58-D6CF-40C5-BCED-EBCD1C9F0AD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z3349205\Desktop\Kristen - Marketing Services\New stuff\SCIAUST_head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1412776"/>
            <a:ext cx="9147600" cy="216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172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572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18904" y="3256087"/>
            <a:ext cx="3817392" cy="36036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Somme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4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pic>
        <p:nvPicPr>
          <p:cNvPr id="5" name="Picture 4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179512" y="6423139"/>
            <a:ext cx="3312368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David Warton – Modernising multivariate analysis in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Documents and Settings\z3349205\Desktop\Kristen - Marketing Services\New stuff\SCIAUST_head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7600" cy="216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22504" y="4940846"/>
            <a:ext cx="3817392" cy="36036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Sommet Bold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33552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38952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Font typeface="Courier New" pitchFamily="49" charset="0"/>
              <a:buChar char="o"/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Font typeface="Courier New" pitchFamily="49" charset="0"/>
              <a:buChar char="o"/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bg1"/>
                </a:solidFill>
                <a:latin typeface="Somme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9" name="Picture 8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7" name="Picture 6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4" r:id="rId4"/>
    <p:sldLayoutId id="2147483763" r:id="rId5"/>
    <p:sldLayoutId id="214748376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17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3728" y="1556792"/>
            <a:ext cx="6768752" cy="1495776"/>
          </a:xfrm>
        </p:spPr>
        <p:txBody>
          <a:bodyPr/>
          <a:lstStyle/>
          <a:p>
            <a:r>
              <a:rPr lang="en-AU" dirty="0" smtClean="0"/>
              <a:t>The case of the missing model:</a:t>
            </a:r>
          </a:p>
          <a:p>
            <a:pPr>
              <a:spcAft>
                <a:spcPts val="1500"/>
              </a:spcAft>
            </a:pPr>
            <a:r>
              <a:rPr lang="en-AU" sz="2200" dirty="0" smtClean="0"/>
              <a:t>The modernisation of multivariate analysis in ecology</a:t>
            </a:r>
          </a:p>
          <a:p>
            <a:r>
              <a:rPr lang="en-AU" sz="1800" dirty="0" smtClean="0"/>
              <a:t>David Warton</a:t>
            </a:r>
            <a:endParaRPr lang="en-AU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5014" y="3256087"/>
            <a:ext cx="3817392" cy="360362"/>
          </a:xfrm>
        </p:spPr>
        <p:txBody>
          <a:bodyPr/>
          <a:lstStyle/>
          <a:p>
            <a:r>
              <a:rPr lang="en-AU" dirty="0" smtClean="0">
                <a:latin typeface="Sommet"/>
              </a:rPr>
              <a:t>School of Mathematics and Statistics</a:t>
            </a:r>
            <a:endParaRPr lang="en-AU" dirty="0">
              <a:latin typeface="Sommet"/>
            </a:endParaRPr>
          </a:p>
        </p:txBody>
      </p:sp>
      <p:pic>
        <p:nvPicPr>
          <p:cNvPr id="5" name="Picture 7" descr="\\INFPWFS111.ad.unsw.edu.au\Staff012$\z3103495\localtexmf\tex\latex\ARC_stack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27" y="5351752"/>
            <a:ext cx="2067953" cy="12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z3103495\Dropbox\Eco-Stats\axesSept11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8" y="5351752"/>
            <a:ext cx="2575582" cy="12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Some other 1980’s trends…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9" name="Picture 3" descr="C:\Users\z3103495\Dropbox\presentn\AAStalk\Apple_i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b="8105"/>
          <a:stretch/>
        </p:blipFill>
        <p:spPr bwMode="auto">
          <a:xfrm>
            <a:off x="6876256" y="513521"/>
            <a:ext cx="1897238" cy="21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z3103495\Dropbox\presentn\AAStalk\Rick_Astley-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07680"/>
            <a:ext cx="1897238" cy="23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3103495\Dropbox\presentn\modelsTalk\bigh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" y="1468888"/>
            <a:ext cx="1817049" cy="22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3103495\Dropbox\presentn\modelsTalk\cabbagePat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32" y="3552269"/>
            <a:ext cx="1936551" cy="22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ropbox\presentn\modelsTalk\Dave_Dobbyn_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0" y="3833559"/>
            <a:ext cx="2853358" cy="21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3103495\Dropbox\presentn\modelsTalk\andre_agassi_mullet_hairstyle_199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r="19980"/>
          <a:stretch/>
        </p:blipFill>
        <p:spPr bwMode="auto">
          <a:xfrm>
            <a:off x="4996383" y="3365152"/>
            <a:ext cx="1490497" cy="24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3103495\Dropbox\presentn\modelsTalk\fluoroSock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86" y="4120763"/>
            <a:ext cx="1711250" cy="15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3103495\Dropbox\presentn\modelsTalk\fluroJacke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67" y="2013621"/>
            <a:ext cx="2714625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z3103495\Dropbox\presentn\modelsTalk\melandki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05" y="1513216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3103495\Dropbox\presentn\modelsTalk\80s-leg-warmer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15" y="3511428"/>
            <a:ext cx="1342988" cy="203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3103495\Dropbox\presentn\modelsTalk\fluoroGloves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4544" b="4402"/>
          <a:stretch/>
        </p:blipFill>
        <p:spPr bwMode="auto">
          <a:xfrm>
            <a:off x="364742" y="4529053"/>
            <a:ext cx="2230141" cy="13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3103495\Dropbox\presentn\modelsTalk\fluoroHa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94" y="1239579"/>
            <a:ext cx="1893367" cy="18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z3103495\Dropbox\presentn\modelsTalk\FLURO SHOE LAC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0" y="1690935"/>
            <a:ext cx="2427324" cy="182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23321"/>
              </p:ext>
            </p:extLst>
          </p:nvPr>
        </p:nvGraphicFramePr>
        <p:xfrm>
          <a:off x="467544" y="1517636"/>
          <a:ext cx="3096346" cy="3270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</a:tblGrid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815916" y="2925713"/>
            <a:ext cx="2088232" cy="0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70682"/>
              </p:ext>
            </p:extLst>
          </p:nvPr>
        </p:nvGraphicFramePr>
        <p:xfrm>
          <a:off x="6156176" y="832474"/>
          <a:ext cx="353494" cy="4828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494"/>
              </a:tblGrid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0.82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0.69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0.68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0.92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0.90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Picture 3" descr="D:\Dropbox\presentn\modelsTalk\PIT-equations_Page_0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102603"/>
            <a:ext cx="2304256" cy="7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C:\Users\z3103495\Dropbox\presentn\modelsTalk\noPow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3134072"/>
            <a:ext cx="8229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z3103495\Dropbox\presentn\modelsTalk\powerD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4072"/>
            <a:ext cx="8229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z3103495\Dropbox\presentn\modelsTalk\powerMvab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3134072"/>
            <a:ext cx="8229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z3103495\Dropbox\presentn\modelsTalk\powerDistLo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3134072"/>
            <a:ext cx="8229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1980’s solution… no good in the 2010’s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249735"/>
            <a:ext cx="7272808" cy="2251273"/>
          </a:xfrm>
        </p:spPr>
        <p:txBody>
          <a:bodyPr/>
          <a:lstStyle/>
          <a:p>
            <a:pPr marL="0" indent="0">
              <a:buNone/>
              <a:tabLst>
                <a:tab pos="1438275" algn="l"/>
              </a:tabLst>
            </a:pPr>
            <a:r>
              <a:rPr lang="en-AU" sz="2000" dirty="0" smtClean="0"/>
              <a:t>Poor power properties</a:t>
            </a:r>
            <a:endParaRPr lang="en-AU" sz="2000" i="1" dirty="0" smtClean="0">
              <a:solidFill>
                <a:srgbClr val="FFFF00"/>
              </a:solidFill>
            </a:endParaRPr>
          </a:p>
          <a:p>
            <a:pPr marL="0" indent="0">
              <a:buNone/>
              <a:tabLst>
                <a:tab pos="1524000" algn="l"/>
              </a:tabLst>
            </a:pPr>
            <a:r>
              <a:rPr lang="en-AU" sz="2000" dirty="0"/>
              <a:t>	</a:t>
            </a:r>
            <a:r>
              <a:rPr lang="en-AU" sz="2000" dirty="0" smtClean="0"/>
              <a:t>(because mean-variance relationship ignored)</a:t>
            </a:r>
          </a:p>
          <a:p>
            <a:pPr marL="0" indent="0">
              <a:buNone/>
              <a:tabLst>
                <a:tab pos="1971675" algn="l"/>
              </a:tabLst>
            </a:pPr>
            <a:endParaRPr lang="en-AU" sz="800" dirty="0" smtClean="0"/>
          </a:p>
          <a:p>
            <a:pPr marL="0" indent="0">
              <a:buNone/>
              <a:tabLst>
                <a:tab pos="1971675" algn="l"/>
              </a:tabLst>
            </a:pPr>
            <a:r>
              <a:rPr lang="en-AU" sz="2000" dirty="0" smtClean="0"/>
              <a:t>Simulation: a large (10x) effect in one species only.</a:t>
            </a:r>
          </a:p>
          <a:p>
            <a:pPr marL="0" indent="0">
              <a:buNone/>
              <a:tabLst>
                <a:tab pos="1971675" algn="l"/>
              </a:tabLst>
            </a:pPr>
            <a:r>
              <a:rPr lang="en-AU" sz="2000" dirty="0" smtClean="0"/>
              <a:t>Results: effect only detected in high-variance species.</a:t>
            </a:r>
          </a:p>
          <a:p>
            <a:pPr marL="0" indent="0">
              <a:buNone/>
              <a:tabLst>
                <a:tab pos="1971675" algn="l"/>
              </a:tabLst>
            </a:pPr>
            <a:r>
              <a:rPr lang="en-AU" sz="1000" dirty="0"/>
              <a:t>	</a:t>
            </a:r>
            <a:r>
              <a:rPr lang="en-AU" sz="1000" dirty="0" smtClean="0"/>
              <a:t>			</a:t>
            </a:r>
            <a:r>
              <a:rPr lang="en-AU" sz="800" dirty="0" smtClean="0"/>
              <a:t>Warton et al. (2012) </a:t>
            </a:r>
            <a:r>
              <a:rPr lang="en-AU" sz="800" i="1" dirty="0" smtClean="0"/>
              <a:t>Methods in Ecology &amp; Evolution</a:t>
            </a:r>
          </a:p>
          <a:p>
            <a:pPr marL="457200" lvl="1" indent="0">
              <a:buNone/>
            </a:pPr>
            <a:r>
              <a:rPr lang="en-AU" sz="800" dirty="0"/>
              <a:t>	</a:t>
            </a:r>
          </a:p>
        </p:txBody>
      </p:sp>
      <p:pic>
        <p:nvPicPr>
          <p:cNvPr id="5" name="Picture 2" descr="C:\Users\z3103495\Dropbox\presentn\AAStalk\Rick_Astley-cropp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607006" cy="19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6000" y="1242000"/>
            <a:ext cx="489654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2000" i="1" dirty="0">
                <a:solidFill>
                  <a:srgbClr val="FFFF00"/>
                </a:solidFill>
              </a:rPr>
              <a:t>(transformation doesn’t help rarer </a:t>
            </a:r>
            <a:r>
              <a:rPr lang="en-AU" sz="2000" i="1" dirty="0" err="1">
                <a:solidFill>
                  <a:srgbClr val="FFFF00"/>
                </a:solidFill>
              </a:rPr>
              <a:t>spp</a:t>
            </a:r>
            <a:r>
              <a:rPr lang="en-AU" sz="2000" i="1" dirty="0">
                <a:solidFill>
                  <a:srgbClr val="FFFF00"/>
                </a:solidFill>
              </a:rPr>
              <a:t>)</a:t>
            </a:r>
            <a:endParaRPr kumimoji="0" lang="en-A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16735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Transformation never works for rare counts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3079" name="Picture 7" descr="C:\Users\z3103495\Dropbox\presentn\mvabund\residPl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2263"/>
            <a:ext cx="8229600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1980’s solution… no good in the 2010’s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3619425"/>
          </a:xfrm>
        </p:spPr>
        <p:txBody>
          <a:bodyPr/>
          <a:lstStyle/>
          <a:p>
            <a:pPr marL="0" indent="0">
              <a:buNone/>
              <a:tabLst>
                <a:tab pos="1438275" algn="l"/>
              </a:tabLst>
            </a:pPr>
            <a:r>
              <a:rPr lang="en-AU" sz="2000" dirty="0" smtClean="0"/>
              <a:t>Can’t detect special mean structures</a:t>
            </a:r>
          </a:p>
          <a:p>
            <a:pPr marL="0" indent="0">
              <a:buNone/>
              <a:tabLst>
                <a:tab pos="1971675" algn="l"/>
              </a:tabLst>
            </a:pPr>
            <a:r>
              <a:rPr lang="en-AU" sz="2000" dirty="0"/>
              <a:t>	</a:t>
            </a:r>
            <a:r>
              <a:rPr lang="en-AU" sz="2000" dirty="0" smtClean="0">
                <a:latin typeface="Times New Roman"/>
                <a:cs typeface="Times New Roman"/>
              </a:rPr>
              <a:t> 		</a:t>
            </a:r>
            <a:r>
              <a:rPr lang="en-AU" sz="2000" dirty="0" smtClean="0"/>
              <a:t>(because no mean model)</a:t>
            </a:r>
          </a:p>
          <a:p>
            <a:pPr marL="0" indent="0">
              <a:buNone/>
              <a:tabLst>
                <a:tab pos="1971675" algn="l"/>
              </a:tabLst>
            </a:pPr>
            <a:r>
              <a:rPr lang="en-AU" sz="2000" dirty="0" smtClean="0"/>
              <a:t>	</a:t>
            </a:r>
            <a:endParaRPr lang="en-AU" sz="800" i="1" dirty="0"/>
          </a:p>
          <a:p>
            <a:pPr marL="0" indent="0">
              <a:buNone/>
              <a:tabLst>
                <a:tab pos="1438275" algn="l"/>
              </a:tabLst>
            </a:pPr>
            <a:r>
              <a:rPr lang="en-AU" sz="2000" i="1" dirty="0" smtClean="0"/>
              <a:t>e.g.</a:t>
            </a:r>
            <a:r>
              <a:rPr lang="en-AU" sz="2000" dirty="0" smtClean="0"/>
              <a:t> evidence of a change in </a:t>
            </a:r>
            <a:r>
              <a:rPr lang="en-AU" sz="2000" i="1" dirty="0" smtClean="0"/>
              <a:t>composition</a:t>
            </a:r>
            <a:r>
              <a:rPr lang="en-AU" sz="2000" dirty="0" smtClean="0"/>
              <a:t>?</a:t>
            </a:r>
          </a:p>
          <a:p>
            <a:pPr marL="0" indent="0">
              <a:buNone/>
              <a:tabLst>
                <a:tab pos="1438275" algn="l"/>
              </a:tabLst>
            </a:pPr>
            <a:endParaRPr lang="en-AU" sz="2000" dirty="0" smtClean="0"/>
          </a:p>
          <a:p>
            <a:pPr marL="0" indent="0">
              <a:buNone/>
              <a:tabLst>
                <a:tab pos="1438275" algn="l"/>
              </a:tabLst>
            </a:pPr>
            <a:endParaRPr lang="en-AU" sz="2000" dirty="0" smtClean="0"/>
          </a:p>
          <a:p>
            <a:pPr marL="0" indent="0">
              <a:buNone/>
              <a:tabLst>
                <a:tab pos="1438275" algn="l"/>
              </a:tabLst>
            </a:pPr>
            <a:r>
              <a:rPr lang="en-AU" sz="2000" dirty="0" smtClean="0"/>
              <a:t>Simulation: 2-fold change in total abundance, no change in composition</a:t>
            </a:r>
          </a:p>
        </p:txBody>
      </p:sp>
      <p:pic>
        <p:nvPicPr>
          <p:cNvPr id="2050" name="Picture 2" descr="D:\Dropbox\presentn\modelsTalk\equations_Page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1" y="2708920"/>
            <a:ext cx="6578601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3861048"/>
            <a:ext cx="180020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800" dirty="0" smtClean="0">
                <a:solidFill>
                  <a:schemeClr val="bg1"/>
                </a:solidFill>
              </a:rPr>
              <a:t>Warton </a:t>
            </a:r>
            <a:r>
              <a:rPr lang="en-AU" sz="800" dirty="0">
                <a:solidFill>
                  <a:schemeClr val="bg1"/>
                </a:solidFill>
              </a:rPr>
              <a:t>et al. (in </a:t>
            </a:r>
            <a:r>
              <a:rPr lang="en-AU" sz="800" i="1" dirty="0">
                <a:solidFill>
                  <a:schemeClr val="bg1"/>
                </a:solidFill>
              </a:rPr>
              <a:t>prep)</a:t>
            </a:r>
            <a:endParaRPr kumimoji="0" lang="en-AU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746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1980’s solution… no good in the 2010’s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z3103495\Dropbox\presentn\AAStalk\Rick_Astley-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607006" cy="19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3619425"/>
          </a:xfrm>
        </p:spPr>
        <p:txBody>
          <a:bodyPr/>
          <a:lstStyle/>
          <a:p>
            <a:pPr marL="0" indent="0">
              <a:buNone/>
              <a:tabLst>
                <a:tab pos="1438275" algn="l"/>
              </a:tabLst>
            </a:pPr>
            <a:r>
              <a:rPr lang="en-AU" sz="2000" dirty="0"/>
              <a:t>Can’t detect special mean structures</a:t>
            </a:r>
          </a:p>
          <a:p>
            <a:pPr marL="0" indent="0">
              <a:buNone/>
              <a:tabLst>
                <a:tab pos="1971675" algn="l"/>
              </a:tabLst>
            </a:pPr>
            <a:r>
              <a:rPr lang="en-AU" sz="2000" dirty="0"/>
              <a:t>	</a:t>
            </a:r>
            <a:r>
              <a:rPr lang="en-AU" sz="2000" dirty="0">
                <a:latin typeface="Times New Roman"/>
                <a:cs typeface="Times New Roman"/>
              </a:rPr>
              <a:t> 		</a:t>
            </a:r>
            <a:r>
              <a:rPr lang="en-AU" sz="2000" dirty="0"/>
              <a:t>(because no mean model)</a:t>
            </a:r>
          </a:p>
          <a:p>
            <a:pPr marL="0" indent="0">
              <a:buNone/>
              <a:tabLst>
                <a:tab pos="1438275" algn="l"/>
              </a:tabLst>
            </a:pPr>
            <a:endParaRPr lang="en-AU" sz="2000" dirty="0" smtClean="0"/>
          </a:p>
        </p:txBody>
      </p:sp>
      <p:pic>
        <p:nvPicPr>
          <p:cNvPr id="1029" name="Picture 5" descr="D:\Dropbox\presentn\modelsTalk\compSimNoMvabundALLTYPES2few.smallsome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712968" cy="423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177727"/>
            <a:ext cx="8496944" cy="3619425"/>
          </a:xfrm>
        </p:spPr>
        <p:txBody>
          <a:bodyPr/>
          <a:lstStyle/>
          <a:p>
            <a:pPr marL="0" indent="0">
              <a:buNone/>
              <a:tabLst>
                <a:tab pos="1438275" algn="l"/>
              </a:tabLst>
            </a:pPr>
            <a:r>
              <a:rPr lang="en-AU" sz="2000" dirty="0" smtClean="0"/>
              <a:t>Same dataset, same question, different answers?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AU" sz="2000" i="1" dirty="0"/>
              <a:t>	</a:t>
            </a:r>
            <a:r>
              <a:rPr lang="en-AU" sz="2000" i="1" dirty="0" smtClean="0"/>
              <a:t>					</a:t>
            </a:r>
            <a:r>
              <a:rPr lang="en-AU" sz="2000" dirty="0" smtClean="0"/>
              <a:t>(lacks diagnostic tools)</a:t>
            </a:r>
          </a:p>
          <a:p>
            <a:pPr marL="0" indent="0">
              <a:spcBef>
                <a:spcPts val="1800"/>
              </a:spcBef>
              <a:buNone/>
              <a:tabLst>
                <a:tab pos="1438275" algn="l"/>
              </a:tabLst>
            </a:pPr>
            <a:r>
              <a:rPr lang="en-AU" sz="2000" dirty="0" smtClean="0"/>
              <a:t>e.g. coral abundance in the Thousand Islands, Indonesia		</a:t>
            </a:r>
            <a:r>
              <a:rPr lang="en-AU" sz="800" dirty="0" smtClean="0"/>
              <a:t>(Warwick </a:t>
            </a:r>
            <a:r>
              <a:rPr lang="en-AU" sz="800" i="1" dirty="0" smtClean="0"/>
              <a:t>et al.</a:t>
            </a:r>
            <a:r>
              <a:rPr lang="en-AU" sz="800" dirty="0" smtClean="0"/>
              <a:t> 1990)</a:t>
            </a:r>
            <a:endParaRPr lang="en-AU" sz="800" dirty="0"/>
          </a:p>
          <a:p>
            <a:pPr marL="0" indent="0">
              <a:buNone/>
              <a:tabLst>
                <a:tab pos="1438275" algn="l"/>
              </a:tabLst>
            </a:pPr>
            <a:endParaRPr lang="en-AU" sz="2000" dirty="0" smtClean="0"/>
          </a:p>
          <a:p>
            <a:pPr marL="0" indent="0">
              <a:buNone/>
              <a:tabLst>
                <a:tab pos="1438275" algn="l"/>
              </a:tabLst>
            </a:pPr>
            <a:endParaRPr lang="en-AU" sz="2000" dirty="0"/>
          </a:p>
          <a:p>
            <a:pPr marL="0" indent="0">
              <a:buNone/>
              <a:tabLst>
                <a:tab pos="1438275" algn="l"/>
              </a:tabLst>
            </a:pPr>
            <a:endParaRPr lang="en-AU" sz="2000" dirty="0" smtClean="0"/>
          </a:p>
        </p:txBody>
      </p:sp>
      <p:pic>
        <p:nvPicPr>
          <p:cNvPr id="3075" name="Picture 3" descr="C:\Users\z3103495\Dropbox\presentn\modelsTalk\coralMD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/>
          <a:stretch/>
        </p:blipFill>
        <p:spPr bwMode="auto">
          <a:xfrm>
            <a:off x="900488" y="2492897"/>
            <a:ext cx="7415928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1980’s solution… no good in the 2010’s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z3103495\Dropbox\presentn\modelsTalk\Coral_Outcrop_Flynn_Re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8" b="31313"/>
          <a:stretch/>
        </p:blipFill>
        <p:spPr bwMode="auto">
          <a:xfrm>
            <a:off x="422514" y="2780928"/>
            <a:ext cx="8253942" cy="29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What’s missing from this picture?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91880" y="5157192"/>
            <a:ext cx="4536504" cy="936104"/>
          </a:xfrm>
        </p:spPr>
        <p:txBody>
          <a:bodyPr/>
          <a:lstStyle/>
          <a:p>
            <a:pPr marL="0" indent="0" algn="ctr">
              <a:buNone/>
              <a:tabLst>
                <a:tab pos="1438275" algn="l"/>
              </a:tabLst>
            </a:pPr>
            <a:r>
              <a:rPr lang="en-AU" sz="2000" dirty="0" smtClean="0">
                <a:solidFill>
                  <a:srgbClr val="FFFF00"/>
                </a:solidFill>
              </a:rPr>
              <a:t>This prevents specification of a model for the data-generating mechanism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80354"/>
              </p:ext>
            </p:extLst>
          </p:nvPr>
        </p:nvGraphicFramePr>
        <p:xfrm>
          <a:off x="1547664" y="1519153"/>
          <a:ext cx="3096346" cy="3270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</a:tblGrid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896036" y="2927230"/>
            <a:ext cx="2088232" cy="0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59286"/>
              </p:ext>
            </p:extLst>
          </p:nvPr>
        </p:nvGraphicFramePr>
        <p:xfrm>
          <a:off x="7236296" y="1333688"/>
          <a:ext cx="353494" cy="3558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494"/>
              </a:tblGrid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0.82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0.69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0.68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0.92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0.90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5292080" y="3384054"/>
            <a:ext cx="432048" cy="1773138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Dropbox\presentn\modelsTalk\PIT-equations_Page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02" y="2102603"/>
            <a:ext cx="2304256" cy="7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4716016" y="1916832"/>
            <a:ext cx="2448272" cy="14401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1" name="Picture 3" descr="D:\Dropbox\presentn\modelsTalk\catwal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0"/>
          <a:stretch/>
        </p:blipFill>
        <p:spPr bwMode="auto">
          <a:xfrm>
            <a:off x="683568" y="1196752"/>
            <a:ext cx="77999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1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3561986"/>
            <a:ext cx="8280920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67544" y="2564904"/>
            <a:ext cx="8136904" cy="25422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Introduction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The Bray-Curtis distance and other 1980’s memorabilia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Building a model for multivariate abundances in ecology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A 2020 vision for multivariate analysis in ecology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2400" dirty="0" smtClean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827584" y="548680"/>
            <a:ext cx="6768752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FFFF00"/>
                </a:solidFill>
              </a:rPr>
              <a:t>The case of the missing model: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AU" sz="2200" dirty="0" smtClean="0">
                <a:solidFill>
                  <a:srgbClr val="FFFF00"/>
                </a:solidFill>
              </a:rPr>
              <a:t>The modernisation of multivariate analysis in ecology</a:t>
            </a:r>
          </a:p>
        </p:txBody>
      </p:sp>
    </p:spTree>
    <p:extLst>
      <p:ext uri="{BB962C8B-B14F-4D97-AF65-F5344CB8AC3E}">
        <p14:creationId xmlns:p14="http://schemas.microsoft.com/office/powerpoint/2010/main" val="12774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Some things that happened since the 1980’s…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320480"/>
          </a:xfrm>
        </p:spPr>
        <p:txBody>
          <a:bodyPr/>
          <a:lstStyle/>
          <a:p>
            <a:r>
              <a:rPr lang="en-AU" sz="2400" dirty="0" smtClean="0"/>
              <a:t>Bayesian hierarchical models (MCMC) </a:t>
            </a:r>
            <a:r>
              <a:rPr lang="en-AU" sz="800" dirty="0" smtClean="0"/>
              <a:t>(</a:t>
            </a:r>
            <a:r>
              <a:rPr lang="en-AU" sz="800" dirty="0" err="1" smtClean="0"/>
              <a:t>Gelfand</a:t>
            </a:r>
            <a:r>
              <a:rPr lang="en-AU" sz="800" dirty="0" smtClean="0"/>
              <a:t> and Smith 1990)</a:t>
            </a:r>
          </a:p>
          <a:p>
            <a:r>
              <a:rPr lang="en-AU" sz="2400" dirty="0"/>
              <a:t>Monte Carlo </a:t>
            </a:r>
            <a:r>
              <a:rPr lang="en-AU" sz="2400" dirty="0" smtClean="0"/>
              <a:t>EM </a:t>
            </a:r>
            <a:r>
              <a:rPr lang="en-AU" sz="800" dirty="0" smtClean="0"/>
              <a:t>(Wei &amp; Tanner 1990)</a:t>
            </a:r>
            <a:r>
              <a:rPr lang="en-AU" sz="2400" dirty="0" smtClean="0"/>
              <a:t> and modern numerical integration</a:t>
            </a:r>
          </a:p>
          <a:p>
            <a:r>
              <a:rPr lang="en-AU" sz="2400" dirty="0" smtClean="0"/>
              <a:t>PIT residuals as diagnostics for GLMs </a:t>
            </a:r>
            <a:r>
              <a:rPr lang="en-AU" sz="800" dirty="0" smtClean="0"/>
              <a:t>(Dunn &amp; Smyth 1996)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1026" name="Picture 2" descr="C:\Users\z3103495\Dropbox\presentn\modelsTalk\Interne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05024"/>
            <a:ext cx="1759930" cy="14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3103495\Dropbox\presentn\modelsTalk\The-rise-of-smartph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05024"/>
            <a:ext cx="2609326" cy="14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3103495\Dropbox\presentn\modelsTalk\shane-war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57" y="4468027"/>
            <a:ext cx="1217174" cy="15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z3103495\Dropbox\presentn\modelsTalk\katyPer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32" y="4468026"/>
            <a:ext cx="2330612" cy="15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z3103495\Dropbox\presentn\modelsTalk\TasmNBFitPears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Residuals are hard to define for count data</a:t>
            </a:r>
            <a:endParaRPr lang="en-A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2495916"/>
            <a:ext cx="2952328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67544" y="2542950"/>
            <a:ext cx="8136904" cy="25422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Introduction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The Bray-Curtis distance and other 1980’s memorabilia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Building a model for multivariate abundances in ecology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A 2020 vision for multivariate analysis in ecology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2400" dirty="0" smtClean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827584" y="548680"/>
            <a:ext cx="6768752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FFFF00"/>
                </a:solidFill>
              </a:rPr>
              <a:t>The case of the missing model: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AU" sz="2200" dirty="0" smtClean="0">
                <a:solidFill>
                  <a:srgbClr val="FFFF00"/>
                </a:solidFill>
              </a:rPr>
              <a:t>The modernisation of multivariate analysis in ecology</a:t>
            </a:r>
          </a:p>
        </p:txBody>
      </p:sp>
    </p:spTree>
    <p:extLst>
      <p:ext uri="{BB962C8B-B14F-4D97-AF65-F5344CB8AC3E}">
        <p14:creationId xmlns:p14="http://schemas.microsoft.com/office/powerpoint/2010/main" val="10843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ropbox\presentn\modelsTalk\PITcont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ropbox\presentn\modelsTalk\PITcon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5" y="1161256"/>
            <a:ext cx="8229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ropbox\presentn\modelsTalk\PITcont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ropbox\presentn\modelsTalk\PITcont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z3103495\Dropbox\presentn\modelsTalk\PITdisc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z3103495\Dropbox\presentn\modelsTalk\PITdisc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z3103495\Dropbox\presentn\modelsTalk\PITdisc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z3103495\Dropbox\presentn\modelsTalk\PITdisc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z3103495\Dropbox\presentn\modelsTalk\PITdiscQ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z3103495\Dropbox\presentn\modelsTalk\PITdiscQ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z3103495\Dropbox\presentn\modelsTalk\PITdiscQ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PIT residuals ~U(0,1) when model is correct</a:t>
            </a:r>
            <a:endParaRPr lang="en-A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z3103495\Dropbox\presentn\modelsTalk\TasmNBFitPears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3103495\Dropbox\presentn\modelsTalk\TasmNBFit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1256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We can use PIT residuals to check model fit</a:t>
            </a:r>
            <a:endParaRPr lang="en-A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Some things that happened since the 1980’s…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320480"/>
          </a:xfrm>
        </p:spPr>
        <p:txBody>
          <a:bodyPr/>
          <a:lstStyle/>
          <a:p>
            <a:r>
              <a:rPr lang="en-AU" sz="2400" dirty="0" smtClean="0"/>
              <a:t>Bayesian hierarchical models (MCMC) </a:t>
            </a:r>
            <a:r>
              <a:rPr lang="en-AU" sz="800" dirty="0" smtClean="0"/>
              <a:t>(</a:t>
            </a:r>
            <a:r>
              <a:rPr lang="en-AU" sz="800" dirty="0" err="1" smtClean="0"/>
              <a:t>Gelfand</a:t>
            </a:r>
            <a:r>
              <a:rPr lang="en-AU" sz="800" dirty="0" smtClean="0"/>
              <a:t> and Smith 1990)</a:t>
            </a:r>
          </a:p>
          <a:p>
            <a:r>
              <a:rPr lang="en-AU" sz="2400" dirty="0"/>
              <a:t>Modern numerical integration, Monte Carlo EM </a:t>
            </a:r>
            <a:r>
              <a:rPr lang="en-AU" sz="800" dirty="0"/>
              <a:t>(Wei &amp; Tanner 1990)</a:t>
            </a:r>
            <a:endParaRPr lang="en-AU" sz="2400" dirty="0"/>
          </a:p>
          <a:p>
            <a:r>
              <a:rPr lang="en-AU" sz="2400" dirty="0" smtClean="0"/>
              <a:t>PIT </a:t>
            </a:r>
            <a:r>
              <a:rPr lang="en-AU" sz="2400" dirty="0"/>
              <a:t>residuals to check model fit for counts </a:t>
            </a:r>
            <a:r>
              <a:rPr lang="en-AU" sz="800" dirty="0" smtClean="0"/>
              <a:t>(Dunn &amp; Smyth 1996)</a:t>
            </a:r>
          </a:p>
          <a:p>
            <a:r>
              <a:rPr lang="en-AU" sz="2400" dirty="0" smtClean="0"/>
              <a:t>Penalised likelihood (e.g. LASSO, </a:t>
            </a:r>
            <a:r>
              <a:rPr lang="en-AU" sz="800" dirty="0" err="1" smtClean="0"/>
              <a:t>Tibshirani</a:t>
            </a:r>
            <a:r>
              <a:rPr lang="en-AU" sz="800" dirty="0" smtClean="0"/>
              <a:t> 1996</a:t>
            </a:r>
            <a:r>
              <a:rPr lang="en-AU" sz="2400" dirty="0" smtClean="0"/>
              <a:t>)</a:t>
            </a:r>
          </a:p>
          <a:p>
            <a:r>
              <a:rPr lang="en-AU" sz="2400" dirty="0" smtClean="0"/>
              <a:t>Generalised linear latent variable models </a:t>
            </a:r>
            <a:r>
              <a:rPr lang="en-AU" sz="800" dirty="0" smtClean="0"/>
              <a:t>(</a:t>
            </a:r>
            <a:r>
              <a:rPr lang="en-AU" sz="800" dirty="0" err="1" smtClean="0"/>
              <a:t>Skrondal</a:t>
            </a:r>
            <a:r>
              <a:rPr lang="en-AU" sz="800" dirty="0" smtClean="0"/>
              <a:t> &amp; </a:t>
            </a:r>
            <a:r>
              <a:rPr lang="en-AU" sz="800" dirty="0" err="1" smtClean="0"/>
              <a:t>Rabe-Hesketh</a:t>
            </a:r>
            <a:r>
              <a:rPr lang="en-AU" sz="800" dirty="0" smtClean="0"/>
              <a:t> 2004)</a:t>
            </a:r>
          </a:p>
          <a:p>
            <a:r>
              <a:rPr lang="en-AU" sz="2400" dirty="0" smtClean="0"/>
              <a:t>Graphical modelling </a:t>
            </a:r>
            <a:r>
              <a:rPr lang="en-AU" sz="800" dirty="0" smtClean="0"/>
              <a:t>(Friedman </a:t>
            </a:r>
            <a:r>
              <a:rPr lang="en-AU" sz="800" i="1" dirty="0" smtClean="0"/>
              <a:t>et al.</a:t>
            </a:r>
            <a:r>
              <a:rPr lang="en-AU" sz="800" dirty="0" smtClean="0"/>
              <a:t> 2008)</a:t>
            </a:r>
            <a:endParaRPr lang="en-AU" sz="800" dirty="0"/>
          </a:p>
          <a:p>
            <a:r>
              <a:rPr lang="en-AU" sz="2400" dirty="0"/>
              <a:t>Variational approximation </a:t>
            </a:r>
            <a:r>
              <a:rPr lang="en-AU" sz="800" dirty="0"/>
              <a:t>(</a:t>
            </a:r>
            <a:r>
              <a:rPr lang="en-AU" sz="800" dirty="0" err="1"/>
              <a:t>Ormerod</a:t>
            </a:r>
            <a:r>
              <a:rPr lang="en-AU" sz="800" dirty="0"/>
              <a:t> &amp; Wand 2010)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1026" name="Picture 2" descr="C:\Users\z3103495\Dropbox\presentn\modelsTalk\Interne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05024"/>
            <a:ext cx="1759930" cy="14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3103495\Dropbox\presentn\modelsTalk\The-rise-of-smartph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05024"/>
            <a:ext cx="2609326" cy="14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3103495\Dropbox\presentn\modelsTalk\shane-war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57" y="4468027"/>
            <a:ext cx="1217174" cy="15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3103495\Dropbox\presentn\modelsTalk\katyPer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32" y="4468026"/>
            <a:ext cx="2330612" cy="15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Things to consider when building a model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320480"/>
          </a:xfrm>
        </p:spPr>
        <p:txBody>
          <a:bodyPr/>
          <a:lstStyle/>
          <a:p>
            <a:r>
              <a:rPr lang="en-AU" sz="2400" dirty="0" smtClean="0"/>
              <a:t>What is the research </a:t>
            </a:r>
            <a:r>
              <a:rPr lang="en-AU" sz="2400" i="1" dirty="0" smtClean="0">
                <a:solidFill>
                  <a:srgbClr val="FFFF00"/>
                </a:solidFill>
              </a:rPr>
              <a:t>Q</a:t>
            </a:r>
            <a:r>
              <a:rPr lang="en-AU" sz="2400" dirty="0" smtClean="0"/>
              <a:t>uestion?</a:t>
            </a:r>
          </a:p>
          <a:p>
            <a:pPr lvl="1"/>
            <a:r>
              <a:rPr lang="en-AU" sz="2400" dirty="0" smtClean="0"/>
              <a:t>descriptive, prediction, testing </a:t>
            </a:r>
            <a:r>
              <a:rPr lang="en-AU" sz="2400" i="1" dirty="0" smtClean="0"/>
              <a:t>a priori</a:t>
            </a:r>
            <a:r>
              <a:rPr lang="en-AU" sz="2400" dirty="0" smtClean="0"/>
              <a:t> hypothesis, …</a:t>
            </a:r>
          </a:p>
          <a:p>
            <a:endParaRPr lang="en-AU" sz="800" dirty="0"/>
          </a:p>
          <a:p>
            <a:r>
              <a:rPr lang="en-AU" sz="2400" dirty="0" smtClean="0"/>
              <a:t>What </a:t>
            </a:r>
            <a:r>
              <a:rPr lang="en-AU" sz="2400" i="1" dirty="0" smtClean="0">
                <a:solidFill>
                  <a:srgbClr val="FFFF00"/>
                </a:solidFill>
              </a:rPr>
              <a:t>P</a:t>
            </a:r>
            <a:r>
              <a:rPr lang="en-AU" sz="2400" dirty="0" smtClean="0"/>
              <a:t>roperties do my data have?</a:t>
            </a:r>
          </a:p>
          <a:p>
            <a:pPr lvl="1"/>
            <a:r>
              <a:rPr lang="en-AU" sz="2400" dirty="0" smtClean="0"/>
              <a:t>abundance (mean-variance)</a:t>
            </a:r>
          </a:p>
          <a:p>
            <a:pPr lvl="1"/>
            <a:r>
              <a:rPr lang="en-AU" sz="2400" dirty="0" smtClean="0"/>
              <a:t>multivariate (high-dimensional)</a:t>
            </a:r>
          </a:p>
          <a:p>
            <a:endParaRPr lang="en-AU" sz="8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3074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5"/>
            <a:ext cx="2788365" cy="18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INFPWFS111.ad.unsw.edu.au\Staff012$\z3103495\DWartonArchive\multcnt\modelsHobartPaper\FlowDiagra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90" y="2568274"/>
            <a:ext cx="3035082" cy="28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4328" y="5445224"/>
            <a:ext cx="1414761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Warton </a:t>
            </a:r>
            <a:r>
              <a:rPr kumimoji="0" lang="en-AU" sz="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et al.</a:t>
            </a: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(2015) </a:t>
            </a:r>
            <a:r>
              <a:rPr kumimoji="0" lang="en-AU" sz="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Plant Ecology</a:t>
            </a:r>
          </a:p>
        </p:txBody>
      </p:sp>
    </p:spTree>
    <p:extLst>
      <p:ext uri="{BB962C8B-B14F-4D97-AF65-F5344CB8AC3E}">
        <p14:creationId xmlns:p14="http://schemas.microsoft.com/office/powerpoint/2010/main" val="37857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51913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  <a:endParaRPr lang="en-AU" sz="2000" kern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spp)</a:t>
                      </a:r>
                      <a:endParaRPr lang="en-AU" sz="2000" kern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  <a:endParaRPr lang="en-AU" sz="2000" kern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  <a:endParaRPr lang="en-AU" sz="2000" kern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  <a:endParaRPr lang="en-AU" sz="2000" kern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43808" y="593885"/>
            <a:ext cx="2448272" cy="108012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45177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193282" y="1674005"/>
            <a:ext cx="256779" cy="89089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91880" y="2564904"/>
            <a:ext cx="5328592" cy="3096344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>
                <a:solidFill>
                  <a:srgbClr val="FFFF00"/>
                </a:solidFill>
              </a:rPr>
              <a:t>Generalised linear model (GLM)</a:t>
            </a: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for abundance </a:t>
            </a:r>
            <a:r>
              <a:rPr lang="en-AU" sz="2400" i="1" dirty="0" err="1" smtClean="0"/>
              <a:t>y</a:t>
            </a:r>
            <a:r>
              <a:rPr lang="en-AU" sz="2400" i="1" baseline="-25000" dirty="0" err="1" smtClean="0"/>
              <a:t>ij</a:t>
            </a:r>
            <a:r>
              <a:rPr lang="en-AU" sz="2400" dirty="0" smtClean="0"/>
              <a:t> of species </a:t>
            </a:r>
            <a:r>
              <a:rPr lang="en-AU" sz="2400" i="1" dirty="0" smtClean="0"/>
              <a:t>j</a:t>
            </a:r>
            <a:r>
              <a:rPr lang="en-AU" sz="2400" dirty="0" smtClean="0"/>
              <a:t> at site </a:t>
            </a:r>
            <a:r>
              <a:rPr lang="en-AU" sz="2400" i="1" dirty="0" smtClean="0"/>
              <a:t>i</a:t>
            </a:r>
            <a:r>
              <a:rPr lang="en-AU" sz="2400" dirty="0" smtClean="0"/>
              <a:t> as a function of site predictors </a:t>
            </a:r>
            <a:r>
              <a:rPr lang="en-AU" sz="2400" b="1" dirty="0" smtClean="0"/>
              <a:t>x</a:t>
            </a:r>
            <a:r>
              <a:rPr lang="en-AU" sz="2400" i="1" baseline="-25000" dirty="0" smtClean="0"/>
              <a:t>i</a:t>
            </a:r>
          </a:p>
        </p:txBody>
      </p:sp>
      <p:pic>
        <p:nvPicPr>
          <p:cNvPr id="3074" name="Picture 2" descr="D:\Dropbox\presentn\modelsTalk\equations_Page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82" y="3089100"/>
            <a:ext cx="3625850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78699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042026" y="559120"/>
            <a:ext cx="2448272" cy="108012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660232" y="1639240"/>
            <a:ext cx="294284" cy="63763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D:\Dropbox\presentn\modelsTalk\PIT-equations_Page_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49" y="3356992"/>
            <a:ext cx="6038255" cy="72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Dropbox\presentn\modelsTalk\PIT-equations2_Page_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57" y="3355069"/>
            <a:ext cx="6038255" cy="7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Dropbox\presentn\modelsTalk\PIT-equations2_Page_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27" y="3914998"/>
            <a:ext cx="472281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ropbox\presentn\modelsTalk\PIT-equations_Page_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507047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70249" y="2348880"/>
            <a:ext cx="6073751" cy="3096344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Multivariate frameworks:</a:t>
            </a:r>
          </a:p>
          <a:p>
            <a:r>
              <a:rPr lang="en-AU" sz="2400" dirty="0" smtClean="0"/>
              <a:t>Generalised estimating equations (GEE)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800" dirty="0"/>
              <a:t>	</a:t>
            </a:r>
            <a:r>
              <a:rPr lang="en-AU" sz="800" dirty="0" smtClean="0"/>
              <a:t>			 	(Warton 2011 </a:t>
            </a:r>
            <a:r>
              <a:rPr lang="en-AU" sz="800" i="1" dirty="0" smtClean="0"/>
              <a:t>Biometrics</a:t>
            </a:r>
            <a:r>
              <a:rPr lang="en-AU" sz="800" dirty="0" smtClean="0"/>
              <a:t>)</a:t>
            </a:r>
          </a:p>
          <a:p>
            <a:r>
              <a:rPr lang="en-AU" sz="2400" dirty="0" smtClean="0"/>
              <a:t>Hierarchical models </a:t>
            </a:r>
            <a:r>
              <a:rPr lang="en-AU" sz="800" dirty="0" smtClean="0"/>
              <a:t>(Warton </a:t>
            </a:r>
            <a:r>
              <a:rPr lang="en-AU" sz="800" i="1" dirty="0" smtClean="0"/>
              <a:t>et al</a:t>
            </a:r>
            <a:r>
              <a:rPr lang="en-AU" sz="800" dirty="0" smtClean="0"/>
              <a:t> 2015 </a:t>
            </a:r>
            <a:r>
              <a:rPr lang="en-AU" sz="800" i="1" dirty="0" smtClean="0"/>
              <a:t>Trends </a:t>
            </a:r>
            <a:r>
              <a:rPr lang="en-AU" sz="800" i="1" dirty="0" err="1" smtClean="0"/>
              <a:t>Ecol</a:t>
            </a:r>
            <a:r>
              <a:rPr lang="en-AU" sz="800" i="1" dirty="0" smtClean="0"/>
              <a:t> </a:t>
            </a:r>
            <a:r>
              <a:rPr lang="en-AU" sz="800" i="1" dirty="0" err="1" smtClean="0"/>
              <a:t>Evol</a:t>
            </a:r>
            <a:r>
              <a:rPr lang="en-AU" sz="800" dirty="0" smtClean="0"/>
              <a:t>)</a:t>
            </a:r>
          </a:p>
          <a:p>
            <a:r>
              <a:rPr lang="en-AU" sz="2400" dirty="0" smtClean="0"/>
              <a:t>Copulas </a:t>
            </a:r>
            <a:r>
              <a:rPr lang="en-AU" sz="800" dirty="0" smtClean="0"/>
              <a:t>(Popovic &amp; Warton in review)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But </a:t>
            </a:r>
            <a:r>
              <a:rPr lang="en-AU" sz="2400" dirty="0" smtClean="0">
                <a:solidFill>
                  <a:srgbClr val="FFFF00"/>
                </a:solidFill>
              </a:rPr>
              <a:t>high-dimensionality</a:t>
            </a:r>
            <a:r>
              <a:rPr lang="en-AU" sz="2400" dirty="0" smtClean="0"/>
              <a:t> is the real issue</a:t>
            </a:r>
          </a:p>
          <a:p>
            <a:pPr marL="0" indent="0">
              <a:buNone/>
            </a:pPr>
            <a:r>
              <a:rPr lang="en-AU" sz="2400" dirty="0" smtClean="0"/>
              <a:t>(64 species </a:t>
            </a:r>
            <a:r>
              <a:rPr lang="en-AU" sz="2400" dirty="0" smtClean="0">
                <a:latin typeface="Times New Roman"/>
                <a:cs typeface="Times New Roman"/>
              </a:rPr>
              <a:t>→</a:t>
            </a:r>
            <a:r>
              <a:rPr lang="en-AU" sz="2400" dirty="0" smtClean="0"/>
              <a:t> 2016 correlations!)</a:t>
            </a:r>
          </a:p>
        </p:txBody>
      </p:sp>
    </p:spTree>
    <p:extLst>
      <p:ext uri="{BB962C8B-B14F-4D97-AF65-F5344CB8AC3E}">
        <p14:creationId xmlns:p14="http://schemas.microsoft.com/office/powerpoint/2010/main" val="13872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42026" y="559120"/>
            <a:ext cx="2448272" cy="108012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54323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588224" y="1639240"/>
            <a:ext cx="366291" cy="89089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226940" y="2636912"/>
            <a:ext cx="5917060" cy="3096344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Options for high dimensionality: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Ignore it (</a:t>
            </a:r>
            <a:r>
              <a:rPr lang="en-AU" sz="2400" i="1" dirty="0" smtClean="0"/>
              <a:t>e.g.</a:t>
            </a:r>
            <a:r>
              <a:rPr lang="en-AU" sz="2400" dirty="0" smtClean="0"/>
              <a:t> for prediction)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Resample rows for valid inference</a:t>
            </a:r>
            <a:endParaRPr lang="en-AU" sz="2400" dirty="0"/>
          </a:p>
          <a:p>
            <a:pPr>
              <a:spcAft>
                <a:spcPts val="600"/>
              </a:spcAft>
            </a:pPr>
            <a:r>
              <a:rPr lang="en-AU" sz="2400" dirty="0" smtClean="0"/>
              <a:t>Shrink covariance (</a:t>
            </a:r>
            <a:r>
              <a:rPr lang="en-AU" sz="2400" i="1" dirty="0" smtClean="0"/>
              <a:t>e.g.</a:t>
            </a:r>
            <a:r>
              <a:rPr lang="en-AU" sz="2400" dirty="0" smtClean="0"/>
              <a:t> toward identity)</a:t>
            </a:r>
          </a:p>
          <a:p>
            <a:r>
              <a:rPr lang="en-AU" sz="2400" dirty="0" smtClean="0"/>
              <a:t>Covariance modelling, </a:t>
            </a:r>
            <a:r>
              <a:rPr lang="en-AU" sz="2400" i="1" dirty="0" smtClean="0"/>
              <a:t>e.g.</a:t>
            </a:r>
            <a:endParaRPr lang="en-AU" sz="2400" dirty="0" smtClean="0"/>
          </a:p>
          <a:p>
            <a:pPr lvl="1"/>
            <a:r>
              <a:rPr lang="en-AU" sz="2400" dirty="0" smtClean="0"/>
              <a:t>Factor analysis (latent variables)</a:t>
            </a:r>
          </a:p>
          <a:p>
            <a:pPr lvl="1"/>
            <a:r>
              <a:rPr lang="en-AU" sz="2400" dirty="0" smtClean="0"/>
              <a:t>Graphical modelling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3490" y="4509700"/>
            <a:ext cx="123702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800" dirty="0" smtClean="0">
                <a:solidFill>
                  <a:schemeClr val="bg1"/>
                </a:solidFill>
              </a:rPr>
              <a:t>Warton (2008</a:t>
            </a:r>
            <a:r>
              <a:rPr lang="en-AU" sz="800" i="1" dirty="0" smtClean="0">
                <a:solidFill>
                  <a:schemeClr val="bg1"/>
                </a:solidFill>
              </a:rPr>
              <a:t>) JASA</a:t>
            </a:r>
            <a:endParaRPr kumimoji="0" lang="en-AU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3933636"/>
            <a:ext cx="194452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800" dirty="0" smtClean="0">
                <a:solidFill>
                  <a:schemeClr val="bg1"/>
                </a:solidFill>
              </a:rPr>
              <a:t>Wang </a:t>
            </a:r>
            <a:r>
              <a:rPr lang="en-AU" sz="800" i="1" dirty="0" smtClean="0">
                <a:solidFill>
                  <a:schemeClr val="bg1"/>
                </a:solidFill>
              </a:rPr>
              <a:t>et al</a:t>
            </a:r>
            <a:r>
              <a:rPr lang="en-AU" sz="800" dirty="0" smtClean="0">
                <a:solidFill>
                  <a:schemeClr val="bg1"/>
                </a:solidFill>
              </a:rPr>
              <a:t> (2012</a:t>
            </a:r>
            <a:r>
              <a:rPr lang="en-AU" sz="800" i="1" dirty="0" smtClean="0">
                <a:solidFill>
                  <a:schemeClr val="bg1"/>
                </a:solidFill>
              </a:rPr>
              <a:t>) Methods </a:t>
            </a:r>
            <a:r>
              <a:rPr lang="en-AU" sz="800" i="1" dirty="0" err="1" smtClean="0">
                <a:solidFill>
                  <a:schemeClr val="bg1"/>
                </a:solidFill>
              </a:rPr>
              <a:t>Ecol</a:t>
            </a:r>
            <a:r>
              <a:rPr lang="en-AU" sz="800" i="1" dirty="0" smtClean="0">
                <a:solidFill>
                  <a:schemeClr val="bg1"/>
                </a:solidFill>
              </a:rPr>
              <a:t> </a:t>
            </a:r>
            <a:r>
              <a:rPr lang="en-AU" sz="800" i="1" dirty="0" err="1" smtClean="0">
                <a:solidFill>
                  <a:schemeClr val="bg1"/>
                </a:solidFill>
              </a:rPr>
              <a:t>Evol</a:t>
            </a:r>
            <a:r>
              <a:rPr lang="en-AU" sz="800" i="1" dirty="0" smtClean="0">
                <a:solidFill>
                  <a:schemeClr val="bg1"/>
                </a:solidFill>
              </a:rPr>
              <a:t> </a:t>
            </a:r>
            <a:endParaRPr kumimoji="0" lang="en-AU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4288" y="5445224"/>
            <a:ext cx="1886645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800" dirty="0" smtClean="0">
                <a:solidFill>
                  <a:schemeClr val="bg1"/>
                </a:solidFill>
              </a:rPr>
              <a:t>Warton </a:t>
            </a:r>
            <a:r>
              <a:rPr lang="en-AU" sz="800" i="1" dirty="0" smtClean="0">
                <a:solidFill>
                  <a:schemeClr val="bg1"/>
                </a:solidFill>
              </a:rPr>
              <a:t>et al</a:t>
            </a:r>
            <a:r>
              <a:rPr lang="en-AU" sz="800" dirty="0" smtClean="0">
                <a:solidFill>
                  <a:schemeClr val="bg1"/>
                </a:solidFill>
              </a:rPr>
              <a:t> (2015</a:t>
            </a:r>
            <a:r>
              <a:rPr lang="en-AU" sz="800" i="1" dirty="0" smtClean="0">
                <a:solidFill>
                  <a:schemeClr val="bg1"/>
                </a:solidFill>
              </a:rPr>
              <a:t>) Trends </a:t>
            </a:r>
            <a:r>
              <a:rPr lang="en-AU" sz="800" i="1" dirty="0" err="1" smtClean="0">
                <a:solidFill>
                  <a:schemeClr val="bg1"/>
                </a:solidFill>
              </a:rPr>
              <a:t>Ecol</a:t>
            </a:r>
            <a:r>
              <a:rPr lang="en-AU" sz="800" i="1" dirty="0" smtClean="0">
                <a:solidFill>
                  <a:schemeClr val="bg1"/>
                </a:solidFill>
              </a:rPr>
              <a:t> </a:t>
            </a:r>
            <a:r>
              <a:rPr lang="en-AU" sz="800" i="1" dirty="0" err="1" smtClean="0">
                <a:solidFill>
                  <a:schemeClr val="bg1"/>
                </a:solidFill>
              </a:rPr>
              <a:t>Evol</a:t>
            </a:r>
            <a:endParaRPr kumimoji="0" lang="en-AU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983" y="3429000"/>
            <a:ext cx="194452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800" dirty="0" smtClean="0">
                <a:solidFill>
                  <a:schemeClr val="bg1"/>
                </a:solidFill>
              </a:rPr>
              <a:t>Brown </a:t>
            </a:r>
            <a:r>
              <a:rPr lang="en-AU" sz="800" i="1" dirty="0" smtClean="0">
                <a:solidFill>
                  <a:schemeClr val="bg1"/>
                </a:solidFill>
              </a:rPr>
              <a:t>et al</a:t>
            </a:r>
            <a:r>
              <a:rPr lang="en-AU" sz="800" dirty="0" smtClean="0">
                <a:solidFill>
                  <a:schemeClr val="bg1"/>
                </a:solidFill>
              </a:rPr>
              <a:t> (2014</a:t>
            </a:r>
            <a:r>
              <a:rPr lang="en-AU" sz="800" i="1" dirty="0" smtClean="0">
                <a:solidFill>
                  <a:schemeClr val="bg1"/>
                </a:solidFill>
              </a:rPr>
              <a:t>) Methods </a:t>
            </a:r>
            <a:r>
              <a:rPr lang="en-AU" sz="800" i="1" dirty="0" err="1" smtClean="0">
                <a:solidFill>
                  <a:schemeClr val="bg1"/>
                </a:solidFill>
              </a:rPr>
              <a:t>Ecol</a:t>
            </a:r>
            <a:r>
              <a:rPr lang="en-AU" sz="800" i="1" dirty="0" smtClean="0">
                <a:solidFill>
                  <a:schemeClr val="bg1"/>
                </a:solidFill>
              </a:rPr>
              <a:t> </a:t>
            </a:r>
            <a:r>
              <a:rPr lang="en-AU" sz="800" i="1" dirty="0" err="1" smtClean="0">
                <a:solidFill>
                  <a:schemeClr val="bg1"/>
                </a:solidFill>
              </a:rPr>
              <a:t>Evol</a:t>
            </a:r>
            <a:r>
              <a:rPr lang="en-AU" sz="800" i="1" dirty="0" smtClean="0">
                <a:solidFill>
                  <a:schemeClr val="bg1"/>
                </a:solidFill>
              </a:rPr>
              <a:t> </a:t>
            </a:r>
            <a:endParaRPr kumimoji="0" lang="en-AU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26552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1916832"/>
            <a:ext cx="244827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82060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01620" y="1929026"/>
            <a:ext cx="516286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Do grassland invertebrate communities change when host plants are transplanted?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t="1004" b="-1033"/>
          <a:stretch/>
        </p:blipFill>
        <p:spPr bwMode="auto">
          <a:xfrm>
            <a:off x="827584" y="2564904"/>
            <a:ext cx="2974036" cy="27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5947"/>
              </p:ext>
            </p:extLst>
          </p:nvPr>
        </p:nvGraphicFramePr>
        <p:xfrm>
          <a:off x="5209693" y="3103094"/>
          <a:ext cx="2880317" cy="275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</a:tblGrid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85813" y="2708920"/>
            <a:ext cx="18002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64 </a:t>
            </a:r>
            <a:r>
              <a:rPr kumimoji="0" lang="en-AU" sz="1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Hemiptera</a:t>
            </a: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species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514005" y="2852936"/>
            <a:ext cx="504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09693" y="2856944"/>
            <a:ext cx="5040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4638493" y="4199481"/>
            <a:ext cx="72007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36 sites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003158" y="3140968"/>
            <a:ext cx="0" cy="8383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007631" y="4698020"/>
            <a:ext cx="7" cy="100806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C:\Users\z3103495\Dropbox\presentn\AAStalk\Hemi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56253"/>
            <a:ext cx="1054675" cy="8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z3103495\Dropbox\presentn\AAStalk\Hemi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26071" r="12507" b="5930"/>
          <a:stretch/>
        </p:blipFill>
        <p:spPr bwMode="auto">
          <a:xfrm rot="16200000">
            <a:off x="1966694" y="5171819"/>
            <a:ext cx="837043" cy="10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98314" y="1916832"/>
            <a:ext cx="244827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ounded Rectangle 16"/>
          <p:cNvSpPr/>
          <p:nvPr/>
        </p:nvSpPr>
        <p:spPr>
          <a:xfrm>
            <a:off x="2915816" y="651116"/>
            <a:ext cx="2304256" cy="905675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09531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193282" y="1556791"/>
            <a:ext cx="203449" cy="57606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91880" y="2060848"/>
            <a:ext cx="5328592" cy="3096344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>
                <a:solidFill>
                  <a:srgbClr val="FFFF00"/>
                </a:solidFill>
              </a:rPr>
              <a:t>Generalised linear model (GLM)</a:t>
            </a: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for abundance </a:t>
            </a:r>
            <a:r>
              <a:rPr lang="en-AU" sz="2400" i="1" dirty="0" err="1" smtClean="0"/>
              <a:t>y</a:t>
            </a:r>
            <a:r>
              <a:rPr lang="en-AU" sz="2400" i="1" baseline="-25000" dirty="0" err="1" smtClean="0"/>
              <a:t>ij</a:t>
            </a:r>
            <a:r>
              <a:rPr lang="en-AU" sz="2400" dirty="0" smtClean="0"/>
              <a:t> of species </a:t>
            </a:r>
            <a:r>
              <a:rPr lang="en-AU" sz="2400" i="1" dirty="0" smtClean="0"/>
              <a:t>j</a:t>
            </a:r>
            <a:r>
              <a:rPr lang="en-AU" sz="2400" dirty="0" smtClean="0"/>
              <a:t> at site </a:t>
            </a:r>
            <a:r>
              <a:rPr lang="en-AU" sz="2400" i="1" dirty="0" smtClean="0"/>
              <a:t>i</a:t>
            </a:r>
            <a:r>
              <a:rPr lang="en-AU" sz="2400" dirty="0" smtClean="0"/>
              <a:t> as a function of site predictors </a:t>
            </a:r>
            <a:r>
              <a:rPr lang="en-AU" sz="2400" b="1" dirty="0" smtClean="0"/>
              <a:t>x</a:t>
            </a:r>
            <a:r>
              <a:rPr lang="en-AU" sz="2400" i="1" baseline="-25000" dirty="0" smtClean="0"/>
              <a:t>i</a:t>
            </a:r>
          </a:p>
        </p:txBody>
      </p:sp>
      <p:pic>
        <p:nvPicPr>
          <p:cNvPr id="20" name="Picture 2" descr="C:\Users\z3103495\Dropbox\presentn\modelsTalk\PIT-equations_Page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11" y="2708920"/>
            <a:ext cx="3616325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An exciting time to do statistics!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z3103495\Dropbox\presentn\AAStalk\Apple_i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b="8105"/>
          <a:stretch/>
        </p:blipFill>
        <p:spPr bwMode="auto">
          <a:xfrm>
            <a:off x="971600" y="1374024"/>
            <a:ext cx="2520280" cy="280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6479" y="4182455"/>
            <a:ext cx="1728193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</a:pPr>
            <a:r>
              <a:rPr lang="en-AU" sz="600" dirty="0">
                <a:solidFill>
                  <a:schemeClr val="bg1"/>
                </a:solidFill>
              </a:rPr>
              <a:t>http://</a:t>
            </a:r>
            <a:r>
              <a:rPr lang="en-AU" sz="600" dirty="0" smtClean="0">
                <a:solidFill>
                  <a:schemeClr val="bg1"/>
                </a:solidFill>
              </a:rPr>
              <a:t>www.allaboutapple.com</a:t>
            </a:r>
            <a:endParaRPr kumimoji="0" lang="en-AU" sz="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8862" y="4180438"/>
            <a:ext cx="2016224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Matthew </a:t>
            </a:r>
            <a:r>
              <a:rPr kumimoji="0" lang="en-AU" sz="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Riegler</a:t>
            </a: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, CC-BY, Wikimedia Commons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437112"/>
            <a:ext cx="338437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Speed: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1MHz   RAM: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64kB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9491" y="4437112"/>
            <a:ext cx="369920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Speed: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Sommet bold"/>
              </a:rPr>
              <a:t>3</a:t>
            </a: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.8GHz   RAM: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16GB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5301208"/>
            <a:ext cx="792088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2400" dirty="0">
                <a:solidFill>
                  <a:schemeClr val="bg1"/>
                </a:solidFill>
                <a:latin typeface="Sommet bold"/>
              </a:rPr>
              <a:t>Computing </a:t>
            </a:r>
            <a:r>
              <a:rPr lang="en-AU" sz="2400" dirty="0" smtClean="0">
                <a:solidFill>
                  <a:schemeClr val="bg1"/>
                </a:solidFill>
                <a:latin typeface="Sommet bold"/>
              </a:rPr>
              <a:t>revolution </a:t>
            </a: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cs typeface="Times New Roman"/>
              </a:rPr>
              <a:t>→ </a:t>
            </a: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</a:rPr>
              <a:t>D</a:t>
            </a:r>
            <a:r>
              <a:rPr kumimoji="0" lang="en-AU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</a:rPr>
              <a:t>ata analysis revolution</a:t>
            </a:r>
            <a:endParaRPr kumimoji="0" lang="en-AU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</a:endParaRPr>
          </a:p>
        </p:txBody>
      </p:sp>
      <p:pic>
        <p:nvPicPr>
          <p:cNvPr id="4098" name="Picture 2" descr="C:\Users\David Warton\Dropbox\presentn\AAStalk\im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14334"/>
            <a:ext cx="3806152" cy="29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98314" y="1916832"/>
            <a:ext cx="244827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le 18"/>
          <p:cNvSpPr/>
          <p:nvPr/>
        </p:nvSpPr>
        <p:spPr>
          <a:xfrm>
            <a:off x="6028680" y="651116"/>
            <a:ext cx="2503759" cy="905675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90968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660232" y="1556791"/>
            <a:ext cx="294284" cy="720081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51920" y="2276872"/>
            <a:ext cx="5400600" cy="3384375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>
                <a:solidFill>
                  <a:srgbClr val="FFFF00"/>
                </a:solidFill>
              </a:rPr>
              <a:t>Resample rows for testing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How to resample GLMs?</a:t>
            </a:r>
          </a:p>
          <a:p>
            <a:pPr marL="0" indent="0">
              <a:buNone/>
            </a:pPr>
            <a:r>
              <a:rPr lang="en-AU" sz="2400" dirty="0" smtClean="0"/>
              <a:t>“PIT-trap” for residual resampling					</a:t>
            </a:r>
            <a:r>
              <a:rPr lang="en-AU" sz="800" dirty="0" smtClean="0"/>
              <a:t>(Warton &amp; Wang in review)</a:t>
            </a:r>
          </a:p>
        </p:txBody>
      </p:sp>
    </p:spTree>
    <p:extLst>
      <p:ext uri="{BB962C8B-B14F-4D97-AF65-F5344CB8AC3E}">
        <p14:creationId xmlns:p14="http://schemas.microsoft.com/office/powerpoint/2010/main" val="11007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ropbox\presentn\modelsTalk\equations_Page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485752" cy="7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792088"/>
          </a:xfrm>
        </p:spPr>
        <p:txBody>
          <a:bodyPr/>
          <a:lstStyle/>
          <a:p>
            <a:r>
              <a:rPr lang="en-AU" dirty="0" smtClean="0"/>
              <a:t>PIT-trap: 	</a:t>
            </a:r>
            <a:r>
              <a:rPr lang="en-AU" dirty="0"/>
              <a:t>	</a:t>
            </a:r>
            <a:r>
              <a:rPr lang="en-AU" dirty="0" smtClean="0"/>
              <a:t>			</a:t>
            </a:r>
            <a:r>
              <a:rPr lang="en-AU" sz="3200" dirty="0"/>
              <a:t>	</a:t>
            </a:r>
            <a:r>
              <a:rPr lang="en-AU" sz="3200" dirty="0" smtClean="0"/>
              <a:t>	</a:t>
            </a:r>
            <a:r>
              <a:rPr lang="en-AU" sz="800" dirty="0" smtClean="0"/>
              <a:t>Warton &amp; Wang (in review)</a:t>
            </a:r>
            <a:endParaRPr lang="en-AU" sz="800" dirty="0"/>
          </a:p>
        </p:txBody>
      </p:sp>
      <p:pic>
        <p:nvPicPr>
          <p:cNvPr id="4101" name="Picture 5" descr="D:\Dropbox\presentn\modelsTalk\PITtra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26876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Dropbox\presentn\modelsTalk\PITtra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26876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Dropbox\presentn\modelsTalk\PITtrap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5" y="1268760"/>
            <a:ext cx="8229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Dropbox\presentn\modelsTalk\PITtrap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5" y="1268760"/>
            <a:ext cx="8229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Dropbox\presentn\modelsTalk\PITtrap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5" y="1268760"/>
            <a:ext cx="8229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Dropbox\presentn\modelsTalk\PITr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26876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ropbox\presentn\modelsTalk\PITtrap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26876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1916832"/>
            <a:ext cx="244827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92560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row-resample GLMs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</p:spTree>
    <p:extLst>
      <p:ext uri="{BB962C8B-B14F-4D97-AF65-F5344CB8AC3E}">
        <p14:creationId xmlns:p14="http://schemas.microsoft.com/office/powerpoint/2010/main" val="17424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0322" y="5121188"/>
            <a:ext cx="159742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68680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 smtClean="0">
                        <a:solidFill>
                          <a:srgbClr val="3B689F"/>
                        </a:solidFill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pic>
        <p:nvPicPr>
          <p:cNvPr id="17" name="Picture 3" descr="C:\Users\z3103495\Dropbox\presentn\modelsTalk\coralM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096852"/>
            <a:ext cx="6588732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ropbox\presentn\modelsTalk\coralMnV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0322" y="5121188"/>
            <a:ext cx="159742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8040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 smtClean="0">
                        <a:solidFill>
                          <a:srgbClr val="3B689F"/>
                        </a:solidFill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C:\Users\z3103495\Dropbox\presentn\modelsTalk\PIT-equations_Page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02" y="3044675"/>
            <a:ext cx="3616325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2915816" y="1988840"/>
            <a:ext cx="5328592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400" dirty="0" smtClean="0">
                <a:solidFill>
                  <a:srgbClr val="FFFF00"/>
                </a:solidFill>
              </a:rPr>
              <a:t>Generalised linear model (GLM)</a:t>
            </a:r>
          </a:p>
          <a:p>
            <a:pPr marL="0" indent="0">
              <a:buFont typeface="Arial" pitchFamily="34" charset="0"/>
              <a:buNone/>
            </a:pPr>
            <a:r>
              <a:rPr lang="en-AU" sz="2400" dirty="0" smtClean="0"/>
              <a:t>		</a:t>
            </a:r>
            <a:endParaRPr lang="en-AU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5816" y="651116"/>
            <a:ext cx="2304256" cy="905675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93282" y="1556791"/>
            <a:ext cx="128389" cy="50405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1"/>
            <a:ext cx="2444750" cy="11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9796" y="2204864"/>
            <a:ext cx="5148628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rgbClr val="FFFF00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>
              <a:solidFill>
                <a:srgbClr val="FFFF00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rgbClr val="FFFF00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>
              <a:solidFill>
                <a:srgbClr val="FFFF00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83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0322" y="5121188"/>
            <a:ext cx="159742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5505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 smtClean="0">
                        <a:solidFill>
                          <a:srgbClr val="3B689F"/>
                        </a:solidFill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915816" y="1988840"/>
            <a:ext cx="5328592" cy="3816424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Generalised linear model (GLM)</a:t>
            </a:r>
          </a:p>
          <a:p>
            <a:pPr marL="0" indent="0">
              <a:buNone/>
            </a:pPr>
            <a:r>
              <a:rPr lang="en-AU" sz="2400" dirty="0" smtClean="0"/>
              <a:t>		</a:t>
            </a:r>
            <a:r>
              <a:rPr lang="en-AU" sz="2400" dirty="0" smtClean="0">
                <a:solidFill>
                  <a:srgbClr val="FFFF00"/>
                </a:solidFill>
              </a:rPr>
              <a:t>with latent variables </a:t>
            </a:r>
            <a:r>
              <a:rPr lang="en-AU" sz="2400" i="1" dirty="0" err="1" smtClean="0">
                <a:solidFill>
                  <a:srgbClr val="FFFF00"/>
                </a:solidFill>
              </a:rPr>
              <a:t>z</a:t>
            </a:r>
            <a:r>
              <a:rPr lang="en-AU" sz="2400" i="1" baseline="-25000" dirty="0" err="1" smtClean="0">
                <a:solidFill>
                  <a:srgbClr val="FFFF00"/>
                </a:solidFill>
              </a:rPr>
              <a:t>i</a:t>
            </a:r>
            <a:endParaRPr lang="en-AU" sz="2400" i="1" baseline="-25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sz="2400" dirty="0" smtClean="0"/>
              <a:t>The </a:t>
            </a:r>
            <a:r>
              <a:rPr lang="en-AU" sz="2400" i="1" dirty="0" err="1" smtClean="0"/>
              <a:t>z</a:t>
            </a:r>
            <a:r>
              <a:rPr lang="en-AU" sz="2400" i="1" baseline="-25000" dirty="0" err="1" smtClean="0"/>
              <a:t>i</a:t>
            </a:r>
            <a:r>
              <a:rPr lang="en-AU" sz="2400" dirty="0" smtClean="0"/>
              <a:t>: (1) are ordination axes</a:t>
            </a:r>
          </a:p>
          <a:p>
            <a:pPr marL="0" indent="0">
              <a:buNone/>
            </a:pPr>
            <a:r>
              <a:rPr lang="en-AU" sz="2400" dirty="0" smtClean="0"/>
              <a:t>	 (2) model correlation</a:t>
            </a:r>
            <a:endParaRPr lang="en-AU" sz="24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28681" y="651116"/>
            <a:ext cx="2503759" cy="905675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586487" y="1556791"/>
            <a:ext cx="369890" cy="93610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95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pic>
        <p:nvPicPr>
          <p:cNvPr id="20" name="Picture 3" descr="C:\Users\z3103495\Dropbox\presentn\modelsTalk\PIT-equations_Page_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00" y="3023992"/>
            <a:ext cx="3849687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745848" y="4640110"/>
            <a:ext cx="2323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Warton </a:t>
            </a:r>
            <a:r>
              <a:rPr lang="en-AU" sz="800" i="1" dirty="0" smtClean="0">
                <a:solidFill>
                  <a:schemeClr val="bg1"/>
                </a:solidFill>
              </a:rPr>
              <a:t>et al. </a:t>
            </a:r>
            <a:r>
              <a:rPr lang="en-AU" sz="800" dirty="0" smtClean="0">
                <a:solidFill>
                  <a:schemeClr val="bg1"/>
                </a:solidFill>
              </a:rPr>
              <a:t>(</a:t>
            </a:r>
            <a:r>
              <a:rPr lang="en-AU" sz="800" i="1" dirty="0" smtClean="0">
                <a:solidFill>
                  <a:schemeClr val="bg1"/>
                </a:solidFill>
              </a:rPr>
              <a:t>Trends </a:t>
            </a:r>
            <a:r>
              <a:rPr lang="en-AU" sz="800" i="1" dirty="0" err="1" smtClean="0">
                <a:solidFill>
                  <a:schemeClr val="bg1"/>
                </a:solidFill>
              </a:rPr>
              <a:t>Ecol</a:t>
            </a:r>
            <a:r>
              <a:rPr lang="en-AU" sz="800" i="1" dirty="0" smtClean="0">
                <a:solidFill>
                  <a:schemeClr val="bg1"/>
                </a:solidFill>
              </a:rPr>
              <a:t> </a:t>
            </a:r>
            <a:r>
              <a:rPr lang="en-AU" sz="800" i="1" dirty="0" err="1" smtClean="0">
                <a:solidFill>
                  <a:schemeClr val="bg1"/>
                </a:solidFill>
              </a:rPr>
              <a:t>Evol</a:t>
            </a:r>
            <a:r>
              <a:rPr lang="en-AU" sz="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AU" sz="800" dirty="0" smtClean="0">
                <a:solidFill>
                  <a:schemeClr val="bg1"/>
                </a:solidFill>
              </a:rPr>
              <a:t>Ovaskainen </a:t>
            </a:r>
            <a:r>
              <a:rPr lang="en-AU" sz="800" i="1" dirty="0" smtClean="0">
                <a:solidFill>
                  <a:schemeClr val="bg1"/>
                </a:solidFill>
              </a:rPr>
              <a:t>et al.</a:t>
            </a:r>
            <a:r>
              <a:rPr lang="en-AU" sz="800" dirty="0" smtClean="0">
                <a:solidFill>
                  <a:schemeClr val="bg1"/>
                </a:solidFill>
              </a:rPr>
              <a:t> (in press) </a:t>
            </a:r>
            <a:r>
              <a:rPr lang="en-AU" sz="800" i="1" dirty="0" smtClean="0">
                <a:solidFill>
                  <a:schemeClr val="bg1"/>
                </a:solidFill>
              </a:rPr>
              <a:t>Methods </a:t>
            </a:r>
            <a:r>
              <a:rPr lang="en-AU" sz="800" i="1" dirty="0" err="1" smtClean="0">
                <a:solidFill>
                  <a:schemeClr val="bg1"/>
                </a:solidFill>
              </a:rPr>
              <a:t>Ecol</a:t>
            </a:r>
            <a:r>
              <a:rPr lang="en-AU" sz="800" i="1" dirty="0" smtClean="0">
                <a:solidFill>
                  <a:schemeClr val="bg1"/>
                </a:solidFill>
              </a:rPr>
              <a:t> </a:t>
            </a:r>
            <a:r>
              <a:rPr lang="en-AU" sz="800" i="1" dirty="0" err="1" smtClean="0">
                <a:solidFill>
                  <a:schemeClr val="bg1"/>
                </a:solidFill>
              </a:rPr>
              <a:t>Evol</a:t>
            </a:r>
            <a:endParaRPr lang="en-AU" sz="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915816" y="4653136"/>
            <a:ext cx="576064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2400" dirty="0">
                <a:solidFill>
                  <a:schemeClr val="bg1"/>
                </a:solidFill>
                <a:cs typeface="Times New Roman"/>
              </a:rPr>
              <a:t>Computation a bit tricky: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cs typeface="Times New Roman"/>
              </a:rPr>
              <a:t>MCMC </a:t>
            </a:r>
            <a:r>
              <a:rPr lang="en-AU" sz="800" dirty="0">
                <a:solidFill>
                  <a:schemeClr val="bg1"/>
                </a:solidFill>
                <a:cs typeface="Times New Roman"/>
              </a:rPr>
              <a:t>(Hui, “</a:t>
            </a:r>
            <a:r>
              <a:rPr lang="en-AU" sz="800" dirty="0" err="1">
                <a:solidFill>
                  <a:schemeClr val="bg1"/>
                </a:solidFill>
                <a:cs typeface="Times New Roman"/>
              </a:rPr>
              <a:t>boral</a:t>
            </a:r>
            <a:r>
              <a:rPr lang="en-AU" sz="800" dirty="0">
                <a:solidFill>
                  <a:schemeClr val="bg1"/>
                </a:solidFill>
                <a:cs typeface="Times New Roman"/>
              </a:rPr>
              <a:t>”, Ovaskainen &amp; Blanchet “HMSC</a:t>
            </a:r>
            <a:r>
              <a:rPr lang="en-AU" sz="800" dirty="0" smtClean="0">
                <a:solidFill>
                  <a:schemeClr val="bg1"/>
                </a:solidFill>
                <a:cs typeface="Times New Roman"/>
              </a:rPr>
              <a:t>”)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  <a:cs typeface="Times New Roman"/>
              </a:rPr>
              <a:t>variational </a:t>
            </a:r>
            <a:r>
              <a:rPr lang="en-AU" sz="2400" dirty="0">
                <a:solidFill>
                  <a:schemeClr val="bg1"/>
                </a:solidFill>
                <a:cs typeface="Times New Roman"/>
              </a:rPr>
              <a:t>approximation</a:t>
            </a:r>
            <a:r>
              <a:rPr lang="en-AU" sz="40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AU" sz="800" dirty="0">
                <a:solidFill>
                  <a:schemeClr val="bg1"/>
                </a:solidFill>
                <a:cs typeface="Times New Roman"/>
              </a:rPr>
              <a:t>(Hui et al in review</a:t>
            </a:r>
            <a:r>
              <a:rPr lang="en-AU" sz="800" dirty="0" smtClean="0">
                <a:solidFill>
                  <a:schemeClr val="bg1"/>
                </a:solidFill>
                <a:cs typeface="Times New Roman"/>
              </a:rPr>
              <a:t>)</a:t>
            </a:r>
            <a:endParaRPr lang="en-AU" sz="80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37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0322" y="5121188"/>
            <a:ext cx="159742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13152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 smtClean="0">
                        <a:solidFill>
                          <a:srgbClr val="3B689F"/>
                        </a:solidFill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21570" y="5805844"/>
            <a:ext cx="18309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Hui </a:t>
            </a:r>
            <a:r>
              <a:rPr lang="en-AU" sz="800" i="1" dirty="0" smtClean="0">
                <a:solidFill>
                  <a:schemeClr val="bg1"/>
                </a:solidFill>
              </a:rPr>
              <a:t>et al. </a:t>
            </a:r>
            <a:r>
              <a:rPr lang="en-AU" sz="800" dirty="0" smtClean="0">
                <a:solidFill>
                  <a:schemeClr val="bg1"/>
                </a:solidFill>
              </a:rPr>
              <a:t>(2015) </a:t>
            </a:r>
            <a:r>
              <a:rPr lang="en-AU" sz="800" i="1" dirty="0" smtClean="0">
                <a:solidFill>
                  <a:schemeClr val="bg1"/>
                </a:solidFill>
              </a:rPr>
              <a:t>Methods </a:t>
            </a:r>
            <a:r>
              <a:rPr lang="en-AU" sz="800" i="1" dirty="0" err="1" smtClean="0">
                <a:solidFill>
                  <a:schemeClr val="bg1"/>
                </a:solidFill>
              </a:rPr>
              <a:t>Ecol</a:t>
            </a:r>
            <a:r>
              <a:rPr lang="en-AU" sz="800" i="1" dirty="0" smtClean="0">
                <a:solidFill>
                  <a:schemeClr val="bg1"/>
                </a:solidFill>
              </a:rPr>
              <a:t> </a:t>
            </a:r>
            <a:r>
              <a:rPr lang="en-AU" sz="800" i="1" dirty="0" err="1" smtClean="0">
                <a:solidFill>
                  <a:schemeClr val="bg1"/>
                </a:solidFill>
              </a:rPr>
              <a:t>Evol</a:t>
            </a:r>
            <a:r>
              <a:rPr lang="en-AU" sz="800" i="1" dirty="0" smtClean="0">
                <a:solidFill>
                  <a:schemeClr val="bg1"/>
                </a:solidFill>
              </a:rPr>
              <a:t> </a:t>
            </a:r>
            <a:endParaRPr lang="en-AU" sz="800" i="1" dirty="0"/>
          </a:p>
        </p:txBody>
      </p:sp>
      <p:pic>
        <p:nvPicPr>
          <p:cNvPr id="21" name="Picture 3" descr="C:\Users\z3103495\Dropbox\presentn\modelsTalk\coralM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096852"/>
            <a:ext cx="6588732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ropbox\presentn\modelsTalk\coralLV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r="51358" b="-1529"/>
          <a:stretch/>
        </p:blipFill>
        <p:spPr bwMode="auto">
          <a:xfrm>
            <a:off x="3491879" y="1700808"/>
            <a:ext cx="428382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0322" y="5121188"/>
            <a:ext cx="159742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549721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row-resample GLMs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Latent variable models </a:t>
                      </a:r>
                      <a:r>
                        <a:rPr lang="en-AU" sz="8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see Pledger</a:t>
                      </a:r>
                      <a:r>
                        <a:rPr lang="en-AU" sz="8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Arnold (2014, </a:t>
                      </a:r>
                      <a:r>
                        <a:rPr lang="en-AU" sz="800" i="1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Comp Graph Stats</a:t>
                      </a:r>
                      <a:r>
                        <a:rPr lang="en-AU" sz="8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</p:spTree>
    <p:extLst>
      <p:ext uri="{BB962C8B-B14F-4D97-AF65-F5344CB8AC3E}">
        <p14:creationId xmlns:p14="http://schemas.microsoft.com/office/powerpoint/2010/main" val="6952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2392270"/>
            <a:ext cx="244827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22340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046586" y="2392270"/>
            <a:ext cx="1165374" cy="21729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8878" y="1929026"/>
            <a:ext cx="499561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Is there a change in community composition? (relative abundance)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03146"/>
              </p:ext>
            </p:extLst>
          </p:nvPr>
        </p:nvGraphicFramePr>
        <p:xfrm>
          <a:off x="5209693" y="3103094"/>
          <a:ext cx="2880317" cy="275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</a:tblGrid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85813" y="2708920"/>
            <a:ext cx="18002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64 </a:t>
            </a:r>
            <a:r>
              <a:rPr kumimoji="0" lang="en-AU" sz="1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Hemiptera</a:t>
            </a: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species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514005" y="2852936"/>
            <a:ext cx="504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09693" y="2856944"/>
            <a:ext cx="5040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4638493" y="4199481"/>
            <a:ext cx="72007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36 sites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003158" y="3140968"/>
            <a:ext cx="0" cy="8383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007631" y="4698020"/>
            <a:ext cx="7" cy="100806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2392270"/>
            <a:ext cx="244827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86055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44627"/>
              </p:ext>
            </p:extLst>
          </p:nvPr>
        </p:nvGraphicFramePr>
        <p:xfrm>
          <a:off x="5209693" y="3103094"/>
          <a:ext cx="2880317" cy="275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</a:tblGrid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5177348" y="3998966"/>
            <a:ext cx="3139068" cy="294129"/>
          </a:xfrm>
          <a:prstGeom prst="roundRect">
            <a:avLst/>
          </a:prstGeom>
          <a:solidFill>
            <a:srgbClr val="001932">
              <a:alpha val="2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046586" y="2392270"/>
            <a:ext cx="1165374" cy="21729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8878" y="1929026"/>
            <a:ext cx="499561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Is there a change in community composition? (relative abundance)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85813" y="2708920"/>
            <a:ext cx="18002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64 </a:t>
            </a:r>
            <a:r>
              <a:rPr kumimoji="0" lang="en-AU" sz="1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Hemiptera</a:t>
            </a: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species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514005" y="2852936"/>
            <a:ext cx="504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09693" y="2856944"/>
            <a:ext cx="5040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55776" y="3892986"/>
            <a:ext cx="188936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rgbClr val="FFFF00"/>
                </a:solidFill>
                <a:latin typeface="+mn-lt"/>
                <a:cs typeface="Times New Roman"/>
              </a:rPr>
              <a:t>“row effect”, </a:t>
            </a:r>
            <a:r>
              <a:rPr lang="en-AU" sz="2000" dirty="0" err="1" smtClean="0">
                <a:solidFill>
                  <a:srgbClr val="FFFF00"/>
                </a:solidFill>
                <a:latin typeface="Symbol" panose="05050102010706020507" pitchFamily="18" charset="2"/>
                <a:cs typeface="Times New Roman"/>
              </a:rPr>
              <a:t>a</a:t>
            </a:r>
            <a:r>
              <a:rPr lang="en-AU" sz="2000" i="1" baseline="-25000" dirty="0" err="1" smtClean="0">
                <a:solidFill>
                  <a:srgbClr val="FFFF00"/>
                </a:solidFill>
                <a:latin typeface="+mn-lt"/>
                <a:cs typeface="Times New Roman"/>
              </a:rPr>
              <a:t>i</a:t>
            </a:r>
            <a:endParaRPr lang="en-AU" sz="2000" i="1" baseline="-25000" dirty="0" smtClean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393684" y="4149080"/>
            <a:ext cx="816009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39640" y="5295111"/>
            <a:ext cx="3139068" cy="294129"/>
          </a:xfrm>
          <a:prstGeom prst="roundRect">
            <a:avLst/>
          </a:prstGeom>
          <a:solidFill>
            <a:srgbClr val="001932">
              <a:alpha val="2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211960" y="4293096"/>
            <a:ext cx="927680" cy="108012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154328" y="3212976"/>
            <a:ext cx="3139068" cy="294129"/>
          </a:xfrm>
          <a:prstGeom prst="roundRect">
            <a:avLst/>
          </a:prstGeom>
          <a:solidFill>
            <a:srgbClr val="001932">
              <a:alpha val="2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211960" y="3363090"/>
            <a:ext cx="974713" cy="63587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7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5" grpId="0" animBg="1"/>
      <p:bldP spid="25" grpId="1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New technology </a:t>
            </a:r>
            <a:r>
              <a:rPr lang="en-AU" sz="3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→ </a:t>
            </a:r>
            <a:r>
              <a:rPr lang="en-AU" dirty="0">
                <a:solidFill>
                  <a:srgbClr val="FFFF00"/>
                </a:solidFill>
              </a:rPr>
              <a:t>New data</a:t>
            </a:r>
          </a:p>
        </p:txBody>
      </p:sp>
      <p:pic>
        <p:nvPicPr>
          <p:cNvPr id="1031" name="Picture 7" descr="C:\Users\z3103495\Dropbox\presentn\SDM\TMP_M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r="6873"/>
          <a:stretch/>
        </p:blipFill>
        <p:spPr bwMode="auto">
          <a:xfrm>
            <a:off x="467544" y="1556792"/>
            <a:ext cx="3457575" cy="39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z3103495\Dropbox\presentn\AAStalk\geneStuf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 r="47150" b="6124"/>
          <a:stretch/>
        </p:blipFill>
        <p:spPr bwMode="auto">
          <a:xfrm>
            <a:off x="4427984" y="1556792"/>
            <a:ext cx="4279726" cy="186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3663" y="3388028"/>
            <a:ext cx="1846809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Rashid </a:t>
            </a:r>
            <a:r>
              <a:rPr kumimoji="0" lang="en-AU" sz="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et al.</a:t>
            </a: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(2012) </a:t>
            </a:r>
            <a:r>
              <a:rPr kumimoji="0" lang="en-AU" sz="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Evolutionary </a:t>
            </a:r>
            <a:r>
              <a:rPr kumimoji="0" lang="en-AU" sz="6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Bioinf</a:t>
            </a:r>
            <a:r>
              <a:rPr lang="en-AU" sz="600" i="1" dirty="0" err="1" smtClean="0">
                <a:solidFill>
                  <a:schemeClr val="bg1"/>
                </a:solidFill>
                <a:latin typeface="Sommet bold"/>
              </a:rPr>
              <a:t>ormatics</a:t>
            </a:r>
            <a:endParaRPr kumimoji="0" lang="en-AU" sz="6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5498182"/>
            <a:ext cx="2161431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600" dirty="0" smtClean="0">
                <a:solidFill>
                  <a:schemeClr val="bg1"/>
                </a:solidFill>
                <a:latin typeface="Sommet bold"/>
              </a:rPr>
              <a:t>Warton &amp; Shepherd (2010) </a:t>
            </a:r>
            <a:r>
              <a:rPr lang="en-AU" sz="600" i="1" dirty="0" smtClean="0">
                <a:solidFill>
                  <a:schemeClr val="bg1"/>
                </a:solidFill>
                <a:latin typeface="Sommet bold"/>
              </a:rPr>
              <a:t>Annals of Applied Statistics</a:t>
            </a:r>
            <a:endParaRPr kumimoji="0" lang="en-AU" sz="6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</a:endParaRPr>
          </a:p>
        </p:txBody>
      </p:sp>
      <p:pic>
        <p:nvPicPr>
          <p:cNvPr id="3075" name="Picture 3" descr="C:\Users\z3103495\Dropbox\presentn\AAStalk\RNAstuf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1763"/>
          <a:stretch/>
        </p:blipFill>
        <p:spPr bwMode="auto">
          <a:xfrm>
            <a:off x="4425180" y="3781425"/>
            <a:ext cx="4282530" cy="172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92280" y="5500936"/>
            <a:ext cx="1702793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Yamaguchi </a:t>
            </a:r>
            <a:r>
              <a:rPr kumimoji="0" lang="en-AU" sz="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et al.</a:t>
            </a: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(2011) </a:t>
            </a:r>
            <a:r>
              <a:rPr kumimoji="0" lang="en-AU" sz="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Cancer Informatics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Dropbox\presentn\modelsTalk\equations_Page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00" y="2440800"/>
            <a:ext cx="3054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98314" y="2392270"/>
            <a:ext cx="244827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4142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row-resample GLMs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Latent variable models </a:t>
                      </a:r>
                      <a:r>
                        <a:rPr lang="en-AU" sz="8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see Pledger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Arnold (2014,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Comp Graph Stats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2479" y="2645511"/>
            <a:ext cx="136815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Warton </a:t>
            </a:r>
            <a:r>
              <a:rPr kumimoji="0" lang="en-AU" sz="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</a:t>
            </a:r>
            <a:r>
              <a:rPr kumimoji="0" lang="en-A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 prep)</a:t>
            </a:r>
          </a:p>
        </p:txBody>
      </p:sp>
      <p:sp>
        <p:nvSpPr>
          <p:cNvPr id="2" name="Oval 1"/>
          <p:cNvSpPr/>
          <p:nvPr/>
        </p:nvSpPr>
        <p:spPr>
          <a:xfrm>
            <a:off x="4536000" y="2447677"/>
            <a:ext cx="504056" cy="5492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5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47129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D:\Dropbox\presentn\modelsTalk\compSimNoMvabundALLTYPES2few.smallsome1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0" y="2019600"/>
            <a:ext cx="8077998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ropbox\presentn\modelsTalk\compSimALLTYPES2few.smallsome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7" y="2020240"/>
            <a:ext cx="8078000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2392270"/>
            <a:ext cx="244827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0368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1988840"/>
            <a:ext cx="381642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Coral data: effect on total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abundance or composition?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C:\Users\z3103495\Dropbox\presentn\modelsTalk\Coral_Outcrop_Flynn_Re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8" b="31313"/>
          <a:stretch/>
        </p:blipFill>
        <p:spPr bwMode="auto">
          <a:xfrm>
            <a:off x="720525" y="3068960"/>
            <a:ext cx="8099947" cy="28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2392270"/>
            <a:ext cx="244827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21716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:\Dropbox\presentn\modelsTalk\coralMe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5382"/>
            <a:ext cx="7863308" cy="30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39952" y="1988840"/>
            <a:ext cx="381642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Coral data: effect on total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abundance or composition?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7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opbox\presentn\modelsTalk\coralLV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88" y="2852936"/>
            <a:ext cx="6400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98314" y="2392270"/>
            <a:ext cx="244827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52881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39952" y="1988840"/>
            <a:ext cx="381642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Coral data: effect on total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abundance or composition?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2924944"/>
            <a:ext cx="2448272" cy="864096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7982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82272"/>
              </p:ext>
            </p:extLst>
          </p:nvPr>
        </p:nvGraphicFramePr>
        <p:xfrm>
          <a:off x="5209693" y="3103094"/>
          <a:ext cx="2880317" cy="275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</a:tblGrid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85813" y="2708920"/>
            <a:ext cx="18002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64 </a:t>
            </a:r>
            <a:r>
              <a:rPr kumimoji="0" lang="en-AU" sz="1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Hemiptera</a:t>
            </a: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species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514005" y="2852936"/>
            <a:ext cx="504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09693" y="2856944"/>
            <a:ext cx="5040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4638493" y="4199481"/>
            <a:ext cx="72007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36 sites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03158" y="3140968"/>
            <a:ext cx="0" cy="8383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007631" y="4698020"/>
            <a:ext cx="7" cy="100806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85913" y="2392270"/>
            <a:ext cx="0" cy="89271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183318" y="2392270"/>
            <a:ext cx="701050" cy="89271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652120" y="2420888"/>
            <a:ext cx="371149" cy="86409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6587" y="2020778"/>
            <a:ext cx="600434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Why do different species respond differently?</a:t>
            </a:r>
          </a:p>
        </p:txBody>
      </p:sp>
    </p:spTree>
    <p:extLst>
      <p:ext uri="{BB962C8B-B14F-4D97-AF65-F5344CB8AC3E}">
        <p14:creationId xmlns:p14="http://schemas.microsoft.com/office/powerpoint/2010/main" val="29011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2924944"/>
            <a:ext cx="2448272" cy="864096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24572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6587" y="2020778"/>
            <a:ext cx="6004346" cy="29484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Why do different species respond differently?</a:t>
            </a: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→ </a:t>
            </a:r>
            <a:r>
              <a:rPr lang="en-AU" sz="2000" dirty="0" smtClean="0">
                <a:solidFill>
                  <a:srgbClr val="FFFF00"/>
                </a:solidFill>
                <a:latin typeface="+mn-lt"/>
                <a:cs typeface="Times New Roman"/>
              </a:rPr>
              <a:t>species traits (</a:t>
            </a:r>
            <a:r>
              <a:rPr lang="en-AU" sz="2000" b="1" dirty="0" err="1" smtClean="0">
                <a:solidFill>
                  <a:srgbClr val="FFFF00"/>
                </a:solidFill>
                <a:latin typeface="+mn-lt"/>
                <a:cs typeface="Times New Roman"/>
              </a:rPr>
              <a:t>z</a:t>
            </a:r>
            <a:r>
              <a:rPr lang="en-AU" sz="2000" i="1" baseline="-25000" dirty="0" err="1" smtClean="0">
                <a:solidFill>
                  <a:srgbClr val="FFFF00"/>
                </a:solidFill>
                <a:latin typeface="+mn-lt"/>
                <a:cs typeface="Times New Roman"/>
              </a:rPr>
              <a:t>j</a:t>
            </a:r>
            <a:r>
              <a:rPr lang="en-AU" sz="2000" dirty="0" smtClean="0">
                <a:solidFill>
                  <a:srgbClr val="FFFF00"/>
                </a:solidFill>
                <a:latin typeface="+mn-lt"/>
                <a:cs typeface="Times New Roman"/>
              </a:rPr>
              <a:t>) as predictors</a:t>
            </a: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algn="ctr" fontAlgn="auto">
              <a:spcBef>
                <a:spcPct val="20000"/>
              </a:spcBef>
              <a:spcAft>
                <a:spcPts val="600"/>
              </a:spcAft>
            </a:pPr>
            <a:endParaRPr lang="en-AU" sz="20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climate x trait interactions (</a:t>
            </a:r>
            <a:r>
              <a:rPr lang="en-AU" sz="2000" b="1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/>
              </a:rPr>
              <a:t>b</a:t>
            </a:r>
            <a:r>
              <a:rPr lang="en-AU" sz="2000" i="1" baseline="-25000" dirty="0" err="1" smtClean="0">
                <a:solidFill>
                  <a:schemeClr val="bg1"/>
                </a:solidFill>
                <a:latin typeface="+mn-lt"/>
                <a:cs typeface="Times New Roman"/>
              </a:rPr>
              <a:t>xz</a:t>
            </a: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) explain differences in species response, “the fourth corner”</a:t>
            </a:r>
          </a:p>
          <a:p>
            <a:pPr marR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800" dirty="0" smtClean="0">
                <a:solidFill>
                  <a:schemeClr val="bg1"/>
                </a:solidFill>
                <a:latin typeface="+mn-lt"/>
                <a:cs typeface="Times New Roman"/>
              </a:rPr>
              <a:t>Brown </a:t>
            </a:r>
            <a:r>
              <a:rPr lang="en-AU" sz="800" i="1" dirty="0" smtClean="0">
                <a:solidFill>
                  <a:schemeClr val="bg1"/>
                </a:solidFill>
                <a:latin typeface="+mn-lt"/>
                <a:cs typeface="Times New Roman"/>
              </a:rPr>
              <a:t>et al.</a:t>
            </a:r>
            <a:r>
              <a:rPr lang="en-AU" sz="800" dirty="0" smtClean="0">
                <a:solidFill>
                  <a:schemeClr val="bg1"/>
                </a:solidFill>
                <a:latin typeface="+mn-lt"/>
                <a:cs typeface="Times New Roman"/>
              </a:rPr>
              <a:t> (2014), Warton </a:t>
            </a:r>
            <a:r>
              <a:rPr lang="en-AU" sz="800" i="1" dirty="0" smtClean="0">
                <a:solidFill>
                  <a:schemeClr val="bg1"/>
                </a:solidFill>
                <a:latin typeface="+mn-lt"/>
                <a:cs typeface="Times New Roman"/>
              </a:rPr>
              <a:t>et al.</a:t>
            </a:r>
            <a:r>
              <a:rPr lang="en-AU" sz="800" dirty="0" smtClean="0">
                <a:solidFill>
                  <a:schemeClr val="bg1"/>
                </a:solidFill>
                <a:latin typeface="+mn-lt"/>
                <a:cs typeface="Times New Roman"/>
              </a:rPr>
              <a:t> (2015) </a:t>
            </a:r>
            <a:r>
              <a:rPr lang="en-AU" sz="800" i="1" dirty="0" smtClean="0">
                <a:solidFill>
                  <a:schemeClr val="bg1"/>
                </a:solidFill>
                <a:latin typeface="+mn-lt"/>
                <a:cs typeface="Times New Roman"/>
              </a:rPr>
              <a:t>Methods in Ecology and Evolution</a:t>
            </a:r>
          </a:p>
        </p:txBody>
      </p:sp>
      <p:pic>
        <p:nvPicPr>
          <p:cNvPr id="6146" name="Picture 2" descr="D:\Dropbox\presentn\modelsTalk\equations_Page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92" y="2996952"/>
            <a:ext cx="581501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2924944"/>
            <a:ext cx="2448272" cy="864096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89574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6587" y="2020778"/>
            <a:ext cx="6004346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Why do different species respond differently?</a:t>
            </a: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→ </a:t>
            </a:r>
            <a:r>
              <a:rPr lang="en-AU" sz="2000" dirty="0" smtClean="0">
                <a:solidFill>
                  <a:srgbClr val="FFFF00"/>
                </a:solidFill>
                <a:latin typeface="+mn-lt"/>
                <a:cs typeface="Times New Roman"/>
              </a:rPr>
              <a:t>species traits (</a:t>
            </a:r>
            <a:r>
              <a:rPr lang="en-AU" sz="2000" b="1" dirty="0" err="1" smtClean="0">
                <a:solidFill>
                  <a:srgbClr val="FFFF00"/>
                </a:solidFill>
                <a:latin typeface="+mn-lt"/>
                <a:cs typeface="Times New Roman"/>
              </a:rPr>
              <a:t>z</a:t>
            </a:r>
            <a:r>
              <a:rPr lang="en-AU" sz="2000" i="1" baseline="-25000" dirty="0" err="1" smtClean="0">
                <a:solidFill>
                  <a:srgbClr val="FFFF00"/>
                </a:solidFill>
                <a:latin typeface="+mn-lt"/>
                <a:cs typeface="Times New Roman"/>
              </a:rPr>
              <a:t>j</a:t>
            </a:r>
            <a:r>
              <a:rPr lang="en-AU" sz="2000" dirty="0" smtClean="0">
                <a:solidFill>
                  <a:srgbClr val="FFFF00"/>
                </a:solidFill>
                <a:latin typeface="+mn-lt"/>
                <a:cs typeface="Times New Roman"/>
              </a:rPr>
              <a:t>) as predictors</a:t>
            </a: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algn="ctr" fontAlgn="auto">
              <a:spcBef>
                <a:spcPct val="20000"/>
              </a:spcBef>
              <a:spcAft>
                <a:spcPts val="600"/>
              </a:spcAft>
            </a:pPr>
            <a:endParaRPr lang="en-AU" sz="20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endParaRPr lang="en-AU" sz="8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endParaRPr lang="en-AU" sz="8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endParaRPr lang="en-AU" sz="8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endParaRPr lang="en-AU" sz="8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endParaRPr lang="en-AU" sz="800" dirty="0" smtClean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pic>
        <p:nvPicPr>
          <p:cNvPr id="23554" name="Picture 2" descr="D:\Dropbox\presentn\modelsTalk\4thCor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49245"/>
            <a:ext cx="4608512" cy="32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2924944"/>
            <a:ext cx="2448272" cy="864096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731486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row-resample GLMs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Traits (</a:t>
                      </a:r>
                      <a:r>
                        <a:rPr lang="en-AU" sz="2000" b="1" kern="1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AU" sz="2000" i="1" kern="1400" baseline="-250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as predictors, interaction with </a:t>
                      </a:r>
                      <a:r>
                        <a:rPr lang="en-AU" sz="2000" b="1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AU" sz="2000" i="1" kern="1400" baseline="-25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Latent variable models </a:t>
                      </a:r>
                      <a:r>
                        <a:rPr lang="en-AU" sz="8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see Pledger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Arnold (2014,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Comp Graph Stats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pic>
        <p:nvPicPr>
          <p:cNvPr id="7171" name="Picture 3" descr="D:\Dropbox\presentn\modelsTalk\equations_Page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90888"/>
            <a:ext cx="581501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ropbox\presentn\modelsTalk\PIT-equations_Page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55" y="2420888"/>
            <a:ext cx="309086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8314" y="3825044"/>
            <a:ext cx="2448272" cy="90010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algn="ctr">
              <a:spcAft>
                <a:spcPts val="0"/>
              </a:spcAft>
            </a:pPr>
            <a:endParaRPr lang="en-US" altLang="en-US" dirty="0">
              <a:solidFill>
                <a:srgbClr val="3B689F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30507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row-resample GLMs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 smtClean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Traits (</a:t>
                      </a:r>
                      <a:r>
                        <a:rPr lang="en-AU" sz="2000" b="1" kern="1400" dirty="0" err="1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AU" sz="2000" i="1" kern="1400" baseline="-25000" dirty="0" err="1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as predictors, interaction with </a:t>
                      </a:r>
                      <a:r>
                        <a:rPr lang="en-AU" sz="2000" b="1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AU" sz="2000" i="1" kern="1400" baseline="-250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LASSO, random effects,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neural nets, …</a:t>
                      </a:r>
                    </a:p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(Harris 2015, </a:t>
                      </a:r>
                      <a:r>
                        <a:rPr lang="en-AU" sz="800" i="1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 in Ecology and Evolution</a:t>
                      </a:r>
                      <a:r>
                        <a:rPr lang="en-AU" sz="8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Latent variable models </a:t>
                      </a:r>
                      <a:r>
                        <a:rPr lang="en-AU" sz="8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see Pledger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Arnold (2014,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Comp Graph Stats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pic>
        <p:nvPicPr>
          <p:cNvPr id="14" name="Picture 2" descr="D:\Dropbox\presentn\modelsTalk\PIT-equations_Page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55" y="2420888"/>
            <a:ext cx="309086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Dropbox\presentn\modelsTalk\PIT-equations_Page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3" y="3319200"/>
            <a:ext cx="57245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New technology </a:t>
            </a:r>
            <a:r>
              <a:rPr lang="en-AU" sz="3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→ </a:t>
            </a:r>
            <a:r>
              <a:rPr lang="en-AU" dirty="0">
                <a:solidFill>
                  <a:srgbClr val="FFFF00"/>
                </a:solidFill>
              </a:rPr>
              <a:t>New </a:t>
            </a:r>
            <a:r>
              <a:rPr lang="en-AU" dirty="0" smtClean="0">
                <a:solidFill>
                  <a:srgbClr val="FFFF00"/>
                </a:solidFill>
              </a:rPr>
              <a:t>analysis methods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428" y="2060848"/>
            <a:ext cx="72008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cs typeface="Times New Roman"/>
              </a:rPr>
              <a:t>→</a:t>
            </a: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4297" y="3397553"/>
            <a:ext cx="844127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Francis Hui (</a:t>
            </a: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2014)</a:t>
            </a:r>
            <a:endParaRPr kumimoji="0" lang="en-AU" sz="6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202" y="5701439"/>
            <a:ext cx="3148383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Dunstan </a:t>
            </a:r>
            <a:r>
              <a:rPr kumimoji="0" lang="en-AU" sz="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et al.</a:t>
            </a:r>
            <a:r>
              <a:rPr kumimoji="0" lang="en-AU" sz="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 (2013) </a:t>
            </a:r>
            <a:r>
              <a:rPr kumimoji="0" lang="en-AU" sz="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Journal of Agricultural, Biological and Environmental</a:t>
            </a:r>
            <a:r>
              <a:rPr kumimoji="0" lang="en-AU" sz="6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Statistics</a:t>
            </a:r>
            <a:endParaRPr kumimoji="0" lang="en-AU" sz="6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pic>
        <p:nvPicPr>
          <p:cNvPr id="2071" name="Picture 23" descr="C:\Users\z3103495\Dropbox\presentn\AAStalk\SEF-ResidsPl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93" y="3645024"/>
            <a:ext cx="4112829" cy="20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z3103495\Dropbox\presentn\AAStalk\slidessa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09" y="1267347"/>
            <a:ext cx="3429607" cy="21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z3103495\Dropbox\presentn\AAStalk\slidesseparatesd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0" y="1267347"/>
            <a:ext cx="3429608" cy="21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98314" y="4653136"/>
            <a:ext cx="159742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algn="ctr">
              <a:spcAft>
                <a:spcPts val="0"/>
              </a:spcAft>
            </a:pPr>
            <a:endParaRPr lang="en-US" altLang="en-US" dirty="0">
              <a:solidFill>
                <a:srgbClr val="3B689F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1416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row-resample GLMs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 smtClean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Traits (</a:t>
                      </a:r>
                      <a:r>
                        <a:rPr lang="en-AU" sz="2000" b="1" kern="1400" dirty="0" err="1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AU" sz="2000" i="1" kern="1400" baseline="-25000" dirty="0" err="1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as predictors, interaction with </a:t>
                      </a:r>
                      <a:r>
                        <a:rPr lang="en-AU" sz="2000" b="1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AU" sz="2000" i="1" kern="1400" baseline="-250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LASSO, random effects,</a:t>
                      </a:r>
                      <a:r>
                        <a:rPr lang="en-AU" sz="20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neural nets, …</a:t>
                      </a:r>
                    </a:p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(Harris 2015,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 in Ecology and Evolution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(species by 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response, or sites by composition)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Latent variable models </a:t>
                      </a:r>
                      <a:r>
                        <a:rPr lang="en-AU" sz="8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see Pledger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Arnold (2014,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Comp Graph Stats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pic>
        <p:nvPicPr>
          <p:cNvPr id="14" name="Picture 2" descr="D:\Dropbox\presentn\modelsTalk\PIT-equations_Page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55" y="2420888"/>
            <a:ext cx="309086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ropbox\presentn\modelsTalk\PIT-equations_Page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3" y="3319200"/>
            <a:ext cx="57245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98314" y="4653136"/>
            <a:ext cx="1597422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algn="ctr">
              <a:spcAft>
                <a:spcPts val="0"/>
              </a:spcAft>
            </a:pPr>
            <a:endParaRPr lang="en-US" altLang="en-US" dirty="0">
              <a:solidFill>
                <a:srgbClr val="3B689F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76477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row-resample GLMs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 smtClean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Traits (</a:t>
                      </a:r>
                      <a:r>
                        <a:rPr lang="en-AU" sz="2000" b="1" kern="1400" dirty="0" err="1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AU" sz="2000" i="1" kern="1400" baseline="-25000" dirty="0" err="1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as predictors, interaction with </a:t>
                      </a:r>
                      <a:r>
                        <a:rPr lang="en-AU" sz="2000" b="1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AU" sz="2000" i="1" kern="1400" baseline="-250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LASSO, random effects,</a:t>
                      </a:r>
                      <a:r>
                        <a:rPr lang="en-AU" sz="20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neural nets, …</a:t>
                      </a:r>
                    </a:p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(Harris 2015,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 in Ecology and Evolution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Finite mixture models </a:t>
                      </a:r>
                      <a:r>
                        <a:rPr lang="en-AU" sz="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Pledger &amp; Arnold (2014, </a:t>
                      </a:r>
                      <a:r>
                        <a:rPr lang="en-AU" sz="80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JCGS), </a:t>
                      </a:r>
                      <a:r>
                        <a:rPr lang="en-AU" sz="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Dunstan </a:t>
                      </a:r>
                      <a:r>
                        <a:rPr lang="en-AU" sz="80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et al.</a:t>
                      </a:r>
                      <a:r>
                        <a:rPr lang="en-AU" sz="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(2011 </a:t>
                      </a:r>
                      <a:r>
                        <a:rPr lang="en-AU" sz="800" i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Ecol</a:t>
                      </a:r>
                      <a:r>
                        <a:rPr lang="en-AU" sz="80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Model</a:t>
                      </a:r>
                      <a:r>
                        <a:rPr lang="en-AU" sz="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…)</a:t>
                      </a:r>
                      <a:endParaRPr kumimoji="0" lang="en-AU" sz="80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Latent variable models </a:t>
                      </a:r>
                      <a:r>
                        <a:rPr lang="en-AU" sz="8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see Pledger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Arnold (2014,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Comp Graph Stats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pic>
        <p:nvPicPr>
          <p:cNvPr id="20" name="Picture 2" descr="D:\Dropbox\presentn\modelsTalk\PIT-equations_Page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55" y="2420888"/>
            <a:ext cx="309086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Dropbox\presentn\modelsTalk\PIT-equations_Page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3" y="3319200"/>
            <a:ext cx="57245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0322" y="5661248"/>
            <a:ext cx="2389510" cy="432048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algn="ctr">
              <a:spcAft>
                <a:spcPts val="0"/>
              </a:spcAft>
            </a:pPr>
            <a:endParaRPr lang="en-US" altLang="en-US" dirty="0">
              <a:solidFill>
                <a:srgbClr val="3B689F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15040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row-resample GLMs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Traits (</a:t>
                      </a:r>
                      <a:r>
                        <a:rPr lang="en-AU" sz="2000" b="1" kern="1400" dirty="0" err="1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AU" sz="2000" i="1" kern="1400" baseline="-25000" dirty="0" err="1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as predictors, interaction with </a:t>
                      </a:r>
                      <a:r>
                        <a:rPr lang="en-AU" sz="2000" b="1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AU" sz="2000" i="1" kern="1400" baseline="-250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 smtClean="0">
                        <a:solidFill>
                          <a:srgbClr val="3B689F"/>
                        </a:solidFill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LASSO, random effects,</a:t>
                      </a:r>
                      <a:r>
                        <a:rPr lang="en-AU" sz="20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neural nets, …</a:t>
                      </a:r>
                    </a:p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(Harris 2015,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 in Ecology and Evolution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Finite mixture models </a:t>
                      </a:r>
                      <a:r>
                        <a:rPr lang="en-AU" sz="800" dirty="0" smtClean="0">
                          <a:solidFill>
                            <a:srgbClr val="3B689F"/>
                          </a:solidFill>
                          <a:latin typeface="+mn-lt"/>
                        </a:rPr>
                        <a:t>Pledger &amp; Arnold (2014, </a:t>
                      </a:r>
                      <a:r>
                        <a:rPr lang="en-AU" sz="800" i="1" dirty="0" smtClean="0">
                          <a:solidFill>
                            <a:srgbClr val="3B689F"/>
                          </a:solidFill>
                          <a:latin typeface="+mn-lt"/>
                        </a:rPr>
                        <a:t>JCGS), </a:t>
                      </a:r>
                      <a:r>
                        <a:rPr lang="en-AU" sz="800" dirty="0" smtClean="0">
                          <a:solidFill>
                            <a:srgbClr val="3B689F"/>
                          </a:solidFill>
                          <a:latin typeface="+mn-lt"/>
                        </a:rPr>
                        <a:t>Dunstan </a:t>
                      </a:r>
                      <a:r>
                        <a:rPr lang="en-AU" sz="800" i="1" dirty="0" smtClean="0">
                          <a:solidFill>
                            <a:srgbClr val="3B689F"/>
                          </a:solidFill>
                          <a:latin typeface="+mn-lt"/>
                        </a:rPr>
                        <a:t>et al.</a:t>
                      </a:r>
                      <a:r>
                        <a:rPr lang="en-AU" sz="800" dirty="0" smtClean="0">
                          <a:solidFill>
                            <a:srgbClr val="3B689F"/>
                          </a:solidFill>
                          <a:latin typeface="+mn-lt"/>
                        </a:rPr>
                        <a:t> (2011 </a:t>
                      </a:r>
                      <a:r>
                        <a:rPr lang="en-AU" sz="800" i="1" dirty="0" err="1" smtClean="0">
                          <a:solidFill>
                            <a:srgbClr val="3B689F"/>
                          </a:solidFill>
                          <a:latin typeface="+mn-lt"/>
                        </a:rPr>
                        <a:t>Ecol</a:t>
                      </a:r>
                      <a:r>
                        <a:rPr lang="en-AU" sz="800" i="1" dirty="0" smtClean="0">
                          <a:solidFill>
                            <a:srgbClr val="3B689F"/>
                          </a:solidFill>
                          <a:latin typeface="+mn-lt"/>
                        </a:rPr>
                        <a:t> Model</a:t>
                      </a:r>
                      <a:r>
                        <a:rPr lang="en-AU" sz="800" dirty="0" smtClean="0">
                          <a:solidFill>
                            <a:srgbClr val="3B689F"/>
                          </a:solidFill>
                          <a:latin typeface="+mn-lt"/>
                        </a:rPr>
                        <a:t>…)</a:t>
                      </a:r>
                      <a:endParaRPr kumimoji="0" lang="en-AU" sz="80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B689F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Latent variable models </a:t>
                      </a:r>
                      <a:r>
                        <a:rPr lang="en-AU" sz="8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see Pledger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Arnold (2014,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Comp Graph Stats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pic>
        <p:nvPicPr>
          <p:cNvPr id="14" name="Picture 2" descr="D:\Dropbox\presentn\modelsTalk\PIT-equations_Page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55" y="2420888"/>
            <a:ext cx="309086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Dropbox\presentn\modelsTalk\PIT-equations_Page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3" y="3319200"/>
            <a:ext cx="57245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0322" y="5661248"/>
            <a:ext cx="2389510" cy="432048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07019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 smtClean="0">
                        <a:solidFill>
                          <a:srgbClr val="3B689F"/>
                        </a:solidFill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algn="ctr">
              <a:spcAft>
                <a:spcPts val="0"/>
              </a:spcAft>
            </a:pPr>
            <a:endParaRPr lang="en-US" altLang="en-US" dirty="0">
              <a:solidFill>
                <a:srgbClr val="3B689F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812" y="2132856"/>
            <a:ext cx="514862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Can use a latent variable model (“</a:t>
            </a:r>
            <a:r>
              <a:rPr lang="en-AU" sz="2000" dirty="0" err="1" smtClean="0">
                <a:solidFill>
                  <a:schemeClr val="bg1"/>
                </a:solidFill>
                <a:latin typeface="+mn-lt"/>
                <a:cs typeface="Times New Roman"/>
              </a:rPr>
              <a:t>biplot</a:t>
            </a: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”):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40352" y="5589240"/>
            <a:ext cx="1310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Warton </a:t>
            </a:r>
            <a:r>
              <a:rPr lang="en-AU" sz="800" i="1" dirty="0">
                <a:solidFill>
                  <a:schemeClr val="bg1"/>
                </a:solidFill>
              </a:rPr>
              <a:t>et </a:t>
            </a:r>
            <a:r>
              <a:rPr lang="en-AU" sz="800" i="1" dirty="0" smtClean="0">
                <a:solidFill>
                  <a:schemeClr val="bg1"/>
                </a:solidFill>
              </a:rPr>
              <a:t>al.</a:t>
            </a:r>
            <a:endParaRPr lang="en-AU" sz="800" dirty="0">
              <a:solidFill>
                <a:schemeClr val="bg1"/>
              </a:solidFill>
            </a:endParaRPr>
          </a:p>
          <a:p>
            <a:r>
              <a:rPr lang="en-AU" sz="800" dirty="0" smtClean="0">
                <a:solidFill>
                  <a:schemeClr val="bg1"/>
                </a:solidFill>
              </a:rPr>
              <a:t>(2015, </a:t>
            </a:r>
            <a:r>
              <a:rPr lang="en-AU" sz="800" i="1" dirty="0" smtClean="0">
                <a:solidFill>
                  <a:schemeClr val="bg1"/>
                </a:solidFill>
              </a:rPr>
              <a:t>Trend </a:t>
            </a:r>
            <a:r>
              <a:rPr lang="en-AU" sz="800" i="1" dirty="0" err="1" smtClean="0">
                <a:solidFill>
                  <a:schemeClr val="bg1"/>
                </a:solidFill>
              </a:rPr>
              <a:t>Ecol</a:t>
            </a:r>
            <a:r>
              <a:rPr lang="en-AU" sz="800" i="1" dirty="0" smtClean="0">
                <a:solidFill>
                  <a:schemeClr val="bg1"/>
                </a:solidFill>
              </a:rPr>
              <a:t> </a:t>
            </a:r>
            <a:r>
              <a:rPr lang="en-AU" sz="800" i="1" dirty="0" err="1" smtClean="0">
                <a:solidFill>
                  <a:schemeClr val="bg1"/>
                </a:solidFill>
              </a:rPr>
              <a:t>Evol</a:t>
            </a:r>
            <a:r>
              <a:rPr lang="en-AU" sz="800" dirty="0" smtClean="0">
                <a:solidFill>
                  <a:schemeClr val="bg1"/>
                </a:solidFill>
              </a:rPr>
              <a:t>)</a:t>
            </a:r>
            <a:endParaRPr lang="en-AU" sz="800" i="1" dirty="0"/>
          </a:p>
        </p:txBody>
      </p:sp>
      <p:pic>
        <p:nvPicPr>
          <p:cNvPr id="1028" name="Picture 4" descr="D:\Dropbox\presentn\modelsTalk\coralBipl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0322" y="5661248"/>
            <a:ext cx="2389510" cy="432048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51180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 smtClean="0">
                        <a:solidFill>
                          <a:srgbClr val="3B689F"/>
                        </a:solidFill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59832" y="2060848"/>
            <a:ext cx="5904656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Or </a:t>
            </a:r>
            <a:r>
              <a:rPr lang="en-AU" sz="2000" dirty="0" smtClean="0">
                <a:solidFill>
                  <a:srgbClr val="FFFF00"/>
                </a:solidFill>
                <a:latin typeface="+mn-lt"/>
                <a:cs typeface="Times New Roman"/>
              </a:rPr>
              <a:t>graphical modelling </a:t>
            </a: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(using a Gaussian copula):</a:t>
            </a: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b="1" dirty="0" smtClean="0">
              <a:solidFill>
                <a:schemeClr val="bg1"/>
              </a:solidFill>
              <a:latin typeface="Symbol" panose="05050102010706020507" pitchFamily="18" charset="2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b="1" dirty="0">
              <a:solidFill>
                <a:schemeClr val="bg1"/>
              </a:solidFill>
              <a:latin typeface="Symbol" panose="05050102010706020507" pitchFamily="18" charset="2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b="1" dirty="0" smtClean="0">
              <a:solidFill>
                <a:schemeClr val="bg1"/>
              </a:solidFill>
              <a:latin typeface="Symbol" panose="05050102010706020507" pitchFamily="18" charset="2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b="1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/>
              </a:rPr>
              <a:t>S</a:t>
            </a:r>
            <a:r>
              <a:rPr lang="en-AU" sz="2000" baseline="30000" dirty="0" smtClean="0">
                <a:solidFill>
                  <a:schemeClr val="bg1"/>
                </a:solidFill>
                <a:latin typeface="+mn-lt"/>
                <a:cs typeface="Times New Roman"/>
              </a:rPr>
              <a:t>-1</a:t>
            </a: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 assumed to be sparse: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algn="ctr">
              <a:spcAft>
                <a:spcPts val="0"/>
              </a:spcAft>
            </a:pPr>
            <a:r>
              <a:rPr lang="en-AU" altLang="en-US" sz="2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GLM</a:t>
            </a:r>
            <a:r>
              <a:rPr lang="en-AU" altLang="en-US" sz="24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+...</a:t>
            </a:r>
            <a:endParaRPr lang="en-US" altLang="en-US" dirty="0"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altLang="en-US" sz="2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copula</a:t>
            </a: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363" name="Picture 3" descr="D:\Dropbox\presentn\modelsTalk\PIT-equations_Page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63888"/>
            <a:ext cx="60579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Dropbox\presentn\modelsTalk\PIT-equations_Page_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19474"/>
            <a:ext cx="507047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ropbox\presentn\modelsTalk\coralGrap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63888"/>
            <a:ext cx="4748812" cy="21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0322" y="5661248"/>
            <a:ext cx="2389510" cy="432048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2160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 smtClean="0">
                        <a:solidFill>
                          <a:srgbClr val="3B689F"/>
                        </a:solidFill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59832" y="2060848"/>
            <a:ext cx="5904656" cy="47089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Or graphical modelling (using a Gaussian copula):</a:t>
            </a: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b="1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/>
              </a:rPr>
              <a:t>S</a:t>
            </a:r>
            <a:r>
              <a:rPr lang="en-AU" sz="2000" baseline="30000" dirty="0" smtClean="0">
                <a:solidFill>
                  <a:schemeClr val="bg1"/>
                </a:solidFill>
                <a:latin typeface="+mn-lt"/>
                <a:cs typeface="Times New Roman"/>
              </a:rPr>
              <a:t>-1</a:t>
            </a: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 assumed to be sparse, estimate to maximise</a:t>
            </a: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which can be simplified to an iteratively reweighted GLASSO on the </a:t>
            </a:r>
            <a:r>
              <a:rPr lang="en-AU" sz="2000" i="1" dirty="0" err="1" smtClean="0">
                <a:solidFill>
                  <a:schemeClr val="bg1"/>
                </a:solidFill>
                <a:latin typeface="+mn-lt"/>
                <a:cs typeface="Times New Roman"/>
              </a:rPr>
              <a:t>Z</a:t>
            </a:r>
            <a:r>
              <a:rPr lang="en-AU" sz="2000" i="1" baseline="-25000" dirty="0" err="1" smtClean="0">
                <a:solidFill>
                  <a:schemeClr val="bg1"/>
                </a:solidFill>
                <a:latin typeface="+mn-lt"/>
                <a:cs typeface="Times New Roman"/>
              </a:rPr>
              <a:t>ij</a:t>
            </a:r>
            <a:endParaRPr lang="en-AU" sz="2000" i="1" baseline="-25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2000" dirty="0" smtClean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algn="ctr">
              <a:spcAft>
                <a:spcPts val="0"/>
              </a:spcAft>
            </a:pPr>
            <a:r>
              <a:rPr lang="en-AU" altLang="en-US" sz="2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GLM</a:t>
            </a:r>
            <a:r>
              <a:rPr lang="en-AU" altLang="en-US" sz="24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+...</a:t>
            </a:r>
            <a:endParaRPr lang="en-US" altLang="en-US" dirty="0"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236296" y="5445804"/>
            <a:ext cx="15119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Popovic &amp; Warton (in review)</a:t>
            </a:r>
            <a:endParaRPr lang="en-AU" sz="800" i="1" dirty="0"/>
          </a:p>
        </p:txBody>
      </p:sp>
      <p:pic>
        <p:nvPicPr>
          <p:cNvPr id="16388" name="Picture 4" descr="D:\Dropbox\presentn\modelsTalk\PIT-equationsAgain_Page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3932238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altLang="en-US" sz="2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copula</a:t>
            </a: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2" name="Picture 2" descr="D:\Dropbox\presentn\modelsTalk\PIT-equations_Page_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19474"/>
            <a:ext cx="507047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0322" y="5661248"/>
            <a:ext cx="2389510" cy="432048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algn="ctr">
              <a:spcAft>
                <a:spcPts val="0"/>
              </a:spcAft>
            </a:pPr>
            <a:r>
              <a:rPr lang="en-AU" altLang="en-US" sz="2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GLM</a:t>
            </a:r>
            <a:r>
              <a:rPr lang="en-AU" altLang="en-US" sz="24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+...</a:t>
            </a:r>
            <a:endParaRPr lang="en-US" altLang="en-US" dirty="0"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82458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row-resample GLMs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Traits (</a:t>
                      </a:r>
                      <a:r>
                        <a:rPr lang="en-AU" sz="2000" b="1" kern="1400" dirty="0" err="1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AU" sz="2000" i="1" kern="1400" baseline="-25000" dirty="0" err="1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as predictors, interaction with </a:t>
                      </a:r>
                      <a:r>
                        <a:rPr lang="en-AU" sz="2000" b="1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AU" sz="2000" i="1" kern="1400" baseline="-250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 smtClean="0">
                        <a:solidFill>
                          <a:srgbClr val="3B689F"/>
                        </a:solidFill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LASSO, random effects,</a:t>
                      </a:r>
                      <a:r>
                        <a:rPr lang="en-AU" sz="20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neural nets, …</a:t>
                      </a:r>
                    </a:p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(Harris 2015,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 in Ecology and Evolution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Finite mixture models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Latent variable models </a:t>
                      </a:r>
                      <a:r>
                        <a:rPr lang="en-AU" sz="800" kern="140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see Pledger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Arnold (2014, </a:t>
                      </a:r>
                      <a:r>
                        <a:rPr lang="en-AU" sz="800" i="1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Comp Graph Stats</a:t>
                      </a:r>
                      <a:r>
                        <a:rPr lang="en-AU" sz="800" kern="1400" baseline="0" dirty="0" smtClean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Graphical models (and LVMs)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ropbox\presentn\modelsTalk\PIT-equations_Page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00" y="2420888"/>
            <a:ext cx="309086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ropbox\presentn\modelsTalk\PIT-equations_Page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3319200"/>
            <a:ext cx="57245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altLang="en-US" sz="2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copula</a:t>
            </a: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-927322" y="3207965"/>
            <a:ext cx="2840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The question?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6731" y="6747"/>
            <a:ext cx="326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Data properties?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43808" y="67826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algn="ctr">
              <a:spcAft>
                <a:spcPts val="0"/>
              </a:spcAft>
            </a:pPr>
            <a:r>
              <a:rPr lang="en-AU" altLang="en-US" sz="2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GLM</a:t>
            </a:r>
            <a:r>
              <a:rPr lang="en-AU" altLang="en-US" sz="2400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+...</a:t>
            </a:r>
            <a:endParaRPr lang="en-US" altLang="en-US" dirty="0"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26331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row-resample GLMs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Traits (</a:t>
                      </a:r>
                      <a:r>
                        <a:rPr lang="en-AU" sz="2000" b="1" kern="1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AU" sz="2000" i="1" kern="1400" baseline="-250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as predictors, interaction with </a:t>
                      </a:r>
                      <a:r>
                        <a:rPr lang="en-AU" sz="2000" b="1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AU" sz="2000" i="1" kern="1400" baseline="-25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LASSO, random effects,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neural nets, …</a:t>
                      </a:r>
                    </a:p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(Harris 2015, </a:t>
                      </a:r>
                      <a:r>
                        <a:rPr lang="en-AU" sz="800" i="1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 in Ecology and Evolution</a:t>
                      </a:r>
                      <a:r>
                        <a:rPr lang="en-AU" sz="8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Finite mixture models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Latent variable models </a:t>
                      </a:r>
                      <a:r>
                        <a:rPr lang="en-AU" sz="8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see Pledger</a:t>
                      </a:r>
                      <a:r>
                        <a:rPr lang="en-AU" sz="8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Arnold (2014, </a:t>
                      </a:r>
                      <a:r>
                        <a:rPr lang="en-AU" sz="800" i="1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Comp Graph Stats</a:t>
                      </a:r>
                      <a:r>
                        <a:rPr lang="en-AU" sz="8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Graphical models (and LVMs)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" name="Picture 2" descr="C:\Users\z3103495\Dropbox\presentn\modelsTalk\boy_building_model_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051"/>
            <a:ext cx="2304256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528271" y="67826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altLang="en-US" sz="2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GEE, hierarchical, copula</a:t>
            </a: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Picture 2" descr="D:\Dropbox\presentn\modelsTalk\equations_Page_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00" y="2440800"/>
            <a:ext cx="3054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Dropbox\presentn\modelsTalk\equations_Page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90888"/>
            <a:ext cx="581501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03848" y="642392"/>
            <a:ext cx="554461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Software for multivariate models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070628"/>
              </p:ext>
            </p:extLst>
          </p:nvPr>
        </p:nvGraphicFramePr>
        <p:xfrm>
          <a:off x="806896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resample GLMs (</a:t>
                      </a:r>
                      <a:r>
                        <a:rPr lang="en-AU" sz="2000" kern="1400" dirty="0" err="1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anova.manyglm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</a:t>
                      </a:r>
                      <a:r>
                        <a:rPr lang="en-AU" sz="2000" kern="1400" baseline="0" dirty="0" err="1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mvabund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solidFill>
                            <a:schemeClr val="bg1"/>
                          </a:solidFill>
                        </a:rPr>
                        <a:t>                                          (</a:t>
                      </a:r>
                      <a:r>
                        <a:rPr lang="en-AU" sz="20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manyany</a:t>
                      </a:r>
                      <a:r>
                        <a:rPr lang="en-AU" sz="2000" dirty="0" smtClean="0">
                          <a:solidFill>
                            <a:schemeClr val="bg1"/>
                          </a:solidFill>
                        </a:rPr>
                        <a:t> on </a:t>
                      </a:r>
                      <a:r>
                        <a:rPr lang="en-AU" sz="20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mvabund</a:t>
                      </a:r>
                      <a:r>
                        <a:rPr lang="en-AU" sz="2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Traits (</a:t>
                      </a:r>
                      <a:r>
                        <a:rPr lang="en-AU" sz="2000" b="1" kern="1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AU" sz="2000" i="1" kern="1400" baseline="-250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as predictors, interaction with </a:t>
                      </a:r>
                      <a:r>
                        <a:rPr lang="en-AU" sz="2000" b="1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AU" sz="2000" i="1" kern="1400" baseline="-25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AU" sz="200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traitglm</a:t>
                      </a:r>
                      <a:r>
                        <a:rPr lang="en-AU" sz="2000" baseline="0" dirty="0" smtClean="0">
                          <a:solidFill>
                            <a:schemeClr val="bg1"/>
                          </a:solidFill>
                        </a:rPr>
                        <a:t> on </a:t>
                      </a:r>
                      <a:r>
                        <a:rPr lang="en-AU" sz="2000" baseline="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mvabund</a:t>
                      </a:r>
                      <a:r>
                        <a:rPr lang="en-AU" sz="2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LASSO (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glm1path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</a:t>
                      </a:r>
                      <a:r>
                        <a:rPr lang="en-AU" sz="2000" kern="1400" dirty="0" err="1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mvabund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or </a:t>
                      </a:r>
                      <a:r>
                        <a:rPr lang="en-AU" sz="2000" kern="1400" dirty="0" err="1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glmnet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random effects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lme4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kern="14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neural nets (</a:t>
                      </a:r>
                      <a:r>
                        <a:rPr lang="en-AU" sz="2000" kern="1400" baseline="0" dirty="0" err="1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mistnet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Finite mixture models (</a:t>
                      </a:r>
                      <a:r>
                        <a:rPr lang="en-AU" sz="2000" kern="1400" dirty="0" err="1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speciesmix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2000" kern="1400" dirty="0" err="1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RCPmod</a:t>
                      </a: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Latent variable models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AU" sz="2000" kern="1400" baseline="0" dirty="0" err="1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boral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HMSC</a:t>
                      </a:r>
                      <a:r>
                        <a:rPr lang="en-AU" sz="2000" kern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8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Graphical models (and LVMs)</a:t>
                      </a:r>
                      <a:endParaRPr lang="en-AU" sz="2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1822450" y="4433888"/>
            <a:ext cx="8748713" cy="4322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3" descr="C:\Users\z3103495\Dropbox\presentn\AAStalk\Apple_i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b="8105"/>
          <a:stretch/>
        </p:blipFill>
        <p:spPr bwMode="auto">
          <a:xfrm>
            <a:off x="611560" y="187125"/>
            <a:ext cx="1584176" cy="17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ropbox\presentn\modelsTalk\equations_Page_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00" y="2440800"/>
            <a:ext cx="30543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4066042"/>
            <a:ext cx="8280920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67544" y="2564904"/>
            <a:ext cx="8136904" cy="25422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Introduction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The Bray-Curtis distance and other 1980’s memorabilia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Building a model for multivariate abundances in ecology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A 2020 vision for multivariate analysis in ecology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2400" dirty="0" smtClean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827584" y="548680"/>
            <a:ext cx="6768752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FFFF00"/>
                </a:solidFill>
              </a:rPr>
              <a:t>The case of the missing model: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AU" sz="2200" dirty="0" smtClean="0">
                <a:solidFill>
                  <a:srgbClr val="FFFF00"/>
                </a:solidFill>
              </a:rPr>
              <a:t>The modernisation of multivariate analysis in ecology</a:t>
            </a:r>
          </a:p>
        </p:txBody>
      </p:sp>
    </p:spTree>
    <p:extLst>
      <p:ext uri="{BB962C8B-B14F-4D97-AF65-F5344CB8AC3E}">
        <p14:creationId xmlns:p14="http://schemas.microsoft.com/office/powerpoint/2010/main" val="41355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Example: multivariate abundances in ecology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1268760"/>
            <a:ext cx="4464496" cy="1154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i="1" dirty="0" smtClean="0">
                <a:solidFill>
                  <a:schemeClr val="bg1"/>
                </a:solidFill>
                <a:latin typeface="+mn-lt"/>
                <a:cs typeface="Times New Roman"/>
              </a:rPr>
              <a:t>Widely used</a:t>
            </a: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 to study communities.</a:t>
            </a: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  <a:cs typeface="Times New Roman"/>
              </a:rPr>
              <a:t>How do grassland invertebrates respond to climate?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t="1004" b="-1033"/>
          <a:stretch/>
        </p:blipFill>
        <p:spPr bwMode="auto">
          <a:xfrm>
            <a:off x="653029" y="1351662"/>
            <a:ext cx="2974036" cy="27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40914" y="4001026"/>
            <a:ext cx="894982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600" b="1" dirty="0" smtClean="0">
                <a:solidFill>
                  <a:schemeClr val="bg1"/>
                </a:solidFill>
                <a:latin typeface="+mn-lt"/>
                <a:cs typeface="Times New Roman"/>
              </a:rPr>
              <a:t>Alex Brown (2010)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80134"/>
              </p:ext>
            </p:extLst>
          </p:nvPr>
        </p:nvGraphicFramePr>
        <p:xfrm>
          <a:off x="5364091" y="3031086"/>
          <a:ext cx="2880317" cy="275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  <a:gridCol w="261847"/>
              </a:tblGrid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58992"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0211" y="2636912"/>
            <a:ext cx="18002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64 </a:t>
            </a:r>
            <a:r>
              <a:rPr kumimoji="0" lang="en-AU" sz="1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Hemiptera</a:t>
            </a: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species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68403" y="2780928"/>
            <a:ext cx="504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64091" y="2784936"/>
            <a:ext cx="5040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4792891" y="4127473"/>
            <a:ext cx="72007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36 sites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57556" y="3068960"/>
            <a:ext cx="0" cy="8383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62029" y="4626012"/>
            <a:ext cx="7" cy="100806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z3103495\Dropbox\presentn\AAStalk\Hemi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8" y="4274807"/>
            <a:ext cx="1656185" cy="13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3103495\Dropbox\presentn\AAStalk\Hemi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26071" r="12507" b="5930"/>
          <a:stretch/>
        </p:blipFill>
        <p:spPr bwMode="auto">
          <a:xfrm>
            <a:off x="2533294" y="4274808"/>
            <a:ext cx="1093772" cy="13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792088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A 2020 vision for multivariate analysis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5256584" cy="309634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tabLst>
                <a:tab pos="1438275" algn="l"/>
              </a:tabLst>
            </a:pPr>
            <a:r>
              <a:rPr lang="en-AU" sz="2000" dirty="0"/>
              <a:t>Less of this:</a:t>
            </a:r>
          </a:p>
          <a:p>
            <a:pPr marL="0" indent="0">
              <a:spcAft>
                <a:spcPts val="600"/>
              </a:spcAft>
              <a:buNone/>
              <a:tabLst>
                <a:tab pos="1438275" algn="l"/>
              </a:tabLst>
            </a:pPr>
            <a:endParaRPr lang="en-AU" sz="2000" dirty="0" smtClean="0"/>
          </a:p>
          <a:p>
            <a:pPr marL="0" indent="0">
              <a:spcAft>
                <a:spcPts val="600"/>
              </a:spcAft>
              <a:buNone/>
              <a:tabLst>
                <a:tab pos="1438275" algn="l"/>
              </a:tabLst>
            </a:pPr>
            <a:endParaRPr lang="en-AU" sz="2000" dirty="0"/>
          </a:p>
          <a:p>
            <a:pPr marL="0" indent="0">
              <a:spcAft>
                <a:spcPts val="600"/>
              </a:spcAft>
              <a:buNone/>
              <a:tabLst>
                <a:tab pos="1438275" algn="l"/>
              </a:tabLst>
            </a:pPr>
            <a:endParaRPr lang="en-AU" sz="2000" dirty="0" smtClean="0"/>
          </a:p>
          <a:p>
            <a:pPr marL="0" indent="0">
              <a:spcAft>
                <a:spcPts val="600"/>
              </a:spcAft>
              <a:buNone/>
              <a:tabLst>
                <a:tab pos="1438275" algn="l"/>
              </a:tabLst>
            </a:pPr>
            <a:r>
              <a:rPr lang="en-AU" sz="2000" dirty="0" smtClean="0"/>
              <a:t>More of this:</a:t>
            </a:r>
          </a:p>
          <a:p>
            <a:pPr marL="0" indent="0">
              <a:spcAft>
                <a:spcPts val="600"/>
              </a:spcAft>
              <a:buNone/>
              <a:tabLst>
                <a:tab pos="1438275" algn="l"/>
              </a:tabLst>
            </a:pPr>
            <a:endParaRPr lang="en-AU" sz="2000" dirty="0"/>
          </a:p>
          <a:p>
            <a:pPr marL="0" indent="0">
              <a:spcAft>
                <a:spcPts val="600"/>
              </a:spcAft>
              <a:buNone/>
              <a:tabLst>
                <a:tab pos="1438275" algn="l"/>
              </a:tabLst>
            </a:pPr>
            <a:endParaRPr lang="en-AU" sz="2000" dirty="0" smtClean="0"/>
          </a:p>
          <a:p>
            <a:pPr marL="0" indent="0">
              <a:spcAft>
                <a:spcPts val="600"/>
              </a:spcAft>
              <a:buNone/>
              <a:tabLst>
                <a:tab pos="1438275" algn="l"/>
              </a:tabLst>
            </a:pPr>
            <a:endParaRPr lang="en-AU" sz="2000" dirty="0" smtClean="0"/>
          </a:p>
        </p:txBody>
      </p:sp>
      <p:pic>
        <p:nvPicPr>
          <p:cNvPr id="1026" name="Picture 2" descr="C:\Users\z3103495\Dropbox\presentn\modelsTalk\future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0400"/>
            <a:ext cx="2449338" cy="185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3103495\Dropbox\presentn\modelsTalk\scep1_add_academ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985542"/>
            <a:ext cx="2449339" cy="137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3103495\Dropbox\presentn\modelsTalk\Sims_3_Into_the_Future_13746880208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365104"/>
            <a:ext cx="243227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ropbox\presentn\modelsTalk\PIT-equations_Page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58" y="2102603"/>
            <a:ext cx="2746526" cy="8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Dropbox\presentn\modelsTalk\PIT-equations_Page_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0425"/>
            <a:ext cx="5976664" cy="9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792088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To-do list for 2020: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08239" y="103830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12454"/>
              </p:ext>
            </p:extLst>
          </p:nvPr>
        </p:nvGraphicFramePr>
        <p:xfrm>
          <a:off x="771327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92702" y="103830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</p:spTree>
    <p:extLst>
      <p:ext uri="{BB962C8B-B14F-4D97-AF65-F5344CB8AC3E}">
        <p14:creationId xmlns:p14="http://schemas.microsoft.com/office/powerpoint/2010/main" val="9533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792088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To-do list for 2020: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08239" y="103830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59904"/>
              </p:ext>
            </p:extLst>
          </p:nvPr>
        </p:nvGraphicFramePr>
        <p:xfrm>
          <a:off x="771327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92702" y="103830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2636912"/>
            <a:ext cx="579613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solidFill>
                  <a:schemeClr val="bg1"/>
                </a:solidFill>
                <a:latin typeface="+mn-lt"/>
              </a:rPr>
              <a:t>Model-based inference with many parameters</a:t>
            </a:r>
          </a:p>
        </p:txBody>
      </p:sp>
    </p:spTree>
    <p:extLst>
      <p:ext uri="{BB962C8B-B14F-4D97-AF65-F5344CB8AC3E}">
        <p14:creationId xmlns:p14="http://schemas.microsoft.com/office/powerpoint/2010/main" val="6797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792088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To-do list for 2020: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08239" y="103830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31255"/>
              </p:ext>
            </p:extLst>
          </p:nvPr>
        </p:nvGraphicFramePr>
        <p:xfrm>
          <a:off x="771327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92702" y="103830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2636912"/>
            <a:ext cx="5796136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Model-based inference with many parameters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Classification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+ high-dime</a:t>
            </a:r>
            <a:r>
              <a:rPr lang="en-AU" sz="2000" dirty="0" err="1" smtClean="0">
                <a:solidFill>
                  <a:schemeClr val="bg1"/>
                </a:solidFill>
                <a:latin typeface="+mn-lt"/>
              </a:rPr>
              <a:t>nsional</a:t>
            </a:r>
            <a:r>
              <a:rPr lang="en-AU" sz="2000" dirty="0" smtClean="0">
                <a:solidFill>
                  <a:schemeClr val="bg1"/>
                </a:solidFill>
                <a:latin typeface="+mn-lt"/>
              </a:rPr>
              <a:t> response</a:t>
            </a:r>
          </a:p>
        </p:txBody>
      </p:sp>
    </p:spTree>
    <p:extLst>
      <p:ext uri="{BB962C8B-B14F-4D97-AF65-F5344CB8AC3E}">
        <p14:creationId xmlns:p14="http://schemas.microsoft.com/office/powerpoint/2010/main" val="41368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792088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To-do list for 2020: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08239" y="103830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3682"/>
              </p:ext>
            </p:extLst>
          </p:nvPr>
        </p:nvGraphicFramePr>
        <p:xfrm>
          <a:off x="771327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92702" y="103830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2636912"/>
            <a:ext cx="579613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Model-based inference with many parameters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Classification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+ high-dime</a:t>
            </a:r>
            <a:r>
              <a:rPr lang="en-AU" sz="2000" dirty="0" err="1" smtClean="0">
                <a:solidFill>
                  <a:srgbClr val="3B689F"/>
                </a:solidFill>
                <a:latin typeface="+mn-lt"/>
              </a:rPr>
              <a:t>nsional</a:t>
            </a: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 response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Copula inference for high-dimensional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counts</a:t>
            </a:r>
          </a:p>
        </p:txBody>
      </p:sp>
    </p:spTree>
    <p:extLst>
      <p:ext uri="{BB962C8B-B14F-4D97-AF65-F5344CB8AC3E}">
        <p14:creationId xmlns:p14="http://schemas.microsoft.com/office/powerpoint/2010/main" val="14188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792088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To-do list for 2020: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08239" y="103830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68666"/>
              </p:ext>
            </p:extLst>
          </p:nvPr>
        </p:nvGraphicFramePr>
        <p:xfrm>
          <a:off x="771327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92702" y="103830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2636912"/>
            <a:ext cx="5796136" cy="17851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Model-based inference with many parameters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Classification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+ high-dime</a:t>
            </a:r>
            <a:r>
              <a:rPr lang="en-AU" sz="2000" dirty="0" err="1" smtClean="0">
                <a:solidFill>
                  <a:srgbClr val="3B689F"/>
                </a:solidFill>
                <a:latin typeface="+mn-lt"/>
              </a:rPr>
              <a:t>nsional</a:t>
            </a: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 response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Copula inference for high-dimensional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 counts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i="1" baseline="0" dirty="0" smtClean="0">
                <a:solidFill>
                  <a:schemeClr val="bg1"/>
                </a:solidFill>
                <a:latin typeface="+mn-lt"/>
              </a:rPr>
              <a:t>Hierarchical</a:t>
            </a:r>
            <a:r>
              <a:rPr lang="en-AU" sz="20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+mn-lt"/>
              </a:rPr>
              <a:t>classification using models</a:t>
            </a:r>
          </a:p>
        </p:txBody>
      </p:sp>
    </p:spTree>
    <p:extLst>
      <p:ext uri="{BB962C8B-B14F-4D97-AF65-F5344CB8AC3E}">
        <p14:creationId xmlns:p14="http://schemas.microsoft.com/office/powerpoint/2010/main" val="38030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792088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To-do list for 2020: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08239" y="103830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727720"/>
              </p:ext>
            </p:extLst>
          </p:nvPr>
        </p:nvGraphicFramePr>
        <p:xfrm>
          <a:off x="771327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92702" y="103830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2636912"/>
            <a:ext cx="5796136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Model-based inference with many parameters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Classification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+ high-dime</a:t>
            </a:r>
            <a:r>
              <a:rPr lang="en-AU" sz="2000" dirty="0" err="1" smtClean="0">
                <a:solidFill>
                  <a:srgbClr val="3B689F"/>
                </a:solidFill>
                <a:latin typeface="+mn-lt"/>
              </a:rPr>
              <a:t>nsional</a:t>
            </a: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 response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Copula inference for high-dimensional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 counts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i="1" baseline="0" dirty="0" smtClean="0">
                <a:solidFill>
                  <a:srgbClr val="3B689F"/>
                </a:solidFill>
                <a:latin typeface="+mn-lt"/>
              </a:rPr>
              <a:t>Hierarchical</a:t>
            </a:r>
            <a:r>
              <a:rPr lang="en-AU" sz="2000" i="1" dirty="0" smtClean="0">
                <a:solidFill>
                  <a:srgbClr val="3B689F"/>
                </a:solidFill>
                <a:latin typeface="+mn-lt"/>
              </a:rPr>
              <a:t> </a:t>
            </a: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classification using models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Structured correlation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across sites (spatial </a:t>
            </a:r>
            <a:r>
              <a:rPr kumimoji="0" lang="en-AU" sz="200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etc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2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792088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To-do list for 2020: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08239" y="1038300"/>
            <a:ext cx="244475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Abundance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(mean-variance)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rgbClr val="3B689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09884"/>
              </p:ext>
            </p:extLst>
          </p:nvPr>
        </p:nvGraphicFramePr>
        <p:xfrm>
          <a:off x="771327" y="1988840"/>
          <a:ext cx="8229600" cy="4165988"/>
        </p:xfrm>
        <a:graphic>
          <a:graphicData uri="http://schemas.openxmlformats.org/drawingml/2006/table">
            <a:tbl>
              <a:tblPr/>
              <a:tblGrid>
                <a:gridCol w="2474062"/>
                <a:gridCol w="5755538"/>
              </a:tblGrid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(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endParaRPr lang="en-AU" sz="2000" kern="1400" dirty="0">
                        <a:solidFill>
                          <a:srgbClr val="3B689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5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sites or </a:t>
                      </a:r>
                      <a:r>
                        <a:rPr lang="en-AU" sz="2000" kern="1400" dirty="0" err="1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</a:t>
                      </a: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Ordination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1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400" dirty="0">
                          <a:solidFill>
                            <a:srgbClr val="3B68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correlations</a:t>
                      </a: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03" marR="34403" marT="34403" marB="344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92702" y="1038300"/>
            <a:ext cx="3522662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Multivariate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rgbClr val="3B689F"/>
                </a:solidFill>
                <a:effectLst/>
                <a:latin typeface="Calibri" pitchFamily="34" charset="0"/>
                <a:cs typeface="Arial" pitchFamily="34" charset="0"/>
              </a:rPr>
              <a:t>(high-dimensional)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2636912"/>
            <a:ext cx="5796136" cy="27084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Model-based inference with many parameters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Classification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+ high-dime</a:t>
            </a:r>
            <a:r>
              <a:rPr lang="en-AU" sz="2000" dirty="0" err="1" smtClean="0">
                <a:solidFill>
                  <a:srgbClr val="3B689F"/>
                </a:solidFill>
                <a:latin typeface="+mn-lt"/>
              </a:rPr>
              <a:t>nsional</a:t>
            </a: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 response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Copula inference for high-dimensional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 counts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000" i="1" baseline="0" dirty="0" smtClean="0">
                <a:solidFill>
                  <a:srgbClr val="3B689F"/>
                </a:solidFill>
                <a:latin typeface="+mn-lt"/>
              </a:rPr>
              <a:t>Hierarchical</a:t>
            </a:r>
            <a:r>
              <a:rPr lang="en-AU" sz="2000" i="1" dirty="0" smtClean="0">
                <a:solidFill>
                  <a:srgbClr val="3B689F"/>
                </a:solidFill>
                <a:latin typeface="+mn-lt"/>
              </a:rPr>
              <a:t> </a:t>
            </a:r>
            <a:r>
              <a:rPr lang="en-AU" sz="2000" dirty="0" smtClean="0">
                <a:solidFill>
                  <a:srgbClr val="3B689F"/>
                </a:solidFill>
                <a:latin typeface="+mn-lt"/>
              </a:rPr>
              <a:t>classification using models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Structured correlation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 across sites (spatial </a:t>
            </a:r>
            <a:r>
              <a:rPr kumimoji="0" lang="en-AU" sz="2000" i="1" u="none" strike="noStrike" kern="1200" cap="none" spc="0" normalizeH="0" noProof="0" dirty="0" err="1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etc</a:t>
            </a:r>
            <a:r>
              <a:rPr kumimoji="0" lang="en-AU" sz="2000" i="0" u="none" strike="noStrike" kern="1200" cap="none" spc="0" normalizeH="0" noProof="0" dirty="0" smtClean="0">
                <a:ln>
                  <a:noFill/>
                </a:ln>
                <a:solidFill>
                  <a:srgbClr val="3B689F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en-AU" sz="2000" i="0" u="none" strike="noStrike" kern="1200" cap="none" spc="0" normalizeH="0" baseline="0" noProof="0" dirty="0" smtClean="0">
              <a:ln>
                <a:noFill/>
              </a:ln>
              <a:solidFill>
                <a:srgbClr val="3B689F"/>
              </a:solidFill>
              <a:effectLst/>
              <a:uLnTx/>
              <a:uFillTx/>
              <a:latin typeface="+mn-lt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Spread the word to ecologists…</a:t>
            </a:r>
          </a:p>
        </p:txBody>
      </p:sp>
    </p:spTree>
    <p:extLst>
      <p:ext uri="{BB962C8B-B14F-4D97-AF65-F5344CB8AC3E}">
        <p14:creationId xmlns:p14="http://schemas.microsoft.com/office/powerpoint/2010/main" val="21178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792088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Spreading the word…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5976664" cy="3168352"/>
          </a:xfrm>
        </p:spPr>
        <p:txBody>
          <a:bodyPr/>
          <a:lstStyle/>
          <a:p>
            <a:pPr>
              <a:tabLst>
                <a:tab pos="1438275" algn="l"/>
              </a:tabLst>
            </a:pPr>
            <a:r>
              <a:rPr lang="en-AU" sz="2000" dirty="0" smtClean="0"/>
              <a:t>Free well-documented software (</a:t>
            </a:r>
            <a:r>
              <a:rPr lang="en-A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mvabund</a:t>
            </a:r>
            <a:r>
              <a:rPr lang="en-AU" sz="2000" dirty="0" smtClean="0"/>
              <a:t> </a:t>
            </a:r>
            <a:r>
              <a:rPr lang="en-AU" sz="2000" i="1" dirty="0" err="1" smtClean="0"/>
              <a:t>etc</a:t>
            </a:r>
            <a:r>
              <a:rPr lang="en-AU" sz="2000" dirty="0" smtClean="0"/>
              <a:t>)</a:t>
            </a:r>
          </a:p>
          <a:p>
            <a:pPr>
              <a:tabLst>
                <a:tab pos="1438275" algn="l"/>
              </a:tabLst>
            </a:pPr>
            <a:r>
              <a:rPr lang="en-AU" sz="2000" dirty="0" err="1" smtClean="0"/>
              <a:t>Youtube</a:t>
            </a:r>
            <a:r>
              <a:rPr lang="en-AU" sz="2000" dirty="0" smtClean="0"/>
              <a:t> video  </a:t>
            </a:r>
            <a:r>
              <a:rPr lang="en-AU" sz="2000" dirty="0" smtClean="0">
                <a:latin typeface="Times New Roman"/>
                <a:cs typeface="Times New Roman"/>
              </a:rPr>
              <a:t>→</a:t>
            </a:r>
            <a:endParaRPr lang="en-AU" sz="2000" dirty="0" smtClean="0"/>
          </a:p>
          <a:p>
            <a:pPr>
              <a:tabLst>
                <a:tab pos="1438275" algn="l"/>
              </a:tabLst>
            </a:pPr>
            <a:r>
              <a:rPr lang="en-AU" sz="2000" dirty="0" smtClean="0"/>
              <a:t>Blog posts</a:t>
            </a:r>
            <a:endParaRPr lang="en-AU" sz="2000" dirty="0"/>
          </a:p>
          <a:p>
            <a:pPr>
              <a:tabLst>
                <a:tab pos="1438275" algn="l"/>
              </a:tabLst>
            </a:pPr>
            <a:r>
              <a:rPr lang="en-AU" sz="2000" dirty="0"/>
              <a:t>Textbook (to write in 2016)</a:t>
            </a:r>
          </a:p>
          <a:p>
            <a:pPr>
              <a:tabLst>
                <a:tab pos="1438275" algn="l"/>
              </a:tabLst>
            </a:pPr>
            <a:r>
              <a:rPr lang="en-AU" sz="2000" dirty="0" smtClean="0"/>
              <a:t>Workshops</a:t>
            </a:r>
          </a:p>
          <a:p>
            <a:pPr>
              <a:tabLst>
                <a:tab pos="1438275" algn="l"/>
              </a:tabLst>
            </a:pPr>
            <a:r>
              <a:rPr lang="en-AU" sz="2000" dirty="0" smtClean="0"/>
              <a:t>Eco-Stats conferences</a:t>
            </a:r>
          </a:p>
        </p:txBody>
      </p:sp>
      <p:pic>
        <p:nvPicPr>
          <p:cNvPr id="2050" name="Picture 2" descr="C:\Users\z3103495\Dropbox\Eco-Stats\docs\ecostats15images\ecostatsBanner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48" y="3573016"/>
            <a:ext cx="5167164" cy="12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3103495\Dropbox\Eco-Stats\docs\ecostats15images\date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48" y="4765154"/>
            <a:ext cx="5167164" cy="12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z3103495\Dropbox\Screenshots\Screenshot 2015-11-26 12.07.5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11297" r="41479" b="32726"/>
          <a:stretch/>
        </p:blipFill>
        <p:spPr bwMode="auto">
          <a:xfrm>
            <a:off x="3203848" y="1724697"/>
            <a:ext cx="4595243" cy="41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792088"/>
          </a:xfrm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Acknowledgements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5" y="1219448"/>
            <a:ext cx="8424936" cy="4729832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1438275" algn="l"/>
              </a:tabLst>
            </a:pPr>
            <a:r>
              <a:rPr lang="en-AU" sz="2000" dirty="0"/>
              <a:t>UNSW Eco-Stats Group and Collaborators</a:t>
            </a:r>
            <a:endParaRPr lang="en-AU" sz="2000" dirty="0" smtClean="0"/>
          </a:p>
          <a:p>
            <a:pPr>
              <a:tabLst>
                <a:tab pos="1438275" algn="l"/>
              </a:tabLst>
            </a:pPr>
            <a:r>
              <a:rPr lang="en-AU" sz="2000" dirty="0" smtClean="0"/>
              <a:t>Australian Research Council</a:t>
            </a:r>
          </a:p>
          <a:p>
            <a:pPr lvl="1">
              <a:tabLst>
                <a:tab pos="1438275" algn="l"/>
              </a:tabLst>
            </a:pPr>
            <a:r>
              <a:rPr lang="en-AU" sz="2000" dirty="0" smtClean="0"/>
              <a:t>Future </a:t>
            </a:r>
            <a:r>
              <a:rPr lang="en-AU" sz="2000" dirty="0"/>
              <a:t>Fellowship </a:t>
            </a:r>
            <a:r>
              <a:rPr lang="en-AU" sz="2000" dirty="0" smtClean="0"/>
              <a:t>scheme (FT120100501)</a:t>
            </a:r>
          </a:p>
          <a:p>
            <a:pPr lvl="1">
              <a:tabLst>
                <a:tab pos="1438275" algn="l"/>
              </a:tabLst>
            </a:pPr>
            <a:r>
              <a:rPr lang="en-AU" sz="2000" dirty="0" smtClean="0"/>
              <a:t>Discovery scheme (DP0985886, </a:t>
            </a:r>
            <a:r>
              <a:rPr lang="en-AU" sz="2000" dirty="0"/>
              <a:t>DP120100882</a:t>
            </a:r>
            <a:r>
              <a:rPr lang="en-AU" sz="2000" dirty="0" smtClean="0"/>
              <a:t>, DP150100823)</a:t>
            </a:r>
          </a:p>
          <a:p>
            <a:pPr>
              <a:spcBef>
                <a:spcPts val="1080"/>
              </a:spcBef>
              <a:tabLst>
                <a:tab pos="1438275" algn="l"/>
              </a:tabLst>
            </a:pPr>
            <a:r>
              <a:rPr lang="en-AU" sz="2000" dirty="0" smtClean="0"/>
              <a:t>UNSW</a:t>
            </a:r>
          </a:p>
          <a:p>
            <a:pPr lvl="1">
              <a:tabLst>
                <a:tab pos="1438275" algn="l"/>
              </a:tabLst>
            </a:pPr>
            <a:r>
              <a:rPr lang="en-AU" sz="2000" dirty="0" smtClean="0"/>
              <a:t>School </a:t>
            </a:r>
            <a:r>
              <a:rPr lang="en-AU" sz="2000" dirty="0"/>
              <a:t>of Mathematics and </a:t>
            </a:r>
            <a:r>
              <a:rPr lang="en-AU" sz="2000" dirty="0" smtClean="0"/>
              <a:t>Statistics</a:t>
            </a:r>
          </a:p>
          <a:p>
            <a:pPr lvl="1">
              <a:tabLst>
                <a:tab pos="1438275" algn="l"/>
              </a:tabLst>
            </a:pPr>
            <a:r>
              <a:rPr lang="en-AU" sz="2000" dirty="0" smtClean="0"/>
              <a:t>Evolution and Ecology Research Centre</a:t>
            </a:r>
            <a:endParaRPr lang="en-AU" sz="2000" dirty="0"/>
          </a:p>
          <a:p>
            <a:pPr>
              <a:spcBef>
                <a:spcPts val="1080"/>
              </a:spcBef>
              <a:spcAft>
                <a:spcPts val="600"/>
              </a:spcAft>
              <a:tabLst>
                <a:tab pos="1438275" algn="l"/>
              </a:tabLst>
            </a:pPr>
            <a:r>
              <a:rPr lang="en-AU" sz="2000" dirty="0" smtClean="0"/>
              <a:t>Ecologists who shared their data!</a:t>
            </a:r>
            <a:endParaRPr lang="en-AU" sz="2000" dirty="0"/>
          </a:p>
        </p:txBody>
      </p:sp>
      <p:pic>
        <p:nvPicPr>
          <p:cNvPr id="6" name="Picture 2" descr="C:\Users\z3103495\Dropbox\presentn\AAStalk\Rick_Astley-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50" y="3595712"/>
            <a:ext cx="1897238" cy="23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ropbox\Eco-Stats\docs\images\team_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92374"/>
            <a:ext cx="4176464" cy="14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z3103495\Dropbox\presentn\AAStalk\TasmMeanVarF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" y="3140968"/>
            <a:ext cx="4663429" cy="22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3528" y="3573016"/>
            <a:ext cx="3672408" cy="14401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571184" cy="4320480"/>
          </a:xfrm>
        </p:spPr>
        <p:txBody>
          <a:bodyPr/>
          <a:lstStyle/>
          <a:p>
            <a:pPr marL="269875" indent="-269875"/>
            <a:r>
              <a:rPr lang="en-AU" sz="2400" dirty="0" smtClean="0">
                <a:solidFill>
                  <a:srgbClr val="FFFF00"/>
                </a:solidFill>
              </a:rPr>
              <a:t>Abundance</a:t>
            </a:r>
          </a:p>
          <a:p>
            <a:pPr marL="269875" indent="0" defTabSz="620713">
              <a:buNone/>
            </a:pPr>
            <a:r>
              <a:rPr lang="en-AU" sz="2400" dirty="0" smtClean="0"/>
              <a:t>Different species, different variability</a:t>
            </a:r>
          </a:p>
          <a:p>
            <a:pPr marL="269875" indent="0" defTabSz="620713">
              <a:buNone/>
            </a:pPr>
            <a:r>
              <a:rPr lang="en-AU" sz="2400" dirty="0" smtClean="0"/>
              <a:t>(mean-variance relationship)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>
                <a:solidFill>
                  <a:srgbClr val="FFFF00"/>
                </a:solidFill>
              </a:rPr>
              <a:t>Multivariate</a:t>
            </a:r>
          </a:p>
          <a:p>
            <a:pPr marL="363538" lvl="1" indent="0">
              <a:buNone/>
            </a:pPr>
            <a:r>
              <a:rPr lang="en-AU" sz="2400" dirty="0" smtClean="0"/>
              <a:t>Lots of species</a:t>
            </a:r>
          </a:p>
          <a:p>
            <a:pPr marL="363538" lvl="1" indent="0">
              <a:buNone/>
            </a:pPr>
            <a:r>
              <a:rPr lang="en-AU" sz="2400" dirty="0" smtClean="0"/>
              <a:t>(high dimensional)</a:t>
            </a:r>
          </a:p>
          <a:p>
            <a:endParaRPr lang="en-AU" sz="2400" dirty="0"/>
          </a:p>
          <a:p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Multivariate abundances: two key properties</a:t>
            </a:r>
            <a:endParaRPr lang="en-AU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14983"/>
              </p:ext>
            </p:extLst>
          </p:nvPr>
        </p:nvGraphicFramePr>
        <p:xfrm>
          <a:off x="5724128" y="2564904"/>
          <a:ext cx="3096346" cy="3270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</a:tblGrid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6349" y="5189586"/>
            <a:ext cx="208823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Big problem!</a:t>
            </a:r>
          </a:p>
        </p:txBody>
      </p:sp>
    </p:spTree>
    <p:extLst>
      <p:ext uri="{BB962C8B-B14F-4D97-AF65-F5344CB8AC3E}">
        <p14:creationId xmlns:p14="http://schemas.microsoft.com/office/powerpoint/2010/main" val="24251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3035976"/>
            <a:ext cx="8280920" cy="540060"/>
          </a:xfrm>
          <a:prstGeom prst="roundRect">
            <a:avLst/>
          </a:prstGeom>
          <a:solidFill>
            <a:srgbClr val="00193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67544" y="2542950"/>
            <a:ext cx="8136904" cy="25422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Introduction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The Bray-Curtis distance and other 1980’s memorabilia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Building a model for multivariate abundances in ecology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+mn-lt"/>
                <a:cs typeface="Times New Roman"/>
              </a:rPr>
              <a:t>A 2020 vision for multivariate analysis in ecology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2400" dirty="0" smtClean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827584" y="548680"/>
            <a:ext cx="6768752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FFFF00"/>
                </a:solidFill>
              </a:rPr>
              <a:t>The case of the missing model: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AU" sz="2200" dirty="0" smtClean="0">
                <a:solidFill>
                  <a:srgbClr val="FFFF00"/>
                </a:solidFill>
              </a:rPr>
              <a:t>The modernisation of multivariate analysis in ecology</a:t>
            </a:r>
          </a:p>
        </p:txBody>
      </p:sp>
    </p:spTree>
    <p:extLst>
      <p:ext uri="{BB962C8B-B14F-4D97-AF65-F5344CB8AC3E}">
        <p14:creationId xmlns:p14="http://schemas.microsoft.com/office/powerpoint/2010/main" val="39739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1980’s solution…</a:t>
            </a:r>
            <a:endParaRPr lang="en-AU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13016"/>
              </p:ext>
            </p:extLst>
          </p:nvPr>
        </p:nvGraphicFramePr>
        <p:xfrm>
          <a:off x="467544" y="1517636"/>
          <a:ext cx="3096346" cy="3270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  <a:gridCol w="281486"/>
              </a:tblGrid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 descr="C:\Users\z3103495\Dropbox\presentn\AAStalk\Apple_i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b="8105"/>
          <a:stretch/>
        </p:blipFill>
        <p:spPr bwMode="auto">
          <a:xfrm>
            <a:off x="6876256" y="513521"/>
            <a:ext cx="1897238" cy="21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291916"/>
            <a:ext cx="547260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Widely used – often taught in second year ecology!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15916" y="2925713"/>
            <a:ext cx="2088232" cy="0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00065"/>
              </p:ext>
            </p:extLst>
          </p:nvPr>
        </p:nvGraphicFramePr>
        <p:xfrm>
          <a:off x="6156176" y="832474"/>
          <a:ext cx="353494" cy="4828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494"/>
              </a:tblGrid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0.82</a:t>
                      </a: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0.69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0.68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0.92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⁞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0.90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1.00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0.60</a:t>
                      </a:r>
                      <a:endParaRPr lang="en-AU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D:\Dropbox\presentn\modelsTalk\PIT-equations_Pag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102603"/>
            <a:ext cx="2304256" cy="7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LAW PowerPoint Templat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">
      <a:majorFont>
        <a:latin typeface="Somm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12613</TotalTime>
  <Words>4739</Words>
  <Application>Microsoft Office PowerPoint</Application>
  <PresentationFormat>On-screen Show (4:3)</PresentationFormat>
  <Paragraphs>2599</Paragraphs>
  <Slides>69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LAW PowerPoint Template</vt:lpstr>
      <vt:lpstr>PowerPoint Presentation</vt:lpstr>
      <vt:lpstr>PowerPoint Presentation</vt:lpstr>
      <vt:lpstr>An exciting time to do statistics!</vt:lpstr>
      <vt:lpstr>New technology → New data</vt:lpstr>
      <vt:lpstr>New technology → New analysis methods</vt:lpstr>
      <vt:lpstr>Example: multivariate abundances in ecology</vt:lpstr>
      <vt:lpstr>Multivariate abundances: two key properties</vt:lpstr>
      <vt:lpstr>PowerPoint Presentation</vt:lpstr>
      <vt:lpstr>1980’s solution…</vt:lpstr>
      <vt:lpstr>Some other 1980’s trends…</vt:lpstr>
      <vt:lpstr>1980’s solution… no good in the 2010’s</vt:lpstr>
      <vt:lpstr>Transformation never works for rare counts</vt:lpstr>
      <vt:lpstr>1980’s solution… no good in the 2010’s</vt:lpstr>
      <vt:lpstr>1980’s solution… no good in the 2010’s</vt:lpstr>
      <vt:lpstr>1980’s solution… no good in the 2010’s</vt:lpstr>
      <vt:lpstr>What’s missing from this picture?</vt:lpstr>
      <vt:lpstr>PowerPoint Presentation</vt:lpstr>
      <vt:lpstr>Some things that happened since the 1980’s…</vt:lpstr>
      <vt:lpstr>Residuals are hard to define for count data</vt:lpstr>
      <vt:lpstr>PIT residuals ~U(0,1) when model is correct</vt:lpstr>
      <vt:lpstr>We can use PIT residuals to check model fit</vt:lpstr>
      <vt:lpstr>Some things that happened since the 1980’s…</vt:lpstr>
      <vt:lpstr>Things to consider when building a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PIT-trap:        Warton &amp; Wang (in review)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2020 vision for multivariate analysis</vt:lpstr>
      <vt:lpstr>To-do list for 2020:</vt:lpstr>
      <vt:lpstr>To-do list for 2020:</vt:lpstr>
      <vt:lpstr>To-do list for 2020:</vt:lpstr>
      <vt:lpstr>To-do list for 2020:</vt:lpstr>
      <vt:lpstr>To-do list for 2020:</vt:lpstr>
      <vt:lpstr>To-do list for 2020:</vt:lpstr>
      <vt:lpstr>To-do list for 2020:</vt:lpstr>
      <vt:lpstr>Spreading the word…</vt:lpstr>
      <vt:lpstr>Acknowledgements</vt:lpstr>
    </vt:vector>
  </TitlesOfParts>
  <Company>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Warton</dc:creator>
  <cp:lastModifiedBy>David Warton</cp:lastModifiedBy>
  <cp:revision>194</cp:revision>
  <cp:lastPrinted>2015-11-26T01:25:50Z</cp:lastPrinted>
  <dcterms:created xsi:type="dcterms:W3CDTF">2012-08-01T22:20:00Z</dcterms:created>
  <dcterms:modified xsi:type="dcterms:W3CDTF">2015-11-28T22:18:24Z</dcterms:modified>
</cp:coreProperties>
</file>