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897" r:id="rId2"/>
  </p:sldMasterIdLst>
  <p:notesMasterIdLst>
    <p:notesMasterId r:id="rId44"/>
  </p:notesMasterIdLst>
  <p:handoutMasterIdLst>
    <p:handoutMasterId r:id="rId45"/>
  </p:handoutMasterIdLst>
  <p:sldIdLst>
    <p:sldId id="689" r:id="rId3"/>
    <p:sldId id="690" r:id="rId4"/>
    <p:sldId id="704" r:id="rId5"/>
    <p:sldId id="706" r:id="rId6"/>
    <p:sldId id="694" r:id="rId7"/>
    <p:sldId id="683" r:id="rId8"/>
    <p:sldId id="673" r:id="rId9"/>
    <p:sldId id="750" r:id="rId10"/>
    <p:sldId id="705" r:id="rId11"/>
    <p:sldId id="677" r:id="rId12"/>
    <p:sldId id="678" r:id="rId13"/>
    <p:sldId id="661" r:id="rId14"/>
    <p:sldId id="642" r:id="rId15"/>
    <p:sldId id="643" r:id="rId16"/>
    <p:sldId id="707" r:id="rId17"/>
    <p:sldId id="708" r:id="rId18"/>
    <p:sldId id="656" r:id="rId19"/>
    <p:sldId id="740" r:id="rId20"/>
    <p:sldId id="741" r:id="rId21"/>
    <p:sldId id="709" r:id="rId22"/>
    <p:sldId id="710" r:id="rId23"/>
    <p:sldId id="713" r:id="rId24"/>
    <p:sldId id="727" r:id="rId25"/>
    <p:sldId id="731" r:id="rId26"/>
    <p:sldId id="728" r:id="rId27"/>
    <p:sldId id="729" r:id="rId28"/>
    <p:sldId id="725" r:id="rId29"/>
    <p:sldId id="726" r:id="rId30"/>
    <p:sldId id="733" r:id="rId31"/>
    <p:sldId id="744" r:id="rId32"/>
    <p:sldId id="743" r:id="rId33"/>
    <p:sldId id="732" r:id="rId34"/>
    <p:sldId id="734" r:id="rId35"/>
    <p:sldId id="748" r:id="rId36"/>
    <p:sldId id="749" r:id="rId37"/>
    <p:sldId id="747" r:id="rId38"/>
    <p:sldId id="735" r:id="rId39"/>
    <p:sldId id="736" r:id="rId40"/>
    <p:sldId id="681" r:id="rId41"/>
    <p:sldId id="739" r:id="rId42"/>
    <p:sldId id="662" r:id="rId43"/>
  </p:sldIdLst>
  <p:sldSz cx="9144000" cy="6858000" type="screen4x3"/>
  <p:notesSz cx="6735763" cy="9866313"/>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tram Nguyen" initials="CN" lastIdx="6" clrIdx="0">
    <p:extLst>
      <p:ext uri="{19B8F6BF-5375-455C-9EA6-DF929625EA0E}">
        <p15:presenceInfo xmlns:p15="http://schemas.microsoft.com/office/powerpoint/2012/main" userId="S-1-5-21-2256462057-1280619349-680702702-11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8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DEFF"/>
    <a:srgbClr val="000099"/>
    <a:srgbClr val="CC0000"/>
    <a:srgbClr val="990000"/>
    <a:srgbClr val="33CC33"/>
    <a:srgbClr val="FF9999"/>
    <a:srgbClr val="FF0000"/>
    <a:srgbClr val="8000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1100" autoAdjust="0"/>
  </p:normalViewPr>
  <p:slideViewPr>
    <p:cSldViewPr>
      <p:cViewPr>
        <p:scale>
          <a:sx n="56" d="100"/>
          <a:sy n="56" d="100"/>
        </p:scale>
        <p:origin x="1522"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3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60721467207752"/>
          <c:y val="3.5858473810866022E-2"/>
          <c:w val="0.81286692751663492"/>
          <c:h val="0.78732325895752642"/>
        </c:manualLayout>
      </c:layout>
      <c:lineChart>
        <c:grouping val="standard"/>
        <c:varyColors val="0"/>
        <c:ser>
          <c:idx val="0"/>
          <c:order val="0"/>
          <c:tx>
            <c:strRef>
              <c:f>Trials_Obs!$A$1</c:f>
              <c:strCache>
                <c:ptCount val="1"/>
                <c:pt idx="0">
                  <c:v>All studies</c:v>
                </c:pt>
              </c:strCache>
            </c:strRef>
          </c:tx>
          <c:spPr>
            <a:ln>
              <a:solidFill>
                <a:schemeClr val="tx1"/>
              </a:solidFill>
            </a:ln>
          </c:spPr>
          <c:marker>
            <c:symbol val="triangle"/>
            <c:size val="8"/>
            <c:spPr>
              <a:solidFill>
                <a:schemeClr val="tx1"/>
              </a:solidFill>
              <a:ln>
                <a:solidFill>
                  <a:schemeClr val="tx1"/>
                </a:solidFill>
              </a:ln>
            </c:spPr>
          </c:marker>
          <c:cat>
            <c:numRef>
              <c:f>Trials_Obs!$B$2:$B$7</c:f>
              <c:numCache>
                <c:formatCode>General</c:formatCode>
                <c:ptCount val="6"/>
                <c:pt idx="0">
                  <c:v>2008</c:v>
                </c:pt>
                <c:pt idx="1">
                  <c:v>2009</c:v>
                </c:pt>
                <c:pt idx="2">
                  <c:v>2010</c:v>
                </c:pt>
                <c:pt idx="3">
                  <c:v>2011</c:v>
                </c:pt>
                <c:pt idx="4">
                  <c:v>2012</c:v>
                </c:pt>
                <c:pt idx="5">
                  <c:v>2013</c:v>
                </c:pt>
              </c:numCache>
            </c:numRef>
          </c:cat>
          <c:val>
            <c:numRef>
              <c:f>Trials_Obs!$A$2:$A$7</c:f>
              <c:numCache>
                <c:formatCode>General</c:formatCode>
                <c:ptCount val="6"/>
                <c:pt idx="0">
                  <c:v>11</c:v>
                </c:pt>
                <c:pt idx="1">
                  <c:v>16</c:v>
                </c:pt>
                <c:pt idx="2">
                  <c:v>17</c:v>
                </c:pt>
                <c:pt idx="3">
                  <c:v>15</c:v>
                </c:pt>
                <c:pt idx="4">
                  <c:v>18</c:v>
                </c:pt>
                <c:pt idx="5">
                  <c:v>26</c:v>
                </c:pt>
              </c:numCache>
            </c:numRef>
          </c:val>
          <c:smooth val="0"/>
        </c:ser>
        <c:ser>
          <c:idx val="1"/>
          <c:order val="1"/>
          <c:tx>
            <c:strRef>
              <c:f>Trials_Obs!$D$1</c:f>
              <c:strCache>
                <c:ptCount val="1"/>
                <c:pt idx="0">
                  <c:v>Trials</c:v>
                </c:pt>
              </c:strCache>
            </c:strRef>
          </c:tx>
          <c:spPr>
            <a:ln w="25400" cap="sq">
              <a:solidFill>
                <a:schemeClr val="tx1"/>
              </a:solidFill>
              <a:prstDash val="dashDot"/>
              <a:round/>
            </a:ln>
          </c:spPr>
          <c:marker>
            <c:symbol val="square"/>
            <c:size val="7"/>
            <c:spPr>
              <a:solidFill>
                <a:schemeClr val="tx1"/>
              </a:solidFill>
              <a:ln>
                <a:solidFill>
                  <a:schemeClr val="tx1"/>
                </a:solidFill>
              </a:ln>
            </c:spPr>
          </c:marker>
          <c:cat>
            <c:numRef>
              <c:f>Trials_Obs!$B$2:$B$7</c:f>
              <c:numCache>
                <c:formatCode>General</c:formatCode>
                <c:ptCount val="6"/>
                <c:pt idx="0">
                  <c:v>2008</c:v>
                </c:pt>
                <c:pt idx="1">
                  <c:v>2009</c:v>
                </c:pt>
                <c:pt idx="2">
                  <c:v>2010</c:v>
                </c:pt>
                <c:pt idx="3">
                  <c:v>2011</c:v>
                </c:pt>
                <c:pt idx="4">
                  <c:v>2012</c:v>
                </c:pt>
                <c:pt idx="5">
                  <c:v>2013</c:v>
                </c:pt>
              </c:numCache>
            </c:numRef>
          </c:cat>
          <c:val>
            <c:numRef>
              <c:f>Trials_Obs!$D$2:$D$7</c:f>
              <c:numCache>
                <c:formatCode>General</c:formatCode>
                <c:ptCount val="6"/>
                <c:pt idx="0">
                  <c:v>6</c:v>
                </c:pt>
                <c:pt idx="1">
                  <c:v>11</c:v>
                </c:pt>
                <c:pt idx="2">
                  <c:v>12</c:v>
                </c:pt>
                <c:pt idx="3">
                  <c:v>12</c:v>
                </c:pt>
                <c:pt idx="4">
                  <c:v>14</c:v>
                </c:pt>
                <c:pt idx="5">
                  <c:v>18</c:v>
                </c:pt>
              </c:numCache>
            </c:numRef>
          </c:val>
          <c:smooth val="0"/>
        </c:ser>
        <c:ser>
          <c:idx val="2"/>
          <c:order val="2"/>
          <c:tx>
            <c:strRef>
              <c:f>Trials_Obs!$C$1</c:f>
              <c:strCache>
                <c:ptCount val="1"/>
                <c:pt idx="0">
                  <c:v>Observational studies</c:v>
                </c:pt>
              </c:strCache>
            </c:strRef>
          </c:tx>
          <c:spPr>
            <a:ln w="25400" cap="sq">
              <a:solidFill>
                <a:schemeClr val="tx1"/>
              </a:solidFill>
              <a:prstDash val="dashDot"/>
            </a:ln>
          </c:spPr>
          <c:marker>
            <c:symbol val="circle"/>
            <c:size val="7"/>
            <c:spPr>
              <a:solidFill>
                <a:schemeClr val="tx1"/>
              </a:solidFill>
              <a:ln>
                <a:solidFill>
                  <a:schemeClr val="tx1"/>
                </a:solidFill>
              </a:ln>
            </c:spPr>
          </c:marker>
          <c:cat>
            <c:numRef>
              <c:f>Trials_Obs!$B$2:$B$7</c:f>
              <c:numCache>
                <c:formatCode>General</c:formatCode>
                <c:ptCount val="6"/>
                <c:pt idx="0">
                  <c:v>2008</c:v>
                </c:pt>
                <c:pt idx="1">
                  <c:v>2009</c:v>
                </c:pt>
                <c:pt idx="2">
                  <c:v>2010</c:v>
                </c:pt>
                <c:pt idx="3">
                  <c:v>2011</c:v>
                </c:pt>
                <c:pt idx="4">
                  <c:v>2012</c:v>
                </c:pt>
                <c:pt idx="5">
                  <c:v>2013</c:v>
                </c:pt>
              </c:numCache>
            </c:numRef>
          </c:cat>
          <c:val>
            <c:numRef>
              <c:f>Trials_Obs!$C$2:$C$7</c:f>
              <c:numCache>
                <c:formatCode>General</c:formatCode>
                <c:ptCount val="6"/>
                <c:pt idx="0">
                  <c:v>5</c:v>
                </c:pt>
                <c:pt idx="1">
                  <c:v>5</c:v>
                </c:pt>
                <c:pt idx="2">
                  <c:v>5</c:v>
                </c:pt>
                <c:pt idx="3">
                  <c:v>3</c:v>
                </c:pt>
                <c:pt idx="4">
                  <c:v>4</c:v>
                </c:pt>
                <c:pt idx="5">
                  <c:v>8</c:v>
                </c:pt>
              </c:numCache>
            </c:numRef>
          </c:val>
          <c:smooth val="0"/>
        </c:ser>
        <c:dLbls>
          <c:showLegendKey val="0"/>
          <c:showVal val="0"/>
          <c:showCatName val="0"/>
          <c:showSerName val="0"/>
          <c:showPercent val="0"/>
          <c:showBubbleSize val="0"/>
        </c:dLbls>
        <c:marker val="1"/>
        <c:smooth val="0"/>
        <c:axId val="219786808"/>
        <c:axId val="219786416"/>
      </c:lineChart>
      <c:catAx>
        <c:axId val="219786808"/>
        <c:scaling>
          <c:orientation val="minMax"/>
        </c:scaling>
        <c:delete val="0"/>
        <c:axPos val="b"/>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Year</a:t>
                </a:r>
              </a:p>
            </c:rich>
          </c:tx>
          <c:layout>
            <c:manualLayout>
              <c:xMode val="edge"/>
              <c:yMode val="edge"/>
              <c:x val="0.46407732687260245"/>
              <c:y val="0.90850403087652987"/>
            </c:manualLayout>
          </c:layout>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19786416"/>
        <c:crosses val="autoZero"/>
        <c:auto val="1"/>
        <c:lblAlgn val="ctr"/>
        <c:lblOffset val="100"/>
        <c:noMultiLvlLbl val="0"/>
      </c:catAx>
      <c:valAx>
        <c:axId val="219786416"/>
        <c:scaling>
          <c:orientation val="minMax"/>
        </c:scaling>
        <c:delete val="0"/>
        <c:axPos val="l"/>
        <c:title>
          <c:tx>
            <c:rich>
              <a:bodyPr rot="-5400000" vert="horz"/>
              <a:lstStyle/>
              <a:p>
                <a:pPr>
                  <a:defRPr sz="1200" b="0">
                    <a:latin typeface="Times New Roman" panose="02020603050405020304" pitchFamily="18" charset="0"/>
                    <a:cs typeface="Times New Roman" panose="02020603050405020304" pitchFamily="18" charset="0"/>
                  </a:defRPr>
                </a:pPr>
                <a:r>
                  <a:rPr lang="en-US" sz="1200" b="0">
                    <a:latin typeface="Times New Roman" panose="02020603050405020304" pitchFamily="18" charset="0"/>
                    <a:cs typeface="Times New Roman" panose="02020603050405020304" pitchFamily="18" charset="0"/>
                  </a:rPr>
                  <a:t>Number of articles</a:t>
                </a:r>
              </a:p>
            </c:rich>
          </c:tx>
          <c:layout>
            <c:manualLayout>
              <c:xMode val="edge"/>
              <c:yMode val="edge"/>
              <c:x val="1.3333669829732823E-4"/>
              <c:y val="0.30575555663330684"/>
            </c:manualLayout>
          </c:layout>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19786808"/>
        <c:crosses val="autoZero"/>
        <c:crossBetween val="between"/>
      </c:valAx>
    </c:plotArea>
    <c:legend>
      <c:legendPos val="r"/>
      <c:layout>
        <c:manualLayout>
          <c:xMode val="edge"/>
          <c:yMode val="edge"/>
          <c:x val="0.11815139521505302"/>
          <c:y val="3.6275824839800033E-2"/>
          <c:w val="0.32651458198106981"/>
          <c:h val="0.18278004268355669"/>
        </c:manualLayout>
      </c:layout>
      <c:overlay val="0"/>
      <c:txPr>
        <a:bodyPr/>
        <a:lstStyle/>
        <a:p>
          <a:pPr>
            <a:defRPr sz="10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18461" cy="494504"/>
          </a:xfrm>
          <a:prstGeom prst="rect">
            <a:avLst/>
          </a:prstGeom>
          <a:noFill/>
          <a:ln w="9525">
            <a:noFill/>
            <a:miter lim="800000"/>
            <a:headEnd/>
            <a:tailEnd/>
          </a:ln>
          <a:effectLst/>
        </p:spPr>
        <p:txBody>
          <a:bodyPr vert="horz" wrap="square" lIns="89992" tIns="44997" rIns="89992" bIns="44997" numCol="1" anchor="t" anchorCtr="0" compatLnSpc="1">
            <a:prstTxWarp prst="textNoShape">
              <a:avLst/>
            </a:prstTxWarp>
          </a:bodyPr>
          <a:lstStyle>
            <a:lvl1pPr defTabSz="900257">
              <a:defRPr sz="1200"/>
            </a:lvl1pPr>
          </a:lstStyle>
          <a:p>
            <a:pPr>
              <a:defRPr/>
            </a:pPr>
            <a:endParaRPr lang="en-AU"/>
          </a:p>
        </p:txBody>
      </p:sp>
      <p:sp>
        <p:nvSpPr>
          <p:cNvPr id="55299" name="Rectangle 3"/>
          <p:cNvSpPr>
            <a:spLocks noGrp="1" noChangeArrowheads="1"/>
          </p:cNvSpPr>
          <p:nvPr>
            <p:ph type="dt" sz="quarter" idx="1"/>
          </p:nvPr>
        </p:nvSpPr>
        <p:spPr bwMode="auto">
          <a:xfrm>
            <a:off x="3817302" y="0"/>
            <a:ext cx="2918461" cy="494504"/>
          </a:xfrm>
          <a:prstGeom prst="rect">
            <a:avLst/>
          </a:prstGeom>
          <a:noFill/>
          <a:ln w="9525">
            <a:noFill/>
            <a:miter lim="800000"/>
            <a:headEnd/>
            <a:tailEnd/>
          </a:ln>
          <a:effectLst/>
        </p:spPr>
        <p:txBody>
          <a:bodyPr vert="horz" wrap="square" lIns="89992" tIns="44997" rIns="89992" bIns="44997" numCol="1" anchor="t" anchorCtr="0" compatLnSpc="1">
            <a:prstTxWarp prst="textNoShape">
              <a:avLst/>
            </a:prstTxWarp>
          </a:bodyPr>
          <a:lstStyle>
            <a:lvl1pPr algn="r" defTabSz="900257">
              <a:defRPr sz="1200"/>
            </a:lvl1pPr>
          </a:lstStyle>
          <a:p>
            <a:pPr>
              <a:defRPr/>
            </a:pPr>
            <a:endParaRPr lang="en-AU"/>
          </a:p>
        </p:txBody>
      </p:sp>
      <p:sp>
        <p:nvSpPr>
          <p:cNvPr id="55300" name="Rectangle 4"/>
          <p:cNvSpPr>
            <a:spLocks noGrp="1" noChangeArrowheads="1"/>
          </p:cNvSpPr>
          <p:nvPr>
            <p:ph type="ftr" sz="quarter" idx="2"/>
          </p:nvPr>
        </p:nvSpPr>
        <p:spPr bwMode="auto">
          <a:xfrm>
            <a:off x="0" y="9371809"/>
            <a:ext cx="2918461" cy="494504"/>
          </a:xfrm>
          <a:prstGeom prst="rect">
            <a:avLst/>
          </a:prstGeom>
          <a:noFill/>
          <a:ln w="9525">
            <a:noFill/>
            <a:miter lim="800000"/>
            <a:headEnd/>
            <a:tailEnd/>
          </a:ln>
          <a:effectLst/>
        </p:spPr>
        <p:txBody>
          <a:bodyPr vert="horz" wrap="square" lIns="89992" tIns="44997" rIns="89992" bIns="44997" numCol="1" anchor="b" anchorCtr="0" compatLnSpc="1">
            <a:prstTxWarp prst="textNoShape">
              <a:avLst/>
            </a:prstTxWarp>
          </a:bodyPr>
          <a:lstStyle>
            <a:lvl1pPr defTabSz="900257">
              <a:defRPr sz="1200"/>
            </a:lvl1pPr>
          </a:lstStyle>
          <a:p>
            <a:pPr>
              <a:defRPr/>
            </a:pPr>
            <a:endParaRPr lang="en-AU"/>
          </a:p>
        </p:txBody>
      </p:sp>
      <p:sp>
        <p:nvSpPr>
          <p:cNvPr id="55301" name="Rectangle 5"/>
          <p:cNvSpPr>
            <a:spLocks noGrp="1" noChangeArrowheads="1"/>
          </p:cNvSpPr>
          <p:nvPr>
            <p:ph type="sldNum" sz="quarter" idx="3"/>
          </p:nvPr>
        </p:nvSpPr>
        <p:spPr bwMode="auto">
          <a:xfrm>
            <a:off x="3817302" y="9371809"/>
            <a:ext cx="2918461" cy="494504"/>
          </a:xfrm>
          <a:prstGeom prst="rect">
            <a:avLst/>
          </a:prstGeom>
          <a:noFill/>
          <a:ln w="9525">
            <a:noFill/>
            <a:miter lim="800000"/>
            <a:headEnd/>
            <a:tailEnd/>
          </a:ln>
          <a:effectLst/>
        </p:spPr>
        <p:txBody>
          <a:bodyPr vert="horz" wrap="square" lIns="89992" tIns="44997" rIns="89992" bIns="44997" numCol="1" anchor="b" anchorCtr="0" compatLnSpc="1">
            <a:prstTxWarp prst="textNoShape">
              <a:avLst/>
            </a:prstTxWarp>
          </a:bodyPr>
          <a:lstStyle>
            <a:lvl1pPr algn="r" defTabSz="900257">
              <a:defRPr sz="1200"/>
            </a:lvl1pPr>
          </a:lstStyle>
          <a:p>
            <a:pPr>
              <a:defRPr/>
            </a:pPr>
            <a:fld id="{85C59B8A-D1FA-41DC-AA39-7AA9237F213D}" type="slidenum">
              <a:rPr lang="en-AU"/>
              <a:pPr>
                <a:defRPr/>
              </a:pPr>
              <a:t>‹#›</a:t>
            </a:fld>
            <a:endParaRPr lang="en-AU"/>
          </a:p>
        </p:txBody>
      </p:sp>
    </p:spTree>
    <p:extLst>
      <p:ext uri="{BB962C8B-B14F-4D97-AF65-F5344CB8AC3E}">
        <p14:creationId xmlns:p14="http://schemas.microsoft.com/office/powerpoint/2010/main" val="36706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18461" cy="494504"/>
          </a:xfrm>
          <a:prstGeom prst="rect">
            <a:avLst/>
          </a:prstGeom>
          <a:noFill/>
          <a:ln w="9525">
            <a:noFill/>
            <a:miter lim="800000"/>
            <a:headEnd/>
            <a:tailEnd/>
          </a:ln>
          <a:effectLst/>
        </p:spPr>
        <p:txBody>
          <a:bodyPr vert="horz" wrap="square" lIns="89992" tIns="44997" rIns="89992" bIns="44997" numCol="1" anchor="t" anchorCtr="0" compatLnSpc="1">
            <a:prstTxWarp prst="textNoShape">
              <a:avLst/>
            </a:prstTxWarp>
          </a:bodyPr>
          <a:lstStyle>
            <a:lvl1pPr defTabSz="900257">
              <a:defRPr sz="1200"/>
            </a:lvl1pPr>
          </a:lstStyle>
          <a:p>
            <a:pPr>
              <a:defRPr/>
            </a:pPr>
            <a:endParaRPr lang="en-US"/>
          </a:p>
        </p:txBody>
      </p:sp>
      <p:sp>
        <p:nvSpPr>
          <p:cNvPr id="43011" name="Rectangle 3"/>
          <p:cNvSpPr>
            <a:spLocks noGrp="1" noChangeArrowheads="1"/>
          </p:cNvSpPr>
          <p:nvPr>
            <p:ph type="dt" idx="1"/>
          </p:nvPr>
        </p:nvSpPr>
        <p:spPr bwMode="auto">
          <a:xfrm>
            <a:off x="3817302" y="0"/>
            <a:ext cx="2918461" cy="494504"/>
          </a:xfrm>
          <a:prstGeom prst="rect">
            <a:avLst/>
          </a:prstGeom>
          <a:noFill/>
          <a:ln w="9525">
            <a:noFill/>
            <a:miter lim="800000"/>
            <a:headEnd/>
            <a:tailEnd/>
          </a:ln>
          <a:effectLst/>
        </p:spPr>
        <p:txBody>
          <a:bodyPr vert="horz" wrap="square" lIns="89992" tIns="44997" rIns="89992" bIns="44997" numCol="1" anchor="t" anchorCtr="0" compatLnSpc="1">
            <a:prstTxWarp prst="textNoShape">
              <a:avLst/>
            </a:prstTxWarp>
          </a:bodyPr>
          <a:lstStyle>
            <a:lvl1pPr algn="r" defTabSz="900257">
              <a:defRPr sz="1200"/>
            </a:lvl1pPr>
          </a:lstStyle>
          <a:p>
            <a:pPr>
              <a:defRPr/>
            </a:pPr>
            <a:endParaRPr lang="en-US"/>
          </a:p>
        </p:txBody>
      </p:sp>
      <p:sp>
        <p:nvSpPr>
          <p:cNvPr id="5530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898842" y="4686697"/>
            <a:ext cx="4938079" cy="4439444"/>
          </a:xfrm>
          <a:prstGeom prst="rect">
            <a:avLst/>
          </a:prstGeom>
          <a:noFill/>
          <a:ln w="9525">
            <a:noFill/>
            <a:miter lim="800000"/>
            <a:headEnd/>
            <a:tailEnd/>
          </a:ln>
          <a:effectLst/>
        </p:spPr>
        <p:txBody>
          <a:bodyPr vert="horz" wrap="square" lIns="89992" tIns="44997" rIns="89992" bIns="449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371809"/>
            <a:ext cx="2918461" cy="494504"/>
          </a:xfrm>
          <a:prstGeom prst="rect">
            <a:avLst/>
          </a:prstGeom>
          <a:noFill/>
          <a:ln w="9525">
            <a:noFill/>
            <a:miter lim="800000"/>
            <a:headEnd/>
            <a:tailEnd/>
          </a:ln>
          <a:effectLst/>
        </p:spPr>
        <p:txBody>
          <a:bodyPr vert="horz" wrap="square" lIns="89992" tIns="44997" rIns="89992" bIns="44997" numCol="1" anchor="b" anchorCtr="0" compatLnSpc="1">
            <a:prstTxWarp prst="textNoShape">
              <a:avLst/>
            </a:prstTxWarp>
          </a:bodyPr>
          <a:lstStyle>
            <a:lvl1pPr defTabSz="900257">
              <a:defRPr sz="1200"/>
            </a:lvl1pPr>
          </a:lstStyle>
          <a:p>
            <a:pPr>
              <a:defRPr/>
            </a:pPr>
            <a:endParaRPr lang="en-US"/>
          </a:p>
        </p:txBody>
      </p:sp>
      <p:sp>
        <p:nvSpPr>
          <p:cNvPr id="43015" name="Rectangle 7"/>
          <p:cNvSpPr>
            <a:spLocks noGrp="1" noChangeArrowheads="1"/>
          </p:cNvSpPr>
          <p:nvPr>
            <p:ph type="sldNum" sz="quarter" idx="5"/>
          </p:nvPr>
        </p:nvSpPr>
        <p:spPr bwMode="auto">
          <a:xfrm>
            <a:off x="3817302" y="9371809"/>
            <a:ext cx="2918461" cy="494504"/>
          </a:xfrm>
          <a:prstGeom prst="rect">
            <a:avLst/>
          </a:prstGeom>
          <a:noFill/>
          <a:ln w="9525">
            <a:noFill/>
            <a:miter lim="800000"/>
            <a:headEnd/>
            <a:tailEnd/>
          </a:ln>
          <a:effectLst/>
        </p:spPr>
        <p:txBody>
          <a:bodyPr vert="horz" wrap="square" lIns="89992" tIns="44997" rIns="89992" bIns="44997" numCol="1" anchor="b" anchorCtr="0" compatLnSpc="1">
            <a:prstTxWarp prst="textNoShape">
              <a:avLst/>
            </a:prstTxWarp>
          </a:bodyPr>
          <a:lstStyle>
            <a:lvl1pPr algn="r" defTabSz="900257">
              <a:defRPr sz="1200"/>
            </a:lvl1pPr>
          </a:lstStyle>
          <a:p>
            <a:pPr>
              <a:defRPr/>
            </a:pPr>
            <a:fld id="{FAA2A566-5FF4-4667-B2F5-F0ED027B8AD1}" type="slidenum">
              <a:rPr lang="en-US"/>
              <a:pPr>
                <a:defRPr/>
              </a:pPr>
              <a:t>‹#›</a:t>
            </a:fld>
            <a:endParaRPr lang="en-US"/>
          </a:p>
        </p:txBody>
      </p:sp>
    </p:spTree>
    <p:extLst>
      <p:ext uri="{BB962C8B-B14F-4D97-AF65-F5344CB8AC3E}">
        <p14:creationId xmlns:p14="http://schemas.microsoft.com/office/powerpoint/2010/main" val="2268235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Participants can miss a visit or can drop out altogether</a:t>
            </a:r>
          </a:p>
          <a:p>
            <a:endParaRPr lang="en-AU" dirty="0" smtClean="0"/>
          </a:p>
          <a:p>
            <a:r>
              <a:rPr lang="en-AU" dirty="0" smtClean="0"/>
              <a:t>Particularly pertinent as studies become larger and longer</a:t>
            </a:r>
          </a:p>
          <a:p>
            <a:pPr marL="171450" indent="-171450">
              <a:buFontTx/>
              <a:buChar char="-"/>
            </a:pPr>
            <a:r>
              <a:rPr lang="en-AU" baseline="0" dirty="0" smtClean="0"/>
              <a:t>more chance for loss to follow-up</a:t>
            </a:r>
          </a:p>
          <a:p>
            <a:pPr marL="171450" indent="-171450">
              <a:buFontTx/>
              <a:buChar char="-"/>
            </a:pPr>
            <a:r>
              <a:rPr lang="en-AU" baseline="0" dirty="0" smtClean="0"/>
              <a:t>more variables that can have missing data</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a:t>
            </a:fld>
            <a:endParaRPr lang="en-US"/>
          </a:p>
        </p:txBody>
      </p:sp>
    </p:spTree>
    <p:extLst>
      <p:ext uri="{BB962C8B-B14F-4D97-AF65-F5344CB8AC3E}">
        <p14:creationId xmlns:p14="http://schemas.microsoft.com/office/powerpoint/2010/main" val="298689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t>Don’t talk through</a:t>
            </a:r>
            <a:r>
              <a:rPr lang="en-AU" altLang="en-US" baseline="0" dirty="0" smtClean="0"/>
              <a:t> black bits…</a:t>
            </a:r>
          </a:p>
          <a:p>
            <a:endParaRPr lang="en-AU" altLang="en-US" baseline="0" dirty="0" smtClean="0"/>
          </a:p>
          <a:p>
            <a:r>
              <a:rPr lang="en-AU" altLang="en-US" dirty="0" smtClean="0"/>
              <a:t>These are the question that we</a:t>
            </a:r>
            <a:r>
              <a:rPr lang="en-AU" altLang="en-US" baseline="0" dirty="0" smtClean="0"/>
              <a:t> have focussed on within our research in Melbourne.</a:t>
            </a:r>
          </a:p>
          <a:p>
            <a:r>
              <a:rPr lang="en-AU" altLang="en-US" baseline="0" dirty="0" smtClean="0"/>
              <a:t>Will take each in turn and talk about what we research we have conducted in Melbourne and our future areas of research…</a:t>
            </a:r>
            <a:endParaRPr lang="en-AU"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29D2C3F0-FBBC-43F1-AEFD-C142C9912AA4}" type="slidenum">
              <a:rPr lang="en-US" altLang="en-US" sz="1200"/>
              <a:pPr/>
              <a:t>14</a:t>
            </a:fld>
            <a:endParaRPr lang="en-US" altLang="en-US" sz="1200"/>
          </a:p>
        </p:txBody>
      </p:sp>
    </p:spTree>
    <p:extLst>
      <p:ext uri="{BB962C8B-B14F-4D97-AF65-F5344CB8AC3E}">
        <p14:creationId xmlns:p14="http://schemas.microsoft.com/office/powerpoint/2010/main" val="523914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By auxiliary info I mean variable</a:t>
            </a:r>
            <a:r>
              <a:rPr lang="en-US" altLang="en-US" baseline="0" dirty="0" smtClean="0"/>
              <a:t>s in the dataset that are not in the imputation model but that can be used to predict the missing values</a:t>
            </a:r>
          </a:p>
          <a:p>
            <a:endParaRPr lang="en-US" altLang="en-US" baseline="0" dirty="0" smtClean="0"/>
          </a:p>
          <a:p>
            <a:r>
              <a:rPr lang="en-US" altLang="en-US" dirty="0" smtClean="0"/>
              <a:t>MI may be valuable for some analyses but not others.</a:t>
            </a:r>
          </a:p>
          <a:p>
            <a:pPr marL="171450" indent="-171450">
              <a:buFontTx/>
              <a:buChar char="-"/>
            </a:pPr>
            <a:r>
              <a:rPr lang="en-US" altLang="en-US" dirty="0" smtClean="0"/>
              <a:t>Means that the same set of imputations may be “good” for some purposes but not others</a:t>
            </a:r>
          </a:p>
          <a:p>
            <a:pPr marL="171450" indent="-171450">
              <a:buFontTx/>
              <a:buChar char="-"/>
            </a:pPr>
            <a:r>
              <a:rPr lang="en-US" altLang="en-US" dirty="0" smtClean="0"/>
              <a:t>Cuts across one attraction of the MI paradigm that one set of imputations can</a:t>
            </a:r>
            <a:r>
              <a:rPr lang="en-US" altLang="en-US" baseline="0" dirty="0" smtClean="0"/>
              <a:t> be used for all analyses</a:t>
            </a:r>
            <a:endParaRPr lang="en-US" altLang="en-US" dirty="0" smtClean="0"/>
          </a:p>
          <a:p>
            <a:endParaRPr lang="en-AU"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29D2C3F0-FBBC-43F1-AEFD-C142C9912AA4}" type="slidenum">
              <a:rPr lang="en-US" altLang="en-US" sz="1200"/>
              <a:pPr/>
              <a:t>15</a:t>
            </a:fld>
            <a:endParaRPr lang="en-US" altLang="en-US" sz="1200"/>
          </a:p>
        </p:txBody>
      </p:sp>
    </p:spTree>
    <p:extLst>
      <p:ext uri="{BB962C8B-B14F-4D97-AF65-F5344CB8AC3E}">
        <p14:creationId xmlns:p14="http://schemas.microsoft.com/office/powerpoint/2010/main" val="149247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t>There</a:t>
            </a:r>
            <a:r>
              <a:rPr lang="en-AU" altLang="en-US" baseline="0" dirty="0" smtClean="0"/>
              <a:t> are a number of questions within this</a:t>
            </a:r>
          </a:p>
          <a:p>
            <a:pPr marL="171450" indent="-171450">
              <a:buFontTx/>
              <a:buChar char="-"/>
            </a:pPr>
            <a:r>
              <a:rPr lang="en-AU" altLang="en-US" baseline="0" dirty="0" smtClean="0"/>
              <a:t>This is by no means an exhaustive list but it what we have and will be focusing on</a:t>
            </a:r>
          </a:p>
          <a:p>
            <a:pPr marL="171450" indent="-171450">
              <a:buFontTx/>
              <a:buChar char="-"/>
            </a:pPr>
            <a:endParaRPr lang="en-AU" altLang="en-US"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29D2C3F0-FBBC-43F1-AEFD-C142C9912AA4}" type="slidenum">
              <a:rPr lang="en-US" altLang="en-US" sz="1200"/>
              <a:pPr/>
              <a:t>16</a:t>
            </a:fld>
            <a:endParaRPr lang="en-US" altLang="en-US" sz="1200"/>
          </a:p>
        </p:txBody>
      </p:sp>
    </p:spTree>
    <p:extLst>
      <p:ext uri="{BB962C8B-B14F-4D97-AF65-F5344CB8AC3E}">
        <p14:creationId xmlns:p14="http://schemas.microsoft.com/office/powerpoint/2010/main" val="11918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Flexible – can tailor imputation models to the variable</a:t>
            </a:r>
            <a:r>
              <a:rPr lang="en-AU" baseline="0" dirty="0" smtClean="0"/>
              <a:t> of interest e.g. logistic regression for binary, ordinal logistic regression for ordinal</a:t>
            </a:r>
          </a:p>
          <a:p>
            <a:r>
              <a:rPr lang="en-AU" baseline="0" dirty="0" smtClean="0"/>
              <a:t>Incompatible distributions - not clear how important this is</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17</a:t>
            </a:fld>
            <a:endParaRPr lang="en-US"/>
          </a:p>
        </p:txBody>
      </p:sp>
    </p:spTree>
    <p:extLst>
      <p:ext uri="{BB962C8B-B14F-4D97-AF65-F5344CB8AC3E}">
        <p14:creationId xmlns:p14="http://schemas.microsoft.com/office/powerpoint/2010/main" val="205309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 methods varied in:</a:t>
            </a:r>
          </a:p>
          <a:p>
            <a:pPr marL="171450" indent="-171450">
              <a:buFontTx/>
              <a:buChar char="-"/>
            </a:pPr>
            <a:r>
              <a:rPr lang="en-AU" dirty="0" smtClean="0"/>
              <a:t>Choice of imputation method</a:t>
            </a:r>
          </a:p>
          <a:p>
            <a:pPr marL="171450" indent="-171450">
              <a:buFontTx/>
              <a:buChar char="-"/>
            </a:pPr>
            <a:r>
              <a:rPr lang="en-AU" dirty="0" smtClean="0"/>
              <a:t>Inclusion of auxiliary variables</a:t>
            </a:r>
          </a:p>
          <a:p>
            <a:pPr marL="171450" indent="-171450">
              <a:buFontTx/>
              <a:buChar char="-"/>
            </a:pPr>
            <a:r>
              <a:rPr lang="en-AU" dirty="0" smtClean="0"/>
              <a:t>Inclusion/omission of cases with excessive missing data</a:t>
            </a:r>
          </a:p>
          <a:p>
            <a:pPr marL="171450" indent="-171450">
              <a:buFontTx/>
              <a:buChar char="-"/>
            </a:pPr>
            <a:r>
              <a:rPr lang="en-AU" dirty="0" smtClean="0"/>
              <a:t>Different approaches for imputing highly skewed continuous distributions</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18</a:t>
            </a:fld>
            <a:endParaRPr lang="en-US"/>
          </a:p>
        </p:txBody>
      </p:sp>
    </p:spTree>
    <p:extLst>
      <p:ext uri="{BB962C8B-B14F-4D97-AF65-F5344CB8AC3E}">
        <p14:creationId xmlns:p14="http://schemas.microsoft.com/office/powerpoint/2010/main" val="412160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Y-axis = prevalence of amphetamine</a:t>
            </a:r>
            <a:r>
              <a:rPr lang="en-AU" b="1" baseline="0" dirty="0" smtClean="0"/>
              <a:t> use</a:t>
            </a:r>
            <a:r>
              <a:rPr lang="en-AU" b="1" dirty="0" smtClean="0"/>
              <a:t> in the 4 different categories of cannabis use (and</a:t>
            </a:r>
            <a:r>
              <a:rPr lang="en-AU" b="1" baseline="0" dirty="0" smtClean="0"/>
              <a:t> 95% CI) </a:t>
            </a:r>
            <a:r>
              <a:rPr lang="en-AU" b="1" dirty="0" smtClean="0"/>
              <a:t>–</a:t>
            </a:r>
            <a:r>
              <a:rPr lang="en-AU" b="1" baseline="0" dirty="0" smtClean="0"/>
              <a:t> just focus on the MI results for </a:t>
            </a:r>
            <a:r>
              <a:rPr lang="en-AU" b="1" baseline="0" dirty="0" err="1" smtClean="0"/>
              <a:t>thegroup</a:t>
            </a:r>
            <a:r>
              <a:rPr lang="en-AU" b="1" baseline="0" dirty="0" smtClean="0"/>
              <a:t> with none</a:t>
            </a:r>
            <a:endParaRPr lang="en-AU" b="1" dirty="0" smtClean="0"/>
          </a:p>
          <a:p>
            <a:endParaRPr lang="en-AU" dirty="0" smtClean="0"/>
          </a:p>
          <a:p>
            <a:r>
              <a:rPr lang="en-AU" dirty="0" smtClean="0"/>
              <a:t>X-axis = different methods of analysis</a:t>
            </a:r>
          </a:p>
          <a:p>
            <a:pPr marL="171450" indent="-171450">
              <a:buFontTx/>
              <a:buChar char="-"/>
            </a:pPr>
            <a:r>
              <a:rPr lang="en-AU" dirty="0" smtClean="0"/>
              <a:t>First 3 are variations</a:t>
            </a:r>
            <a:r>
              <a:rPr lang="en-AU" baseline="0" dirty="0" smtClean="0"/>
              <a:t> on the complete case analysis</a:t>
            </a:r>
          </a:p>
          <a:p>
            <a:pPr marL="171450" indent="-171450">
              <a:buFontTx/>
              <a:buChar char="-"/>
            </a:pPr>
            <a:r>
              <a:rPr lang="en-AU" baseline="0" dirty="0" smtClean="0"/>
              <a:t>5 different models for MVNI</a:t>
            </a:r>
          </a:p>
          <a:p>
            <a:pPr marL="171450" indent="-171450">
              <a:buFontTx/>
              <a:buChar char="-"/>
            </a:pPr>
            <a:r>
              <a:rPr lang="en-AU" baseline="0" dirty="0" smtClean="0"/>
              <a:t>6 different imputation models for MICE</a:t>
            </a:r>
          </a:p>
          <a:p>
            <a:pPr marL="171450" indent="-171450">
              <a:buFontTx/>
              <a:buChar char="-"/>
            </a:pPr>
            <a:endParaRPr lang="en-AU" baseline="0" dirty="0" smtClean="0"/>
          </a:p>
          <a:p>
            <a:pPr marL="0" indent="0">
              <a:buFontTx/>
              <a:buNone/>
            </a:pPr>
            <a:r>
              <a:rPr lang="en-AU" baseline="0" dirty="0" smtClean="0"/>
              <a:t>Results</a:t>
            </a:r>
          </a:p>
          <a:p>
            <a:pPr marL="171450" indent="-171450">
              <a:buFontTx/>
              <a:buChar char="-"/>
            </a:pPr>
            <a:r>
              <a:rPr lang="en-AU" baseline="0" dirty="0" smtClean="0"/>
              <a:t>MI estimates generally a bit different to CC – CI’s narrower</a:t>
            </a:r>
          </a:p>
          <a:p>
            <a:pPr marL="171450" indent="-171450">
              <a:buFontTx/>
              <a:buChar char="-"/>
            </a:pPr>
            <a:r>
              <a:rPr lang="en-AU" baseline="0" dirty="0" smtClean="0"/>
              <a:t>Estimates vary quite a bit across imputation approaches</a:t>
            </a:r>
          </a:p>
          <a:p>
            <a:pPr marL="171450" indent="-171450">
              <a:buFontTx/>
              <a:buChar char="-"/>
            </a:pPr>
            <a:r>
              <a:rPr lang="en-AU" baseline="0" dirty="0" smtClean="0"/>
              <a:t>Seem to be more stable with MVNI</a:t>
            </a:r>
          </a:p>
          <a:p>
            <a:pPr marL="171450" indent="-171450">
              <a:buFontTx/>
              <a:buChar char="-"/>
            </a:pPr>
            <a:r>
              <a:rPr lang="en-AU" baseline="0" dirty="0" smtClean="0"/>
              <a:t>Also narrower CIs with MVNI</a:t>
            </a:r>
          </a:p>
          <a:p>
            <a:pPr marL="0" indent="0">
              <a:buFontTx/>
              <a:buNone/>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b="1" dirty="0" smtClean="0"/>
              <a:t>Also looked at association and found less variation in the estimates</a:t>
            </a:r>
            <a:r>
              <a:rPr lang="en-AU" sz="1200" b="1" baseline="0" dirty="0" smtClean="0"/>
              <a:t> from the different approaches</a:t>
            </a:r>
            <a:r>
              <a:rPr lang="en-AU" sz="1200" b="1" dirty="0" smtClean="0"/>
              <a:t> for association estimates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1" dirty="0" smtClean="0"/>
              <a:t>The</a:t>
            </a:r>
            <a:r>
              <a:rPr lang="en-AU" b="1" baseline="0" dirty="0" smtClean="0"/>
              <a:t> decision regarding which approach and which variables to include in the imputation model do affect the inference.</a:t>
            </a:r>
            <a:endParaRPr lang="en-AU"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b="1" baseline="0" dirty="0" smtClean="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19</a:t>
            </a:fld>
            <a:endParaRPr lang="en-US"/>
          </a:p>
        </p:txBody>
      </p:sp>
    </p:spTree>
    <p:extLst>
      <p:ext uri="{BB962C8B-B14F-4D97-AF65-F5344CB8AC3E}">
        <p14:creationId xmlns:p14="http://schemas.microsoft.com/office/powerpoint/2010/main" val="4230685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Compatibility – e.g. for a binary variable…</a:t>
            </a:r>
          </a:p>
          <a:p>
            <a:endParaRPr lang="en-AU" dirty="0" smtClean="0"/>
          </a:p>
          <a:p>
            <a:r>
              <a:rPr lang="en-AU" dirty="0" smtClean="0"/>
              <a:t>Something we often</a:t>
            </a:r>
            <a:r>
              <a:rPr lang="en-AU" baseline="0" dirty="0" smtClean="0"/>
              <a:t> include within our exploration of specific questions around MI and something we will continue to explore.</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20</a:t>
            </a:fld>
            <a:endParaRPr lang="en-US"/>
          </a:p>
        </p:txBody>
      </p:sp>
    </p:spTree>
    <p:extLst>
      <p:ext uri="{BB962C8B-B14F-4D97-AF65-F5344CB8AC3E}">
        <p14:creationId xmlns:p14="http://schemas.microsoft.com/office/powerpoint/2010/main" val="3101891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has been suggested that we could impute for a</a:t>
            </a:r>
            <a:r>
              <a:rPr lang="en-AU" baseline="0" dirty="0" smtClean="0"/>
              <a:t>n alternative distribution e.g. gamma distribution, or a GH distribution which is a flexible family of distributions which covers a range of shapes</a:t>
            </a:r>
          </a:p>
          <a:p>
            <a:pPr marL="171450" indent="-171450">
              <a:buFontTx/>
              <a:buChar char="-"/>
            </a:pPr>
            <a:r>
              <a:rPr lang="en-AU" baseline="0" dirty="0" smtClean="0"/>
              <a:t>Not going to cover this here</a:t>
            </a:r>
          </a:p>
          <a:p>
            <a:pPr marL="171450" indent="-171450">
              <a:buFontTx/>
              <a:buChar char="-"/>
            </a:pPr>
            <a:endParaRPr lang="en-AU" baseline="0" dirty="0" smtClean="0"/>
          </a:p>
          <a:p>
            <a:pPr marL="0" indent="0">
              <a:buFontTx/>
              <a:buNone/>
            </a:pPr>
            <a:r>
              <a:rPr lang="en-AU" baseline="0" dirty="0" smtClean="0"/>
              <a:t>Another option that has been proposed is to transform the variable prior to imputation and then impute on the transformed scale</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21</a:t>
            </a:fld>
            <a:endParaRPr lang="en-US"/>
          </a:p>
        </p:txBody>
      </p:sp>
    </p:spTree>
    <p:extLst>
      <p:ext uri="{BB962C8B-B14F-4D97-AF65-F5344CB8AC3E}">
        <p14:creationId xmlns:p14="http://schemas.microsoft.com/office/powerpoint/2010/main" val="1374510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Including positive skewed, negative skewed, bimodal and normal</a:t>
            </a:r>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22</a:t>
            </a:fld>
            <a:endParaRPr lang="en-US"/>
          </a:p>
        </p:txBody>
      </p:sp>
    </p:spTree>
    <p:extLst>
      <p:ext uri="{BB962C8B-B14F-4D97-AF65-F5344CB8AC3E}">
        <p14:creationId xmlns:p14="http://schemas.microsoft.com/office/powerpoint/2010/main" val="1870854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Figure showing bias in the marginal mean</a:t>
            </a:r>
          </a:p>
          <a:p>
            <a:r>
              <a:rPr lang="en-AU" dirty="0" smtClean="0"/>
              <a:t>Across the bottom we have the various distributions of X - normal first and then various non-normal transformations.</a:t>
            </a:r>
          </a:p>
          <a:p>
            <a:r>
              <a:rPr lang="en-AU" dirty="0" smtClean="0"/>
              <a:t>Bias on</a:t>
            </a:r>
            <a:r>
              <a:rPr lang="en-AU" baseline="0" dirty="0" smtClean="0"/>
              <a:t> the y-axis.</a:t>
            </a:r>
          </a:p>
          <a:p>
            <a:r>
              <a:rPr lang="en-AU" baseline="0" dirty="0" smtClean="0"/>
              <a:t>What we really want to see is very low values i.e. small bias across all of these distributions which means the method is doing well </a:t>
            </a:r>
            <a:r>
              <a:rPr lang="en-AU" baseline="0" dirty="0" err="1" smtClean="0"/>
              <a:t>irrespsecitve</a:t>
            </a:r>
            <a:r>
              <a:rPr lang="en-AU" baseline="0" dirty="0" smtClean="0"/>
              <a:t> of the distribution of the data </a:t>
            </a:r>
          </a:p>
          <a:p>
            <a:r>
              <a:rPr lang="en-AU" baseline="0" dirty="0" smtClean="0"/>
              <a:t>-&gt; this is looking good.</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23</a:t>
            </a:fld>
            <a:endParaRPr lang="en-US"/>
          </a:p>
        </p:txBody>
      </p:sp>
    </p:spTree>
    <p:extLst>
      <p:ext uri="{BB962C8B-B14F-4D97-AF65-F5344CB8AC3E}">
        <p14:creationId xmlns:p14="http://schemas.microsoft.com/office/powerpoint/2010/main" val="281309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Times New Roman" panose="02020603050405020304" pitchFamily="18" charset="0"/>
              </a:defRPr>
            </a:lvl1pPr>
            <a:lvl2pPr marL="742950" indent="-285750" defTabSz="901700">
              <a:defRPr sz="2400">
                <a:solidFill>
                  <a:schemeClr val="tx1"/>
                </a:solidFill>
                <a:latin typeface="Times New Roman" panose="02020603050405020304" pitchFamily="18" charset="0"/>
              </a:defRPr>
            </a:lvl2pPr>
            <a:lvl3pPr marL="1143000" indent="-228600" defTabSz="901700">
              <a:defRPr sz="2400">
                <a:solidFill>
                  <a:schemeClr val="tx1"/>
                </a:solidFill>
                <a:latin typeface="Times New Roman" panose="02020603050405020304" pitchFamily="18" charset="0"/>
              </a:defRPr>
            </a:lvl3pPr>
            <a:lvl4pPr marL="1600200" indent="-228600" defTabSz="901700">
              <a:defRPr sz="2400">
                <a:solidFill>
                  <a:schemeClr val="tx1"/>
                </a:solidFill>
                <a:latin typeface="Times New Roman" panose="02020603050405020304" pitchFamily="18" charset="0"/>
              </a:defRPr>
            </a:lvl4pPr>
            <a:lvl5pPr marL="2057400" indent="-228600" defTabSz="901700">
              <a:defRPr sz="2400">
                <a:solidFill>
                  <a:schemeClr val="tx1"/>
                </a:solidFill>
                <a:latin typeface="Times New Roman" panose="02020603050405020304" pitchFamily="18" charset="0"/>
              </a:defRPr>
            </a:lvl5pPr>
            <a:lvl6pPr marL="2514600" indent="-228600" defTabSz="9017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017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017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01700" eaLnBrk="0" fontAlgn="base" hangingPunct="0">
              <a:spcBef>
                <a:spcPct val="0"/>
              </a:spcBef>
              <a:spcAft>
                <a:spcPct val="0"/>
              </a:spcAft>
              <a:defRPr sz="2400">
                <a:solidFill>
                  <a:schemeClr val="tx1"/>
                </a:solidFill>
                <a:latin typeface="Times New Roman" panose="02020603050405020304" pitchFamily="18" charset="0"/>
              </a:defRPr>
            </a:lvl9pPr>
          </a:lstStyle>
          <a:p>
            <a:fld id="{CCF84624-F15B-4D6E-9665-DCDD60CE9537}" type="slidenum">
              <a:rPr lang="en-US" sz="1200"/>
              <a:pPr/>
              <a:t>3</a:t>
            </a:fld>
            <a:endParaRPr lang="en-US" sz="1200"/>
          </a:p>
        </p:txBody>
      </p:sp>
      <p:sp>
        <p:nvSpPr>
          <p:cNvPr id="56323" name="Rectangle 2"/>
          <p:cNvSpPr>
            <a:spLocks noGrp="1" noRot="1" noChangeAspect="1" noChangeArrowheads="1" noTextEdit="1"/>
          </p:cNvSpPr>
          <p:nvPr>
            <p:ph type="sldImg"/>
          </p:nvPr>
        </p:nvSpPr>
        <p:spPr>
          <a:xfrm>
            <a:off x="903288" y="741363"/>
            <a:ext cx="4940300" cy="3705225"/>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Bias</a:t>
            </a:r>
          </a:p>
          <a:p>
            <a:pPr marL="171450" indent="-171450">
              <a:buFontTx/>
              <a:buChar char="-"/>
            </a:pPr>
            <a:r>
              <a:rPr lang="en-US" dirty="0" smtClean="0"/>
              <a:t>For example</a:t>
            </a:r>
            <a:r>
              <a:rPr lang="en-US" baseline="0" dirty="0" smtClean="0"/>
              <a:t> it is often those with poorer outcomes who don’t come back</a:t>
            </a:r>
          </a:p>
          <a:p>
            <a:pPr marL="171450" indent="-171450">
              <a:buFontTx/>
              <a:buChar char="-"/>
            </a:pPr>
            <a:endParaRPr lang="en-US" dirty="0" smtClean="0"/>
          </a:p>
          <a:p>
            <a:r>
              <a:rPr lang="en-US" dirty="0" smtClean="0"/>
              <a:t>Loss of precision</a:t>
            </a:r>
          </a:p>
          <a:p>
            <a:r>
              <a:rPr lang="en-US" dirty="0" smtClean="0"/>
              <a:t>– </a:t>
            </a:r>
            <a:r>
              <a:rPr lang="en-US" b="1" dirty="0" smtClean="0"/>
              <a:t>particularly</a:t>
            </a:r>
            <a:r>
              <a:rPr lang="en-US" b="1" baseline="0" dirty="0" smtClean="0"/>
              <a:t> if lots of variables in an analysis </a:t>
            </a:r>
            <a:r>
              <a:rPr lang="en-US" baseline="0" dirty="0" smtClean="0"/>
              <a:t>e.g. a multivariable model, each variable may only be missing in a few participants but if we restrict the analysis to only participants with data on all variables in the analysis it can mean loosing large numbers of participants.</a:t>
            </a:r>
            <a:endParaRPr lang="en-US" dirty="0" smtClean="0"/>
          </a:p>
        </p:txBody>
      </p:sp>
    </p:spTree>
    <p:extLst>
      <p:ext uri="{BB962C8B-B14F-4D97-AF65-F5344CB8AC3E}">
        <p14:creationId xmlns:p14="http://schemas.microsoft.com/office/powerpoint/2010/main" val="1097296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add the others on</a:t>
            </a:r>
          </a:p>
          <a:p>
            <a:pPr marL="171450" indent="-171450">
              <a:buFontTx/>
              <a:buChar char="-"/>
            </a:pPr>
            <a:r>
              <a:rPr lang="en-AU" baseline="0" dirty="0" smtClean="0"/>
              <a:t>some bias for some introduced with the zero-skewness and BC transformation</a:t>
            </a:r>
          </a:p>
          <a:p>
            <a:pPr marL="171450" indent="-171450">
              <a:buFontTx/>
              <a:buChar char="-"/>
            </a:pPr>
            <a:r>
              <a:rPr lang="en-AU" baseline="0" dirty="0" smtClean="0"/>
              <a:t>Again some bias with NP when </a:t>
            </a:r>
            <a:r>
              <a:rPr lang="en-AU" baseline="0" dirty="0" err="1" smtClean="0"/>
              <a:t>deciles</a:t>
            </a:r>
            <a:r>
              <a:rPr lang="en-AU" baseline="0" dirty="0" smtClean="0"/>
              <a:t> but good with NP per </a:t>
            </a:r>
            <a:r>
              <a:rPr lang="en-AU" baseline="0" dirty="0" err="1" smtClean="0"/>
              <a:t>obs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24</a:t>
            </a:fld>
            <a:endParaRPr lang="en-US"/>
          </a:p>
        </p:txBody>
      </p:sp>
    </p:spTree>
    <p:extLst>
      <p:ext uri="{BB962C8B-B14F-4D97-AF65-F5344CB8AC3E}">
        <p14:creationId xmlns:p14="http://schemas.microsoft.com/office/powerpoint/2010/main" val="396505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i.e. regression of Y on X…</a:t>
            </a:r>
            <a:endParaRPr lang="en-AU" baseline="0" dirty="0" smtClean="0"/>
          </a:p>
          <a:p>
            <a:pPr marL="171450" indent="-171450">
              <a:buFontTx/>
              <a:buChar char="-"/>
            </a:pPr>
            <a:r>
              <a:rPr lang="en-AU" baseline="0" dirty="0" smtClean="0"/>
              <a:t>Again raw does well</a:t>
            </a:r>
          </a:p>
          <a:p>
            <a:pPr marL="171450" indent="-171450">
              <a:buFontTx/>
              <a:buChar char="-"/>
            </a:pPr>
            <a:r>
              <a:rPr lang="en-AU" baseline="0" dirty="0" smtClean="0"/>
              <a:t>Quite large biases with zero-skewness log and Box-Cox.</a:t>
            </a:r>
          </a:p>
          <a:p>
            <a:pPr marL="171450" indent="-171450">
              <a:buFontTx/>
              <a:buChar char="-"/>
            </a:pPr>
            <a:r>
              <a:rPr lang="en-AU" baseline="0" dirty="0" smtClean="0"/>
              <a:t>NP seems to have the opposite pattern to with mean of X, now doing reasonably well when </a:t>
            </a:r>
            <a:r>
              <a:rPr lang="en-AU" baseline="0" dirty="0" err="1" smtClean="0"/>
              <a:t>deciles</a:t>
            </a:r>
            <a:r>
              <a:rPr lang="en-AU" baseline="0" dirty="0" smtClean="0"/>
              <a:t> but not so good when NP per obs.</a:t>
            </a:r>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25</a:t>
            </a:fld>
            <a:endParaRPr lang="en-US"/>
          </a:p>
        </p:txBody>
      </p:sp>
    </p:spTree>
    <p:extLst>
      <p:ext uri="{BB962C8B-B14F-4D97-AF65-F5344CB8AC3E}">
        <p14:creationId xmlns:p14="http://schemas.microsoft.com/office/powerpoint/2010/main" val="263644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Now Y dependent on log (X)</a:t>
            </a:r>
          </a:p>
          <a:p>
            <a:pPr marL="171450" indent="-171450">
              <a:buFontTx/>
              <a:buChar char="-"/>
            </a:pPr>
            <a:r>
              <a:rPr lang="en-AU" dirty="0" smtClean="0"/>
              <a:t>Haven’t shown the</a:t>
            </a:r>
            <a:r>
              <a:rPr lang="en-AU" baseline="0" dirty="0" smtClean="0"/>
              <a:t> results for the marginal mean of X as this was generated the same way as the first example.</a:t>
            </a:r>
          </a:p>
          <a:p>
            <a:pPr marL="171450" indent="-171450">
              <a:buFontTx/>
              <a:buChar char="-"/>
            </a:pPr>
            <a:r>
              <a:rPr lang="en-AU" baseline="0" dirty="0" smtClean="0"/>
              <a:t>For </a:t>
            </a:r>
            <a:r>
              <a:rPr lang="en-AU" dirty="0" smtClean="0"/>
              <a:t>beta:</a:t>
            </a:r>
          </a:p>
          <a:p>
            <a:pPr marL="628650" lvl="1" indent="-171450">
              <a:buFontTx/>
              <a:buChar char="-"/>
            </a:pPr>
            <a:r>
              <a:rPr lang="en-AU" dirty="0" smtClean="0"/>
              <a:t>Imputing on the raw scale introduces bias</a:t>
            </a:r>
          </a:p>
          <a:p>
            <a:pPr marL="628650" lvl="1" indent="-171450">
              <a:buFontTx/>
              <a:buChar char="-"/>
            </a:pPr>
            <a:r>
              <a:rPr lang="en-AU" baseline="0" dirty="0" smtClean="0"/>
              <a:t>less bias when we transform prior to imputation</a:t>
            </a:r>
          </a:p>
          <a:p>
            <a:pPr marL="628650" lvl="1" indent="-171450">
              <a:buFontTx/>
              <a:buChar char="-"/>
            </a:pPr>
            <a:r>
              <a:rPr lang="en-AU" baseline="0" dirty="0" smtClean="0"/>
              <a:t>NP looks best</a:t>
            </a:r>
          </a:p>
          <a:p>
            <a:pPr marL="628650" lvl="1" indent="-171450">
              <a:buFontTx/>
              <a:buChar cha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0" dirty="0" smtClean="0"/>
              <a:t>Similar results for a binary outcome, and when data are MAR</a:t>
            </a:r>
          </a:p>
          <a:p>
            <a:pPr marL="0" lvl="0" indent="0">
              <a:buFontTx/>
              <a:buNone/>
            </a:pP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26</a:t>
            </a:fld>
            <a:endParaRPr lang="en-US"/>
          </a:p>
        </p:txBody>
      </p:sp>
    </p:spTree>
    <p:extLst>
      <p:ext uri="{BB962C8B-B14F-4D97-AF65-F5344CB8AC3E}">
        <p14:creationId xmlns:p14="http://schemas.microsoft.com/office/powerpoint/2010/main" val="3608711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dirty="0" smtClean="0"/>
              <a:t>Want to </a:t>
            </a:r>
            <a:r>
              <a:rPr lang="en-AU" dirty="0" err="1" smtClean="0"/>
              <a:t>linearise</a:t>
            </a:r>
            <a:r>
              <a:rPr lang="en-AU" baseline="0" dirty="0" smtClean="0"/>
              <a:t> the relationship between the variable(s) being imputed and the other variables in the imputation model</a:t>
            </a:r>
          </a:p>
          <a:p>
            <a:pPr marL="171450" lvl="0" indent="-171450">
              <a:buFontTx/>
              <a:buChar char="-"/>
            </a:pPr>
            <a:r>
              <a:rPr lang="en-AU" baseline="0" dirty="0" smtClean="0"/>
              <a:t>whether or not to transform is more about ensuring that the relationship between the variables is linear</a:t>
            </a:r>
          </a:p>
          <a:p>
            <a:pPr marL="171450" lvl="0" indent="-171450">
              <a:buFontTx/>
              <a:buChar char="-"/>
            </a:pPr>
            <a:r>
              <a:rPr lang="en-AU" baseline="0" dirty="0" smtClean="0"/>
              <a:t>In this example between a single variable being imputed i.e. X, and the completely observed outcome Y</a:t>
            </a:r>
          </a:p>
          <a:p>
            <a:pPr lvl="0"/>
            <a:endParaRPr lang="en-AU" dirty="0" smtClean="0"/>
          </a:p>
          <a:p>
            <a:pPr lvl="0"/>
            <a:r>
              <a:rPr lang="en-AU" dirty="0" smtClean="0"/>
              <a:t>This ties in wit</a:t>
            </a:r>
            <a:r>
              <a:rPr lang="en-AU" baseline="0" dirty="0" smtClean="0"/>
              <a:t>h the issue of compatibility </a:t>
            </a:r>
          </a:p>
          <a:p>
            <a:pPr marL="171450" lvl="0" indent="-171450">
              <a:buFont typeface="Arial" panose="020B0604020202020204" pitchFamily="34" charset="0"/>
              <a:buChar char="•"/>
            </a:pPr>
            <a:r>
              <a:rPr lang="en-AU" sz="1200" kern="1200" dirty="0" smtClean="0">
                <a:solidFill>
                  <a:schemeClr val="tx1"/>
                </a:solidFill>
                <a:effectLst/>
                <a:latin typeface="Times New Roman" pitchFamily="18" charset="0"/>
                <a:ea typeface="+mn-ea"/>
                <a:cs typeface="+mn-cs"/>
              </a:rPr>
              <a:t>Two conditional models (in our case the imputation and analysis models) are said to be compatible if there exists a joint model for which the conditionals of the joint model are the same as the two conditional models of interest. For this to hold, the form of the relationship between the variables in the imputation and analysis models must be the same in the two models. </a:t>
            </a:r>
          </a:p>
          <a:p>
            <a:pPr marL="171450" lvl="0" indent="-171450">
              <a:buFont typeface="Arial" panose="020B0604020202020204" pitchFamily="34" charset="0"/>
              <a:buChar char="•"/>
            </a:pPr>
            <a:r>
              <a:rPr lang="en-AU" baseline="0" dirty="0" smtClean="0"/>
              <a:t>In the analysis model you want to model the correct relationship e.g. maybe between Y and log(X) – in this case need to relate log(X) to Y in the imputation model</a:t>
            </a:r>
          </a:p>
          <a:p>
            <a:pPr marL="171450" lvl="0" indent="-171450">
              <a:buFont typeface="Arial" panose="020B0604020202020204" pitchFamily="34" charset="0"/>
              <a:buChar char="•"/>
            </a:pPr>
            <a:r>
              <a:rPr lang="en-AU" baseline="0" dirty="0" smtClean="0"/>
              <a:t>i.e. make sure in the analysis model that you have the relationship right so should in the imputation model too</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27</a:t>
            </a:fld>
            <a:endParaRPr lang="en-US"/>
          </a:p>
        </p:txBody>
      </p:sp>
    </p:spTree>
    <p:extLst>
      <p:ext uri="{BB962C8B-B14F-4D97-AF65-F5344CB8AC3E}">
        <p14:creationId xmlns:p14="http://schemas.microsoft.com/office/powerpoint/2010/main" val="47771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Values</a:t>
            </a:r>
            <a:r>
              <a:rPr lang="en-AU" baseline="0" dirty="0" smtClean="0"/>
              <a:t> may fall outside the expected range - </a:t>
            </a:r>
            <a:r>
              <a:rPr lang="en-AU" dirty="0" smtClean="0"/>
              <a:t>Does it matter? Remember</a:t>
            </a:r>
            <a:r>
              <a:rPr lang="en-AU" baseline="0" dirty="0" smtClean="0"/>
              <a:t> the aim of MI is about valid inference, not just about replacing missing values.</a:t>
            </a:r>
            <a:endParaRPr lang="en-AU" dirty="0" smtClean="0"/>
          </a:p>
          <a:p>
            <a:endParaRPr lang="en-AU" dirty="0" smtClean="0"/>
          </a:p>
          <a:p>
            <a:r>
              <a:rPr lang="en-AU" dirty="0" smtClean="0"/>
              <a:t>PMM</a:t>
            </a:r>
          </a:p>
          <a:p>
            <a:pPr marL="171450" indent="-171450">
              <a:buFontTx/>
              <a:buChar char="-"/>
            </a:pPr>
            <a:r>
              <a:rPr lang="en-AU" sz="1200" b="1" kern="1200" dirty="0" smtClean="0">
                <a:solidFill>
                  <a:schemeClr val="tx1"/>
                </a:solidFill>
                <a:effectLst/>
                <a:latin typeface="Times New Roman" pitchFamily="18" charset="0"/>
                <a:ea typeface="+mn-ea"/>
                <a:cs typeface="+mn-cs"/>
              </a:rPr>
              <a:t>replaces the missing value with the nearest observed value (or average of a number of observed values) based on the predicted mean from a linear regression model</a:t>
            </a:r>
          </a:p>
          <a:p>
            <a:pPr marL="171450" indent="-171450">
              <a:buFontTx/>
              <a:buChar char="-"/>
            </a:pPr>
            <a:r>
              <a:rPr lang="en-AU" sz="1200" kern="1200" dirty="0" smtClean="0">
                <a:solidFill>
                  <a:schemeClr val="tx1"/>
                </a:solidFill>
                <a:effectLst/>
                <a:latin typeface="Times New Roman" pitchFamily="18" charset="0"/>
                <a:ea typeface="+mn-ea"/>
                <a:cs typeface="+mn-cs"/>
              </a:rPr>
              <a:t>because only values that have been observed are used for the imputation, the range and distribution of the variable is preserved</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28</a:t>
            </a:fld>
            <a:endParaRPr lang="en-US"/>
          </a:p>
        </p:txBody>
      </p:sp>
    </p:spTree>
    <p:extLst>
      <p:ext uri="{BB962C8B-B14F-4D97-AF65-F5344CB8AC3E}">
        <p14:creationId xmlns:p14="http://schemas.microsoft.com/office/powerpoint/2010/main" val="134073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General health questionnaire (Wave 8) </a:t>
            </a:r>
          </a:p>
          <a:p>
            <a:pPr marL="171450" indent="-171450">
              <a:buFontTx/>
              <a:buChar char="-"/>
            </a:pPr>
            <a:r>
              <a:rPr lang="en-AU" baseline="0" dirty="0" smtClean="0"/>
              <a:t>Made up of 12 items each with 4 responses</a:t>
            </a:r>
          </a:p>
          <a:p>
            <a:pPr marL="171450" indent="-171450">
              <a:buFontTx/>
              <a:buChar char="-"/>
            </a:pPr>
            <a:r>
              <a:rPr lang="en-AU" dirty="0" smtClean="0"/>
              <a:t>3 different ways of scoring which resulted</a:t>
            </a:r>
            <a:r>
              <a:rPr lang="en-AU" baseline="0" dirty="0" smtClean="0"/>
              <a:t> in 3 different distributions of observed data</a:t>
            </a:r>
          </a:p>
          <a:p>
            <a:pPr marL="171450" indent="-171450">
              <a:buFontTx/>
              <a:buChar char="-"/>
            </a:pPr>
            <a:endParaRPr lang="en-AU" baseline="0" dirty="0" smtClean="0"/>
          </a:p>
          <a:p>
            <a:pPr marL="0" indent="0">
              <a:buFontTx/>
              <a:buNone/>
            </a:pPr>
            <a:r>
              <a:rPr lang="en-AU" baseline="0" dirty="0" smtClean="0"/>
              <a:t>Outcome = whether person lived at home at wave 9 (binary)</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29</a:t>
            </a:fld>
            <a:endParaRPr lang="en-US"/>
          </a:p>
        </p:txBody>
      </p:sp>
    </p:spTree>
    <p:extLst>
      <p:ext uri="{BB962C8B-B14F-4D97-AF65-F5344CB8AC3E}">
        <p14:creationId xmlns:p14="http://schemas.microsoft.com/office/powerpoint/2010/main" val="1562281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Left figure shows</a:t>
            </a:r>
            <a:r>
              <a:rPr lang="en-US" b="1" baseline="0" dirty="0" smtClean="0"/>
              <a:t> bias – difference between estimate and true value.</a:t>
            </a:r>
          </a:p>
          <a:p>
            <a:r>
              <a:rPr lang="en-US" b="1" baseline="0" dirty="0" smtClean="0"/>
              <a:t>Right figure shows the coverage of the 95% CI i.e. the proportion of 95% CIs that contain the true value – should be about 95%...</a:t>
            </a:r>
            <a:endParaRPr lang="en-US" b="1" dirty="0" smtClean="0"/>
          </a:p>
          <a:p>
            <a:endParaRPr lang="en-US" dirty="0" smtClean="0"/>
          </a:p>
          <a:p>
            <a:r>
              <a:rPr lang="en-US" dirty="0" err="1" smtClean="0"/>
              <a:t>Likert</a:t>
            </a:r>
            <a:r>
              <a:rPr lang="en-US" dirty="0" smtClean="0"/>
              <a:t> (weak skewing) – all methods minimal</a:t>
            </a:r>
            <a:r>
              <a:rPr lang="en-US" baseline="0" dirty="0" smtClean="0"/>
              <a:t> bias</a:t>
            </a:r>
          </a:p>
          <a:p>
            <a:r>
              <a:rPr lang="en-US" baseline="0" dirty="0" smtClean="0"/>
              <a:t>As the skew of the distribution increases, we start to see the bias increasing for the post-imputation rounding and the truncated regression imputation methods. </a:t>
            </a:r>
          </a:p>
          <a:p>
            <a:r>
              <a:rPr lang="en-US" baseline="0" dirty="0" smtClean="0"/>
              <a:t>Post-imputation rounding – more values imputed below zero, shifting of the mean up with those rounded to zero</a:t>
            </a:r>
          </a:p>
          <a:p>
            <a:r>
              <a:rPr lang="en-US" baseline="0" dirty="0" smtClean="0"/>
              <a:t>Truncated regression – fit of the model to the data questionable</a:t>
            </a:r>
            <a:endParaRPr lang="en-AU" dirty="0" smtClean="0"/>
          </a:p>
          <a:p>
            <a:endParaRPr lang="en-AU" dirty="0" smtClean="0"/>
          </a:p>
          <a:p>
            <a:r>
              <a:rPr lang="en-AU" b="1" dirty="0" smtClean="0"/>
              <a:t>Results</a:t>
            </a:r>
            <a:r>
              <a:rPr lang="en-AU" b="1" baseline="0" dirty="0" smtClean="0"/>
              <a:t> not so striking for association – all methods provide an unbiased estimate with coverage around 95%.</a:t>
            </a:r>
            <a:endParaRPr lang="en-AU" b="1" dirty="0"/>
          </a:p>
        </p:txBody>
      </p:sp>
      <p:sp>
        <p:nvSpPr>
          <p:cNvPr id="4" name="Slide Number Placeholder 3"/>
          <p:cNvSpPr>
            <a:spLocks noGrp="1"/>
          </p:cNvSpPr>
          <p:nvPr>
            <p:ph type="sldNum" sz="quarter" idx="10"/>
          </p:nvPr>
        </p:nvSpPr>
        <p:spPr/>
        <p:txBody>
          <a:bodyPr/>
          <a:lstStyle/>
          <a:p>
            <a:fld id="{311B8A78-CE53-4B66-8E88-23679A07DB54}" type="slidenum">
              <a:rPr lang="en-AU" smtClean="0"/>
              <a:t>30</a:t>
            </a:fld>
            <a:endParaRPr lang="en-AU"/>
          </a:p>
        </p:txBody>
      </p:sp>
    </p:spTree>
    <p:extLst>
      <p:ext uri="{BB962C8B-B14F-4D97-AF65-F5344CB8AC3E}">
        <p14:creationId xmlns:p14="http://schemas.microsoft.com/office/powerpoint/2010/main" val="996761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General health questionnaire (Wave 8) </a:t>
            </a:r>
          </a:p>
          <a:p>
            <a:pPr marL="171450" indent="-171450">
              <a:buFontTx/>
              <a:buChar char="-"/>
            </a:pPr>
            <a:r>
              <a:rPr lang="en-AU" baseline="0" dirty="0" smtClean="0"/>
              <a:t>Made up of 12 items each with 4 responses</a:t>
            </a:r>
          </a:p>
          <a:p>
            <a:pPr marL="171450" indent="-171450">
              <a:buFontTx/>
              <a:buChar char="-"/>
            </a:pPr>
            <a:r>
              <a:rPr lang="en-AU" dirty="0" smtClean="0"/>
              <a:t>3 different ways of scoring which resulted</a:t>
            </a:r>
            <a:r>
              <a:rPr lang="en-AU" baseline="0" dirty="0" smtClean="0"/>
              <a:t> in 3 different distributions of observed data</a:t>
            </a:r>
          </a:p>
          <a:p>
            <a:pPr marL="171450" indent="-171450">
              <a:buFontTx/>
              <a:buChar char="-"/>
            </a:pPr>
            <a:endParaRPr lang="en-AU" baseline="0" dirty="0" smtClean="0"/>
          </a:p>
          <a:p>
            <a:pPr marL="0" indent="0">
              <a:buFontTx/>
              <a:buNone/>
            </a:pPr>
            <a:r>
              <a:rPr lang="en-AU" baseline="0" dirty="0" smtClean="0"/>
              <a:t>Outcome = whether person lived at home at wave 9 (binary)</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31</a:t>
            </a:fld>
            <a:endParaRPr lang="en-US"/>
          </a:p>
        </p:txBody>
      </p:sp>
    </p:spTree>
    <p:extLst>
      <p:ext uri="{BB962C8B-B14F-4D97-AF65-F5344CB8AC3E}">
        <p14:creationId xmlns:p14="http://schemas.microsoft.com/office/powerpoint/2010/main" val="84253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 clear which</a:t>
            </a:r>
            <a:r>
              <a:rPr lang="en-AU" baseline="0" dirty="0" smtClean="0"/>
              <a:t> method is best</a:t>
            </a:r>
          </a:p>
          <a:p>
            <a:endParaRPr lang="en-AU" baseline="0" dirty="0" smtClean="0"/>
          </a:p>
          <a:p>
            <a:r>
              <a:rPr lang="en-AU" dirty="0" smtClean="0"/>
              <a:t>Two-part</a:t>
            </a:r>
            <a:endParaRPr lang="en-AU" baseline="0" dirty="0" smtClean="0"/>
          </a:p>
          <a:p>
            <a:pPr marL="171450" indent="-171450">
              <a:buFontTx/>
              <a:buChar char="-"/>
            </a:pPr>
            <a:r>
              <a:rPr lang="en-AU" sz="1200" b="1" kern="1200" dirty="0" smtClean="0">
                <a:solidFill>
                  <a:schemeClr val="tx1"/>
                </a:solidFill>
                <a:effectLst/>
                <a:latin typeface="Times New Roman" pitchFamily="18" charset="0"/>
                <a:ea typeface="+mn-ea"/>
                <a:cs typeface="+mn-cs"/>
              </a:rPr>
              <a:t>First uses a logistic regression model to impute a binary variable for whether or not the individual drinks</a:t>
            </a:r>
          </a:p>
          <a:p>
            <a:pPr marL="171450" indent="-171450">
              <a:buFontTx/>
              <a:buChar char="-"/>
            </a:pPr>
            <a:r>
              <a:rPr lang="en-AU" sz="1200" b="1" kern="1200" dirty="0" smtClean="0">
                <a:solidFill>
                  <a:schemeClr val="tx1"/>
                </a:solidFill>
                <a:effectLst/>
                <a:latin typeface="Times New Roman" pitchFamily="18" charset="0"/>
                <a:ea typeface="+mn-ea"/>
                <a:cs typeface="+mn-cs"/>
              </a:rPr>
              <a:t>Then</a:t>
            </a:r>
            <a:r>
              <a:rPr lang="en-AU" sz="1200" b="1" kern="1200" baseline="0" dirty="0" smtClean="0">
                <a:solidFill>
                  <a:schemeClr val="tx1"/>
                </a:solidFill>
                <a:effectLst/>
                <a:latin typeface="Times New Roman" pitchFamily="18" charset="0"/>
                <a:ea typeface="+mn-ea"/>
                <a:cs typeface="+mn-cs"/>
              </a:rPr>
              <a:t> uses</a:t>
            </a:r>
            <a:r>
              <a:rPr lang="en-AU" sz="1200" b="1" kern="1200" dirty="0" smtClean="0">
                <a:solidFill>
                  <a:schemeClr val="tx1"/>
                </a:solidFill>
                <a:effectLst/>
                <a:latin typeface="Times New Roman" pitchFamily="18" charset="0"/>
                <a:ea typeface="+mn-ea"/>
                <a:cs typeface="+mn-cs"/>
              </a:rPr>
              <a:t> a linear regression model to impute the (usually log-transformed) continuous component for those who drink</a:t>
            </a:r>
          </a:p>
          <a:p>
            <a:pPr marL="171450" indent="-171450">
              <a:buFontTx/>
              <a:buChar char="-"/>
            </a:pPr>
            <a:r>
              <a:rPr lang="en-AU" sz="1200" kern="1200" dirty="0" smtClean="0">
                <a:solidFill>
                  <a:schemeClr val="tx1"/>
                </a:solidFill>
                <a:effectLst/>
                <a:latin typeface="Times New Roman" pitchFamily="18" charset="0"/>
                <a:ea typeface="+mn-ea"/>
                <a:cs typeface="+mn-cs"/>
              </a:rPr>
              <a:t>Because of the conditional nature of this approach, this method can only be applied within the MICE framework</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32</a:t>
            </a:fld>
            <a:endParaRPr lang="en-US"/>
          </a:p>
        </p:txBody>
      </p:sp>
    </p:spTree>
    <p:extLst>
      <p:ext uri="{BB962C8B-B14F-4D97-AF65-F5344CB8AC3E}">
        <p14:creationId xmlns:p14="http://schemas.microsoft.com/office/powerpoint/2010/main" val="2089307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Times New Roman" pitchFamily="18" charset="0"/>
                <a:ea typeface="+mn-ea"/>
                <a:cs typeface="+mn-cs"/>
              </a:rPr>
              <a:t>4 variables - semi-continuous alcohol variable, a binary outcome variable,</a:t>
            </a:r>
            <a:r>
              <a:rPr lang="en-AU" sz="1200" kern="1200" baseline="0" dirty="0" smtClean="0">
                <a:solidFill>
                  <a:schemeClr val="tx1"/>
                </a:solidFill>
                <a:effectLst/>
                <a:latin typeface="Times New Roman" pitchFamily="18" charset="0"/>
                <a:ea typeface="+mn-ea"/>
                <a:cs typeface="+mn-cs"/>
              </a:rPr>
              <a:t> </a:t>
            </a:r>
            <a:r>
              <a:rPr lang="en-AU" sz="1200" kern="1200" dirty="0" smtClean="0">
                <a:solidFill>
                  <a:schemeClr val="tx1"/>
                </a:solidFill>
                <a:effectLst/>
                <a:latin typeface="Times New Roman" pitchFamily="18" charset="0"/>
                <a:ea typeface="+mn-ea"/>
                <a:cs typeface="+mn-cs"/>
              </a:rPr>
              <a:t>a continuous confounding variable and a continuous auxiliary</a:t>
            </a:r>
            <a:r>
              <a:rPr lang="en-AU" sz="1200" kern="1200" baseline="0" dirty="0" smtClean="0">
                <a:solidFill>
                  <a:schemeClr val="tx1"/>
                </a:solidFill>
                <a:effectLst/>
                <a:latin typeface="Times New Roman" pitchFamily="18" charset="0"/>
                <a:ea typeface="+mn-ea"/>
                <a:cs typeface="+mn-cs"/>
              </a:rPr>
              <a:t> variable</a:t>
            </a:r>
            <a:endParaRPr lang="en-AU" sz="1200" kern="1200" dirty="0" smtClean="0">
              <a:solidFill>
                <a:schemeClr val="tx1"/>
              </a:solidFill>
              <a:effectLst/>
              <a:latin typeface="Times New Roman" pitchFamily="18" charset="0"/>
              <a:ea typeface="+mn-ea"/>
              <a:cs typeface="+mn-cs"/>
            </a:endParaRPr>
          </a:p>
          <a:p>
            <a:r>
              <a:rPr lang="en-AU" sz="1200" kern="1200" dirty="0" smtClean="0">
                <a:solidFill>
                  <a:schemeClr val="tx1"/>
                </a:solidFill>
                <a:effectLst/>
                <a:latin typeface="Times New Roman" pitchFamily="18" charset="0"/>
                <a:ea typeface="+mn-ea"/>
                <a:cs typeface="+mn-cs"/>
              </a:rPr>
              <a:t>3 scenarios – 25%, 50% and</a:t>
            </a:r>
            <a:r>
              <a:rPr lang="en-AU" sz="1200" kern="1200" baseline="0" dirty="0" smtClean="0">
                <a:solidFill>
                  <a:schemeClr val="tx1"/>
                </a:solidFill>
                <a:effectLst/>
                <a:latin typeface="Times New Roman" pitchFamily="18" charset="0"/>
                <a:ea typeface="+mn-ea"/>
                <a:cs typeface="+mn-cs"/>
              </a:rPr>
              <a:t> 75% of zeros</a:t>
            </a:r>
          </a:p>
          <a:p>
            <a:r>
              <a:rPr lang="en-AU" sz="1200" kern="1200" baseline="0" dirty="0" smtClean="0">
                <a:solidFill>
                  <a:schemeClr val="tx1"/>
                </a:solidFill>
                <a:effectLst/>
                <a:latin typeface="Times New Roman" pitchFamily="18" charset="0"/>
                <a:ea typeface="+mn-ea"/>
                <a:cs typeface="+mn-cs"/>
              </a:rPr>
              <a:t>MAR – dependent on </a:t>
            </a:r>
            <a:r>
              <a:rPr lang="en-AU" sz="1200" kern="1200" dirty="0" smtClean="0">
                <a:solidFill>
                  <a:schemeClr val="tx1"/>
                </a:solidFill>
                <a:effectLst/>
                <a:latin typeface="Times New Roman" pitchFamily="18" charset="0"/>
                <a:ea typeface="+mn-ea"/>
                <a:cs typeface="+mn-cs"/>
              </a:rPr>
              <a:t>outcome, confounder and auxiliary </a:t>
            </a:r>
          </a:p>
          <a:p>
            <a:endParaRPr lang="en-AU" sz="1200" kern="1200" baseline="0" dirty="0" smtClean="0">
              <a:solidFill>
                <a:schemeClr val="tx1"/>
              </a:solidFill>
              <a:effectLst/>
              <a:latin typeface="Times New Roman" pitchFamily="18" charset="0"/>
              <a:ea typeface="+mn-ea"/>
              <a:cs typeface="+mn-cs"/>
            </a:endParaRPr>
          </a:p>
          <a:p>
            <a:r>
              <a:rPr lang="en-AU" sz="1200" kern="1200" baseline="0" dirty="0" smtClean="0">
                <a:solidFill>
                  <a:schemeClr val="tx1"/>
                </a:solidFill>
                <a:effectLst/>
                <a:latin typeface="Times New Roman" pitchFamily="18" charset="0"/>
                <a:ea typeface="+mn-ea"/>
                <a:cs typeface="+mn-cs"/>
              </a:rPr>
              <a:t>Imputation carried out using the 5 different methods</a:t>
            </a:r>
          </a:p>
          <a:p>
            <a:endParaRPr lang="en-AU" sz="1200" kern="1200" baseline="0" dirty="0" smtClean="0">
              <a:solidFill>
                <a:schemeClr val="tx1"/>
              </a:solidFill>
              <a:effectLst/>
              <a:latin typeface="Times New Roman" pitchFamily="18"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33</a:t>
            </a:fld>
            <a:endParaRPr lang="en-US"/>
          </a:p>
        </p:txBody>
      </p:sp>
    </p:spTree>
    <p:extLst>
      <p:ext uri="{BB962C8B-B14F-4D97-AF65-F5344CB8AC3E}">
        <p14:creationId xmlns:p14="http://schemas.microsoft.com/office/powerpoint/2010/main" val="326512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9395D4D-9082-42A0-A9D2-9178AB391C65}" type="slidenum">
              <a:rPr lang="en-AU"/>
              <a:pPr/>
              <a:t>4</a:t>
            </a:fld>
            <a:endParaRPr lang="en-AU"/>
          </a:p>
        </p:txBody>
      </p:sp>
      <p:sp>
        <p:nvSpPr>
          <p:cNvPr id="4301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indent="0">
              <a:spcBef>
                <a:spcPct val="0"/>
              </a:spcBef>
              <a:buFontTx/>
              <a:buNone/>
            </a:pPr>
            <a:r>
              <a:rPr lang="en-US" dirty="0" smtClean="0">
                <a:latin typeface="Arial" charset="0"/>
              </a:rPr>
              <a:t>MCAR – very restrictive and unlikely to be true in practice.</a:t>
            </a:r>
          </a:p>
          <a:p>
            <a:pPr marL="0" indent="0">
              <a:spcBef>
                <a:spcPct val="0"/>
              </a:spcBef>
              <a:buFontTx/>
              <a:buNone/>
            </a:pPr>
            <a:r>
              <a:rPr lang="en-US" dirty="0" smtClean="0">
                <a:latin typeface="Arial" charset="0"/>
              </a:rPr>
              <a:t>MAR – once we condition</a:t>
            </a:r>
            <a:r>
              <a:rPr lang="en-US" baseline="0" dirty="0" smtClean="0">
                <a:latin typeface="Arial" charset="0"/>
              </a:rPr>
              <a:t> on the observed values, no difference between participants with observed and missing data. L</a:t>
            </a:r>
            <a:r>
              <a:rPr lang="en-US" dirty="0" smtClean="0">
                <a:latin typeface="Arial" charset="0"/>
              </a:rPr>
              <a:t>ess restrictive, but still may</a:t>
            </a:r>
            <a:r>
              <a:rPr lang="en-US" baseline="0" dirty="0" smtClean="0">
                <a:latin typeface="Arial" charset="0"/>
              </a:rPr>
              <a:t> not be true</a:t>
            </a:r>
          </a:p>
          <a:p>
            <a:pPr marL="0" indent="0">
              <a:spcBef>
                <a:spcPct val="0"/>
              </a:spcBef>
              <a:buFontTx/>
              <a:buNone/>
            </a:pPr>
            <a:r>
              <a:rPr lang="en-US" baseline="0" dirty="0" smtClean="0">
                <a:latin typeface="Arial" charset="0"/>
              </a:rPr>
              <a:t>MNAR – can’t know whether data are MNAR by definition</a:t>
            </a:r>
            <a:endParaRPr lang="en-US" dirty="0" smtClean="0">
              <a:latin typeface="Arial" charset="0"/>
            </a:endParaRPr>
          </a:p>
          <a:p>
            <a:pPr marL="0" indent="0">
              <a:spcBef>
                <a:spcPct val="0"/>
              </a:spcBef>
              <a:buFontTx/>
              <a:buNone/>
            </a:pPr>
            <a:endParaRPr lang="en-US" dirty="0" smtClean="0">
              <a:latin typeface="Arial" charset="0"/>
            </a:endParaRPr>
          </a:p>
        </p:txBody>
      </p:sp>
    </p:spTree>
    <p:extLst>
      <p:ext uri="{BB962C8B-B14F-4D97-AF65-F5344CB8AC3E}">
        <p14:creationId xmlns:p14="http://schemas.microsoft.com/office/powerpoint/2010/main" val="289750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Just focus on one scenario i.e. 50% zero,</a:t>
            </a:r>
            <a:r>
              <a:rPr lang="en-AU" b="1" baseline="0" dirty="0" smtClean="0"/>
              <a:t> MAR</a:t>
            </a:r>
            <a:r>
              <a:rPr lang="en-AU" b="1" dirty="0" smtClean="0"/>
              <a:t> – similar results for the other scenarios</a:t>
            </a:r>
          </a:p>
          <a:p>
            <a:endParaRPr lang="en-AU" b="1" dirty="0" smtClean="0"/>
          </a:p>
          <a:p>
            <a:r>
              <a:rPr lang="en-AU" b="1" dirty="0" smtClean="0"/>
              <a:t>Results are the estimates of the proportion</a:t>
            </a:r>
            <a:r>
              <a:rPr lang="en-AU" b="1" baseline="0" dirty="0" smtClean="0"/>
              <a:t> in each category – focus on the high alcohol consumption category where the results are the most variable</a:t>
            </a:r>
            <a:endParaRPr lang="en-AU" b="1" dirty="0" smtClean="0"/>
          </a:p>
          <a:p>
            <a:endParaRPr lang="en-AU" dirty="0" smtClean="0"/>
          </a:p>
          <a:p>
            <a:r>
              <a:rPr lang="en-AU" dirty="0" smtClean="0"/>
              <a:t>Biases</a:t>
            </a:r>
            <a:r>
              <a:rPr lang="en-AU" baseline="0" dirty="0" smtClean="0"/>
              <a:t> jump around a bit. </a:t>
            </a:r>
          </a:p>
          <a:p>
            <a:pPr marL="171450" indent="-171450">
              <a:buFontTx/>
              <a:buChar char="-"/>
            </a:pPr>
            <a:r>
              <a:rPr lang="en-AU" baseline="0" dirty="0" smtClean="0"/>
              <a:t>Imputing as continuous and rounding or as indicators and then round seem to have the largest bias</a:t>
            </a:r>
          </a:p>
          <a:p>
            <a:pPr marL="171450" indent="-171450">
              <a:buFontTx/>
              <a:buChar char="-"/>
            </a:pPr>
            <a:r>
              <a:rPr lang="en-AU" baseline="0" dirty="0" smtClean="0"/>
              <a:t>Little bias when impute using ordinal logistic or using two-part and PMM i.e. where no rounding is required</a:t>
            </a:r>
          </a:p>
          <a:p>
            <a:pPr marL="171450" indent="-171450">
              <a:buFontTx/>
              <a:buChar char="-"/>
            </a:pPr>
            <a:r>
              <a:rPr lang="en-AU" baseline="0" dirty="0" smtClean="0"/>
              <a:t>Two-part and PMM seem to be the best</a:t>
            </a:r>
          </a:p>
          <a:p>
            <a:pPr marL="171450" indent="-171450">
              <a:buFontTx/>
              <a:buChar char="-"/>
            </a:pPr>
            <a:endParaRPr lang="en-AU" baseline="0" dirty="0" smtClean="0"/>
          </a:p>
          <a:p>
            <a:pPr marL="0" indent="0">
              <a:buFontTx/>
              <a:buNone/>
            </a:pPr>
            <a:r>
              <a:rPr lang="en-AU" baseline="0" dirty="0" smtClean="0"/>
              <a:t>Similar pattern for the coverage</a:t>
            </a:r>
            <a:endParaRPr lang="en-AU" dirty="0"/>
          </a:p>
        </p:txBody>
      </p:sp>
      <p:sp>
        <p:nvSpPr>
          <p:cNvPr id="4" name="Slide Number Placeholder 3"/>
          <p:cNvSpPr>
            <a:spLocks noGrp="1"/>
          </p:cNvSpPr>
          <p:nvPr>
            <p:ph type="sldNum" sz="quarter" idx="10"/>
          </p:nvPr>
        </p:nvSpPr>
        <p:spPr/>
        <p:txBody>
          <a:bodyPr/>
          <a:lstStyle/>
          <a:p>
            <a:fld id="{311B8A78-CE53-4B66-8E88-23679A07DB54}" type="slidenum">
              <a:rPr lang="en-AU" smtClean="0"/>
              <a:t>34</a:t>
            </a:fld>
            <a:endParaRPr lang="en-AU"/>
          </a:p>
        </p:txBody>
      </p:sp>
    </p:spTree>
    <p:extLst>
      <p:ext uri="{BB962C8B-B14F-4D97-AF65-F5344CB8AC3E}">
        <p14:creationId xmlns:p14="http://schemas.microsoft.com/office/powerpoint/2010/main" val="745736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Less clear cut</a:t>
            </a:r>
            <a:r>
              <a:rPr lang="en-AU" b="1" baseline="0" dirty="0" smtClean="0"/>
              <a:t> for the association</a:t>
            </a:r>
          </a:p>
          <a:p>
            <a:endParaRPr lang="en-AU" baseline="0" dirty="0" smtClean="0"/>
          </a:p>
          <a:p>
            <a:r>
              <a:rPr lang="en-AU" baseline="0" dirty="0" smtClean="0"/>
              <a:t>Continuous and indicator that need rounding still the most extreme biases.</a:t>
            </a:r>
          </a:p>
          <a:p>
            <a:r>
              <a:rPr lang="en-AU" baseline="0" dirty="0" smtClean="0"/>
              <a:t>Others vary a bit </a:t>
            </a:r>
          </a:p>
          <a:p>
            <a:r>
              <a:rPr lang="en-AU" baseline="0" dirty="0" smtClean="0"/>
              <a:t>Coverage generally ok except for with the indicator method</a:t>
            </a:r>
            <a:endParaRPr lang="en-AU" dirty="0"/>
          </a:p>
        </p:txBody>
      </p:sp>
      <p:sp>
        <p:nvSpPr>
          <p:cNvPr id="4" name="Slide Number Placeholder 3"/>
          <p:cNvSpPr>
            <a:spLocks noGrp="1"/>
          </p:cNvSpPr>
          <p:nvPr>
            <p:ph type="sldNum" sz="quarter" idx="10"/>
          </p:nvPr>
        </p:nvSpPr>
        <p:spPr/>
        <p:txBody>
          <a:bodyPr/>
          <a:lstStyle/>
          <a:p>
            <a:fld id="{311B8A78-CE53-4B66-8E88-23679A07DB54}" type="slidenum">
              <a:rPr lang="en-AU" smtClean="0"/>
              <a:t>35</a:t>
            </a:fld>
            <a:endParaRPr lang="en-AU"/>
          </a:p>
        </p:txBody>
      </p:sp>
    </p:spTree>
    <p:extLst>
      <p:ext uri="{BB962C8B-B14F-4D97-AF65-F5344CB8AC3E}">
        <p14:creationId xmlns:p14="http://schemas.microsoft.com/office/powerpoint/2010/main" val="3327861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Times New Roman" pitchFamily="18" charset="0"/>
                <a:ea typeface="+mn-ea"/>
                <a:cs typeface="+mn-cs"/>
              </a:rPr>
              <a:t>4 variables - semi-continuous alcohol variable, a binary outcome variable,</a:t>
            </a:r>
            <a:r>
              <a:rPr lang="en-AU" sz="1200" kern="1200" baseline="0" dirty="0" smtClean="0">
                <a:solidFill>
                  <a:schemeClr val="tx1"/>
                </a:solidFill>
                <a:effectLst/>
                <a:latin typeface="Times New Roman" pitchFamily="18" charset="0"/>
                <a:ea typeface="+mn-ea"/>
                <a:cs typeface="+mn-cs"/>
              </a:rPr>
              <a:t> </a:t>
            </a:r>
            <a:r>
              <a:rPr lang="en-AU" sz="1200" kern="1200" dirty="0" smtClean="0">
                <a:solidFill>
                  <a:schemeClr val="tx1"/>
                </a:solidFill>
                <a:effectLst/>
                <a:latin typeface="Times New Roman" pitchFamily="18" charset="0"/>
                <a:ea typeface="+mn-ea"/>
                <a:cs typeface="+mn-cs"/>
              </a:rPr>
              <a:t>a continuous confounding variable and a continuous auxiliary</a:t>
            </a:r>
            <a:r>
              <a:rPr lang="en-AU" sz="1200" kern="1200" baseline="0" dirty="0" smtClean="0">
                <a:solidFill>
                  <a:schemeClr val="tx1"/>
                </a:solidFill>
                <a:effectLst/>
                <a:latin typeface="Times New Roman" pitchFamily="18" charset="0"/>
                <a:ea typeface="+mn-ea"/>
                <a:cs typeface="+mn-cs"/>
              </a:rPr>
              <a:t> variable</a:t>
            </a:r>
            <a:endParaRPr lang="en-AU" sz="1200" kern="1200" dirty="0" smtClean="0">
              <a:solidFill>
                <a:schemeClr val="tx1"/>
              </a:solidFill>
              <a:effectLst/>
              <a:latin typeface="Times New Roman" pitchFamily="18" charset="0"/>
              <a:ea typeface="+mn-ea"/>
              <a:cs typeface="+mn-cs"/>
            </a:endParaRPr>
          </a:p>
          <a:p>
            <a:r>
              <a:rPr lang="en-AU" sz="1200" kern="1200" dirty="0" smtClean="0">
                <a:solidFill>
                  <a:schemeClr val="tx1"/>
                </a:solidFill>
                <a:effectLst/>
                <a:latin typeface="Times New Roman" pitchFamily="18" charset="0"/>
                <a:ea typeface="+mn-ea"/>
                <a:cs typeface="+mn-cs"/>
              </a:rPr>
              <a:t>3 scenarios – 25%, 50% and</a:t>
            </a:r>
            <a:r>
              <a:rPr lang="en-AU" sz="1200" kern="1200" baseline="0" dirty="0" smtClean="0">
                <a:solidFill>
                  <a:schemeClr val="tx1"/>
                </a:solidFill>
                <a:effectLst/>
                <a:latin typeface="Times New Roman" pitchFamily="18" charset="0"/>
                <a:ea typeface="+mn-ea"/>
                <a:cs typeface="+mn-cs"/>
              </a:rPr>
              <a:t> 75% of zeros</a:t>
            </a:r>
          </a:p>
          <a:p>
            <a:r>
              <a:rPr lang="en-AU" sz="1200" kern="1200" baseline="0" dirty="0" smtClean="0">
                <a:solidFill>
                  <a:schemeClr val="tx1"/>
                </a:solidFill>
                <a:effectLst/>
                <a:latin typeface="Times New Roman" pitchFamily="18" charset="0"/>
                <a:ea typeface="+mn-ea"/>
                <a:cs typeface="+mn-cs"/>
              </a:rPr>
              <a:t>MAR – dependent on </a:t>
            </a:r>
            <a:r>
              <a:rPr lang="en-AU" sz="1200" kern="1200" dirty="0" smtClean="0">
                <a:solidFill>
                  <a:schemeClr val="tx1"/>
                </a:solidFill>
                <a:effectLst/>
                <a:latin typeface="Times New Roman" pitchFamily="18" charset="0"/>
                <a:ea typeface="+mn-ea"/>
                <a:cs typeface="+mn-cs"/>
              </a:rPr>
              <a:t>outcome, confounder and auxiliary </a:t>
            </a:r>
            <a:endParaRPr lang="en-AU" sz="1200" kern="1200" baseline="0" dirty="0" smtClean="0">
              <a:solidFill>
                <a:schemeClr val="tx1"/>
              </a:solidFill>
              <a:effectLst/>
              <a:latin typeface="Times New Roman" pitchFamily="18"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36</a:t>
            </a:fld>
            <a:endParaRPr lang="en-US"/>
          </a:p>
        </p:txBody>
      </p:sp>
    </p:spTree>
    <p:extLst>
      <p:ext uri="{BB962C8B-B14F-4D97-AF65-F5344CB8AC3E}">
        <p14:creationId xmlns:p14="http://schemas.microsoft.com/office/powerpoint/2010/main" val="3234051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Follows on from the previous question…</a:t>
            </a:r>
          </a:p>
          <a:p>
            <a:endParaRPr lang="en-AU" dirty="0" smtClean="0"/>
          </a:p>
          <a:p>
            <a:r>
              <a:rPr lang="en-AU" dirty="0" smtClean="0"/>
              <a:t>Not just about selection</a:t>
            </a:r>
            <a:r>
              <a:rPr lang="en-AU" baseline="0" dirty="0" smtClean="0"/>
              <a:t> of variables, but n</a:t>
            </a:r>
            <a:r>
              <a:rPr lang="en-AU" dirty="0" smtClean="0"/>
              <a:t>eed to develop new approaches to MI that make the most of</a:t>
            </a:r>
            <a:r>
              <a:rPr lang="en-AU" baseline="0" dirty="0" smtClean="0"/>
              <a:t> the longitudinal nature of the data.</a:t>
            </a:r>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38</a:t>
            </a:fld>
            <a:endParaRPr lang="en-US"/>
          </a:p>
        </p:txBody>
      </p:sp>
    </p:spTree>
    <p:extLst>
      <p:ext uri="{BB962C8B-B14F-4D97-AF65-F5344CB8AC3E}">
        <p14:creationId xmlns:p14="http://schemas.microsoft.com/office/powerpoint/2010/main" val="3388990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40</a:t>
            </a:fld>
            <a:endParaRPr lang="en-US"/>
          </a:p>
        </p:txBody>
      </p:sp>
    </p:spTree>
    <p:extLst>
      <p:ext uri="{BB962C8B-B14F-4D97-AF65-F5344CB8AC3E}">
        <p14:creationId xmlns:p14="http://schemas.microsoft.com/office/powerpoint/2010/main" val="3254599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92E7511B-9EA8-4FB3-A545-D979C7C428A0}" type="slidenum">
              <a:rPr lang="en-US" altLang="en-US" sz="1200"/>
              <a:pPr/>
              <a:t>41</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Tree>
    <p:extLst>
      <p:ext uri="{BB962C8B-B14F-4D97-AF65-F5344CB8AC3E}">
        <p14:creationId xmlns:p14="http://schemas.microsoft.com/office/powerpoint/2010/main" val="178554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2D4D6B49-9F0A-4FA9-8896-49B9068CC7F3}" type="slidenum">
              <a:rPr lang="en-US" altLang="en-US" sz="1200"/>
              <a:pPr/>
              <a:t>6</a:t>
            </a:fld>
            <a:endParaRPr lang="en-US" altLang="en-US" sz="1200"/>
          </a:p>
        </p:txBody>
      </p:sp>
      <p:sp>
        <p:nvSpPr>
          <p:cNvPr id="58371" name="Rectangle 2"/>
          <p:cNvSpPr>
            <a:spLocks noGrp="1" noRot="1" noChangeAspect="1" noChangeArrowheads="1" noTextEdit="1"/>
          </p:cNvSpPr>
          <p:nvPr>
            <p:ph type="sldImg"/>
          </p:nvPr>
        </p:nvSpPr>
        <p:spPr>
          <a:xfrm>
            <a:off x="887413" y="744538"/>
            <a:ext cx="4968875" cy="3725862"/>
          </a:xfrm>
          <a:ln/>
        </p:spPr>
      </p:sp>
      <p:sp>
        <p:nvSpPr>
          <p:cNvPr id="58372" name="Rectangle 3"/>
          <p:cNvSpPr>
            <a:spLocks noGrp="1" noChangeArrowheads="1"/>
          </p:cNvSpPr>
          <p:nvPr>
            <p:ph type="body" idx="1"/>
          </p:nvPr>
        </p:nvSpPr>
        <p:spPr>
          <a:xfrm>
            <a:off x="889331" y="4719981"/>
            <a:ext cx="4957102" cy="43903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Study lead at the RCH</a:t>
            </a:r>
          </a:p>
          <a:p>
            <a:r>
              <a:rPr lang="en-US" altLang="en-US" b="1" dirty="0" smtClean="0"/>
              <a:t>Representative sample of young Victorians</a:t>
            </a:r>
            <a:r>
              <a:rPr lang="en-US" altLang="en-US" dirty="0" smtClean="0"/>
              <a:t>.</a:t>
            </a:r>
          </a:p>
          <a:p>
            <a:r>
              <a:rPr lang="en-US" altLang="en-US" b="1" dirty="0" smtClean="0"/>
              <a:t>44 schools randomly selected throughout Victoria, stratified by region and school type.</a:t>
            </a:r>
          </a:p>
          <a:p>
            <a:r>
              <a:rPr lang="en-US" altLang="en-US" dirty="0" smtClean="0"/>
              <a:t>Also </a:t>
            </a:r>
            <a:r>
              <a:rPr lang="en-US" altLang="en-US" baseline="0" dirty="0" smtClean="0"/>
              <a:t>collected adult data.</a:t>
            </a:r>
            <a:endParaRPr lang="en-US" altLang="en-US" dirty="0" smtClean="0"/>
          </a:p>
          <a:p>
            <a:r>
              <a:rPr lang="en-US" altLang="en-US" dirty="0" smtClean="0"/>
              <a:t>Survey administration was by laptop computer - allowed branched questions in an interview style format and increased the sense of confidentiality.</a:t>
            </a:r>
          </a:p>
          <a:p>
            <a:endParaRPr lang="en-US" altLang="en-US" dirty="0" smtClean="0"/>
          </a:p>
          <a:p>
            <a:r>
              <a:rPr lang="en-US" altLang="en-US" dirty="0" smtClean="0"/>
              <a:t>Overall retention</a:t>
            </a:r>
            <a:r>
              <a:rPr lang="en-US" altLang="en-US" baseline="0" dirty="0" smtClean="0"/>
              <a:t> generally good but people often missed a wave – non-monotone </a:t>
            </a:r>
            <a:r>
              <a:rPr lang="en-US" altLang="en-US" baseline="0" dirty="0" err="1" smtClean="0"/>
              <a:t>missingness</a:t>
            </a:r>
            <a:endParaRPr lang="en-US" altLang="en-US" dirty="0" smtClean="0"/>
          </a:p>
        </p:txBody>
      </p:sp>
    </p:spTree>
    <p:extLst>
      <p:ext uri="{BB962C8B-B14F-4D97-AF65-F5344CB8AC3E}">
        <p14:creationId xmlns:p14="http://schemas.microsoft.com/office/powerpoint/2010/main" val="146766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E94D31B8-D54A-4FB8-91C8-61AD83E4D736}" type="slidenum">
              <a:rPr lang="en-US" altLang="en-US" sz="1200"/>
              <a:pPr/>
              <a:t>7</a:t>
            </a:fld>
            <a:endParaRPr lang="en-US" altLang="en-US" sz="1200"/>
          </a:p>
        </p:txBody>
      </p:sp>
      <p:sp>
        <p:nvSpPr>
          <p:cNvPr id="62467" name="Rectangle 2"/>
          <p:cNvSpPr>
            <a:spLocks noGrp="1" noRot="1" noChangeAspect="1" noChangeArrowheads="1" noTextEdit="1"/>
          </p:cNvSpPr>
          <p:nvPr>
            <p:ph type="sldImg"/>
          </p:nvPr>
        </p:nvSpPr>
        <p:spPr>
          <a:xfrm>
            <a:off x="900113" y="739775"/>
            <a:ext cx="4935537" cy="3700463"/>
          </a:xfrm>
          <a:ln/>
        </p:spPr>
      </p:sp>
      <p:sp>
        <p:nvSpPr>
          <p:cNvPr id="62468" name="Rectangle 3"/>
          <p:cNvSpPr>
            <a:spLocks noGrp="1" noChangeArrowheads="1"/>
          </p:cNvSpPr>
          <p:nvPr>
            <p:ph type="body" idx="1"/>
          </p:nvPr>
        </p:nvSpPr>
        <p:spPr>
          <a:xfrm>
            <a:off x="897256" y="4686697"/>
            <a:ext cx="4941251" cy="4439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t>Multiple imputation</a:t>
            </a:r>
            <a:r>
              <a:rPr lang="en-AU" altLang="en-US" baseline="0" dirty="0" smtClean="0"/>
              <a:t> is an alternative way to handle the missing data…</a:t>
            </a:r>
            <a:endParaRPr lang="en-AU" altLang="en-US" dirty="0" smtClean="0"/>
          </a:p>
        </p:txBody>
      </p:sp>
    </p:spTree>
    <p:extLst>
      <p:ext uri="{BB962C8B-B14F-4D97-AF65-F5344CB8AC3E}">
        <p14:creationId xmlns:p14="http://schemas.microsoft.com/office/powerpoint/2010/main" val="296810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E94D31B8-D54A-4FB8-91C8-61AD83E4D736}" type="slidenum">
              <a:rPr lang="en-US" altLang="en-US" sz="1200"/>
              <a:pPr/>
              <a:t>8</a:t>
            </a:fld>
            <a:endParaRPr lang="en-US" altLang="en-US" sz="1200"/>
          </a:p>
        </p:txBody>
      </p:sp>
      <p:sp>
        <p:nvSpPr>
          <p:cNvPr id="62467" name="Rectangle 2"/>
          <p:cNvSpPr>
            <a:spLocks noGrp="1" noRot="1" noChangeAspect="1" noChangeArrowheads="1" noTextEdit="1"/>
          </p:cNvSpPr>
          <p:nvPr>
            <p:ph type="sldImg"/>
          </p:nvPr>
        </p:nvSpPr>
        <p:spPr>
          <a:xfrm>
            <a:off x="900113" y="739775"/>
            <a:ext cx="4935537" cy="3700463"/>
          </a:xfrm>
          <a:ln/>
        </p:spPr>
      </p:sp>
      <p:sp>
        <p:nvSpPr>
          <p:cNvPr id="62468" name="Rectangle 3"/>
          <p:cNvSpPr>
            <a:spLocks noGrp="1" noChangeArrowheads="1"/>
          </p:cNvSpPr>
          <p:nvPr>
            <p:ph type="body" idx="1"/>
          </p:nvPr>
        </p:nvSpPr>
        <p:spPr>
          <a:xfrm>
            <a:off x="897256" y="4686697"/>
            <a:ext cx="4941251" cy="4439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smtClean="0"/>
              <a:t>Multiple imputation</a:t>
            </a:r>
            <a:r>
              <a:rPr lang="en-AU" altLang="en-US" baseline="0" dirty="0" smtClean="0"/>
              <a:t> is an alternative way to handle the missing data…</a:t>
            </a:r>
            <a:endParaRPr lang="en-AU" altLang="en-US" dirty="0" smtClean="0"/>
          </a:p>
        </p:txBody>
      </p:sp>
    </p:spTree>
    <p:extLst>
      <p:ext uri="{BB962C8B-B14F-4D97-AF65-F5344CB8AC3E}">
        <p14:creationId xmlns:p14="http://schemas.microsoft.com/office/powerpoint/2010/main" val="247143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257">
              <a:defRPr sz="2400">
                <a:solidFill>
                  <a:schemeClr val="tx1"/>
                </a:solidFill>
                <a:latin typeface="Times New Roman" pitchFamily="18" charset="0"/>
              </a:defRPr>
            </a:lvl1pPr>
            <a:lvl2pPr marL="741761" indent="-285293" defTabSz="900257">
              <a:defRPr sz="2400">
                <a:solidFill>
                  <a:schemeClr val="tx1"/>
                </a:solidFill>
                <a:latin typeface="Times New Roman" pitchFamily="18" charset="0"/>
              </a:defRPr>
            </a:lvl2pPr>
            <a:lvl3pPr marL="1141171" indent="-228234" defTabSz="900257">
              <a:defRPr sz="2400">
                <a:solidFill>
                  <a:schemeClr val="tx1"/>
                </a:solidFill>
                <a:latin typeface="Times New Roman" pitchFamily="18" charset="0"/>
              </a:defRPr>
            </a:lvl3pPr>
            <a:lvl4pPr marL="1597640" indent="-228234" defTabSz="900257">
              <a:defRPr sz="2400">
                <a:solidFill>
                  <a:schemeClr val="tx1"/>
                </a:solidFill>
                <a:latin typeface="Times New Roman" pitchFamily="18" charset="0"/>
              </a:defRPr>
            </a:lvl4pPr>
            <a:lvl5pPr marL="2054108" indent="-228234" defTabSz="900257">
              <a:defRPr sz="2400">
                <a:solidFill>
                  <a:schemeClr val="tx1"/>
                </a:solidFill>
                <a:latin typeface="Times New Roman" pitchFamily="18" charset="0"/>
              </a:defRPr>
            </a:lvl5pPr>
            <a:lvl6pPr marL="2510577" indent="-228234" defTabSz="900257" eaLnBrk="0" fontAlgn="base" hangingPunct="0">
              <a:spcBef>
                <a:spcPct val="0"/>
              </a:spcBef>
              <a:spcAft>
                <a:spcPct val="0"/>
              </a:spcAft>
              <a:defRPr sz="2400">
                <a:solidFill>
                  <a:schemeClr val="tx1"/>
                </a:solidFill>
                <a:latin typeface="Times New Roman" pitchFamily="18" charset="0"/>
              </a:defRPr>
            </a:lvl6pPr>
            <a:lvl7pPr marL="2967045" indent="-228234" defTabSz="900257" eaLnBrk="0" fontAlgn="base" hangingPunct="0">
              <a:spcBef>
                <a:spcPct val="0"/>
              </a:spcBef>
              <a:spcAft>
                <a:spcPct val="0"/>
              </a:spcAft>
              <a:defRPr sz="2400">
                <a:solidFill>
                  <a:schemeClr val="tx1"/>
                </a:solidFill>
                <a:latin typeface="Times New Roman" pitchFamily="18" charset="0"/>
              </a:defRPr>
            </a:lvl7pPr>
            <a:lvl8pPr marL="3423514" indent="-228234" defTabSz="900257" eaLnBrk="0" fontAlgn="base" hangingPunct="0">
              <a:spcBef>
                <a:spcPct val="0"/>
              </a:spcBef>
              <a:spcAft>
                <a:spcPct val="0"/>
              </a:spcAft>
              <a:defRPr sz="2400">
                <a:solidFill>
                  <a:schemeClr val="tx1"/>
                </a:solidFill>
                <a:latin typeface="Times New Roman" pitchFamily="18" charset="0"/>
              </a:defRPr>
            </a:lvl8pPr>
            <a:lvl9pPr marL="3879982" indent="-228234" defTabSz="900257" eaLnBrk="0" fontAlgn="base" hangingPunct="0">
              <a:spcBef>
                <a:spcPct val="0"/>
              </a:spcBef>
              <a:spcAft>
                <a:spcPct val="0"/>
              </a:spcAft>
              <a:defRPr sz="2400">
                <a:solidFill>
                  <a:schemeClr val="tx1"/>
                </a:solidFill>
                <a:latin typeface="Times New Roman" pitchFamily="18" charset="0"/>
              </a:defRPr>
            </a:lvl9pPr>
          </a:lstStyle>
          <a:p>
            <a:fld id="{2099DE7D-904C-4B5B-BDA3-82414523FDBD}" type="slidenum">
              <a:rPr lang="en-US" altLang="en-US" sz="1200"/>
              <a:pPr/>
              <a:t>10</a:t>
            </a:fld>
            <a:endParaRPr lang="en-US" altLang="en-US" sz="1200"/>
          </a:p>
        </p:txBody>
      </p:sp>
      <p:sp>
        <p:nvSpPr>
          <p:cNvPr id="65539" name="Rectangle 2"/>
          <p:cNvSpPr>
            <a:spLocks noGrp="1" noRot="1" noChangeAspect="1" noChangeArrowheads="1" noTextEdit="1"/>
          </p:cNvSpPr>
          <p:nvPr>
            <p:ph type="sldImg"/>
          </p:nvPr>
        </p:nvSpPr>
        <p:spPr>
          <a:xfrm>
            <a:off x="901700" y="739775"/>
            <a:ext cx="4933950" cy="3700463"/>
          </a:xfrm>
          <a:ln/>
        </p:spPr>
      </p:sp>
      <p:sp>
        <p:nvSpPr>
          <p:cNvPr id="65540" name="Rectangle 3"/>
          <p:cNvSpPr>
            <a:spLocks noGrp="1" noChangeArrowheads="1"/>
          </p:cNvSpPr>
          <p:nvPr>
            <p:ph type="body" idx="1"/>
          </p:nvPr>
        </p:nvSpPr>
        <p:spPr>
          <a:xfrm>
            <a:off x="673736" y="4686697"/>
            <a:ext cx="5388292" cy="4439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smtClean="0"/>
          </a:p>
        </p:txBody>
      </p:sp>
    </p:spTree>
    <p:extLst>
      <p:ext uri="{BB962C8B-B14F-4D97-AF65-F5344CB8AC3E}">
        <p14:creationId xmlns:p14="http://schemas.microsoft.com/office/powerpoint/2010/main" val="290076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Can be used with the</a:t>
            </a:r>
            <a:r>
              <a:rPr lang="en-AU" baseline="0" dirty="0" smtClean="0"/>
              <a:t> majority of the most common methods of analysis.</a:t>
            </a:r>
          </a:p>
          <a:p>
            <a:r>
              <a:rPr lang="en-AU" dirty="0" smtClean="0"/>
              <a:t>A </a:t>
            </a:r>
            <a:r>
              <a:rPr lang="en-AU" dirty="0" smtClean="0"/>
              <a:t>lot more applicable than complete case</a:t>
            </a:r>
            <a:r>
              <a:rPr lang="en-AU" baseline="0" dirty="0" smtClean="0"/>
              <a:t> analysis</a:t>
            </a:r>
            <a:endParaRPr lang="en-AU"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11</a:t>
            </a:fld>
            <a:endParaRPr lang="en-US"/>
          </a:p>
        </p:txBody>
      </p:sp>
    </p:spTree>
    <p:extLst>
      <p:ext uri="{BB962C8B-B14F-4D97-AF65-F5344CB8AC3E}">
        <p14:creationId xmlns:p14="http://schemas.microsoft.com/office/powerpoint/2010/main" val="1730961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A2A566-5FF4-4667-B2F5-F0ED027B8AD1}" type="slidenum">
              <a:rPr lang="en-US" smtClean="0"/>
              <a:pPr>
                <a:defRPr/>
              </a:pPr>
              <a:t>13</a:t>
            </a:fld>
            <a:endParaRPr lang="en-US"/>
          </a:p>
        </p:txBody>
      </p:sp>
    </p:spTree>
    <p:extLst>
      <p:ext uri="{BB962C8B-B14F-4D97-AF65-F5344CB8AC3E}">
        <p14:creationId xmlns:p14="http://schemas.microsoft.com/office/powerpoint/2010/main" val="283094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9445454-0409-4A82-99F1-B7D573C77900}" type="slidenum">
              <a:rPr lang="en-GB"/>
              <a:pPr>
                <a:defRPr/>
              </a:pPr>
              <a:t>‹#›</a:t>
            </a:fld>
            <a:endParaRPr lang="en-GB" dirty="0"/>
          </a:p>
        </p:txBody>
      </p:sp>
    </p:spTree>
    <p:extLst>
      <p:ext uri="{BB962C8B-B14F-4D97-AF65-F5344CB8AC3E}">
        <p14:creationId xmlns:p14="http://schemas.microsoft.com/office/powerpoint/2010/main" val="132812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09140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3025"/>
            <a:ext cx="2209800" cy="627538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52400" y="73025"/>
            <a:ext cx="6477000" cy="6275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85078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3025"/>
            <a:ext cx="8839200" cy="94615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52400" y="1144588"/>
            <a:ext cx="4343400" cy="5203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144588"/>
            <a:ext cx="4343400" cy="5203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05664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3025"/>
            <a:ext cx="8839200" cy="94615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52400" y="1144588"/>
            <a:ext cx="4343400" cy="5203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144588"/>
            <a:ext cx="4343400" cy="252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3822700"/>
            <a:ext cx="4343400" cy="2525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0"/>
          </p:nvPr>
        </p:nvSpPr>
        <p:spPr/>
        <p:txBody>
          <a:bodyPr/>
          <a:lstStyle>
            <a:lvl1pPr>
              <a:defRPr/>
            </a:lvl1pPr>
          </a:lstStyle>
          <a:p>
            <a:pPr>
              <a:defRPr/>
            </a:pPr>
            <a:endParaRPr lang="en-GB"/>
          </a:p>
        </p:txBody>
      </p:sp>
      <p:sp>
        <p:nvSpPr>
          <p:cNvPr id="7" name="Footer Placeholder 6"/>
          <p:cNvSpPr>
            <a:spLocks noGrp="1"/>
          </p:cNvSpPr>
          <p:nvPr>
            <p:ph type="ftr" sz="quarter" idx="11"/>
          </p:nvPr>
        </p:nvSpPr>
        <p:spPr/>
        <p:txBody>
          <a:bodyPr/>
          <a:lstStyle>
            <a:lvl1pPr>
              <a:defRPr/>
            </a:lvl1pPr>
          </a:lstStyle>
          <a:p>
            <a:pPr>
              <a:defRPr/>
            </a:pPr>
            <a:endParaRPr lang="en-GB"/>
          </a:p>
        </p:txBody>
      </p:sp>
      <p:sp>
        <p:nvSpPr>
          <p:cNvPr id="8" name="Slide Number Placeholder 7"/>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599132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rontPage_Option1_Image">
    <p:spTree>
      <p:nvGrpSpPr>
        <p:cNvPr id="1" name=""/>
        <p:cNvGrpSpPr/>
        <p:nvPr/>
      </p:nvGrpSpPr>
      <p:grpSpPr>
        <a:xfrm>
          <a:off x="0" y="0"/>
          <a:ext cx="0" cy="0"/>
          <a:chOff x="0" y="0"/>
          <a:chExt cx="0" cy="0"/>
        </a:xfrm>
      </p:grpSpPr>
      <p:pic>
        <p:nvPicPr>
          <p:cNvPr id="6" name="Picture 2"/>
          <p:cNvPicPr>
            <a:picLocks noChangeAspect="1"/>
          </p:cNvPicPr>
          <p:nvPr/>
        </p:nvPicPr>
        <p:blipFill>
          <a:blip r:embed="rId2">
            <a:extLst>
              <a:ext uri="{28A0092B-C50C-407E-A947-70E740481C1C}">
                <a14:useLocalDpi xmlns:a14="http://schemas.microsoft.com/office/drawing/2010/main" val="0"/>
              </a:ext>
            </a:extLst>
          </a:blip>
          <a:srcRect l="8054" t="39227" r="8054" b="41931"/>
          <a:stretch>
            <a:fillRect/>
          </a:stretch>
        </p:blipFill>
        <p:spPr bwMode="auto">
          <a:xfrm>
            <a:off x="0" y="4678363"/>
            <a:ext cx="91440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9144000" cy="3597275"/>
          </a:xfrm>
          <a:prstGeom prst="rect">
            <a:avLst/>
          </a:prstGeom>
        </p:spPr>
        <p:txBody>
          <a:bodyPr vert="horz"/>
          <a:lstStyle>
            <a:lvl1pPr marL="0" indent="0" algn="ctr">
              <a:buFontTx/>
              <a:buNone/>
              <a:defRPr sz="1100"/>
            </a:lvl1pPr>
          </a:lstStyle>
          <a:p>
            <a:pPr lvl="0"/>
            <a:r>
              <a:rPr lang="en-US" noProof="0" smtClean="0"/>
              <a:t>Click icon to add picture</a:t>
            </a:r>
            <a:endParaRPr lang="en-US" noProof="0" dirty="0" smtClean="0"/>
          </a:p>
        </p:txBody>
      </p:sp>
      <p:sp>
        <p:nvSpPr>
          <p:cNvPr id="18" name="Text Placeholder 17"/>
          <p:cNvSpPr>
            <a:spLocks noGrp="1"/>
          </p:cNvSpPr>
          <p:nvPr>
            <p:ph type="body" sz="quarter" idx="14"/>
          </p:nvPr>
        </p:nvSpPr>
        <p:spPr>
          <a:xfrm>
            <a:off x="314820" y="4762307"/>
            <a:ext cx="8197850" cy="436562"/>
          </a:xfrm>
          <a:prstGeom prst="rect">
            <a:avLst/>
          </a:prstGeom>
        </p:spPr>
        <p:txBody>
          <a:bodyPr vert="horz"/>
          <a:lstStyle>
            <a:lvl1pPr marL="0" indent="0">
              <a:buFontTx/>
              <a:buNone/>
              <a:defRPr sz="2100" b="0" i="0">
                <a:solidFill>
                  <a:schemeClr val="bg1"/>
                </a:solidFill>
                <a:latin typeface="LO Futura LightOblique"/>
                <a:cs typeface="LO Futura LightOblique"/>
              </a:defRPr>
            </a:lvl1pPr>
          </a:lstStyle>
          <a:p>
            <a:pPr lvl="0"/>
            <a:r>
              <a:rPr lang="en-US" smtClean="0"/>
              <a:t>Click to edit Master text styles</a:t>
            </a:r>
          </a:p>
        </p:txBody>
      </p:sp>
      <p:sp>
        <p:nvSpPr>
          <p:cNvPr id="20" name="Text Placeholder 19"/>
          <p:cNvSpPr>
            <a:spLocks noGrp="1"/>
          </p:cNvSpPr>
          <p:nvPr>
            <p:ph type="body" sz="quarter" idx="15"/>
          </p:nvPr>
        </p:nvSpPr>
        <p:spPr>
          <a:xfrm>
            <a:off x="314820" y="5027806"/>
            <a:ext cx="8197850" cy="1033463"/>
          </a:xfrm>
          <a:prstGeom prst="rect">
            <a:avLst/>
          </a:prstGeom>
        </p:spPr>
        <p:txBody>
          <a:bodyPr vert="horz"/>
          <a:lstStyle>
            <a:lvl1pPr marL="0" indent="0">
              <a:buNone/>
              <a:defRPr sz="5000" b="0" i="0">
                <a:solidFill>
                  <a:srgbClr val="FFFFFF"/>
                </a:solidFill>
                <a:latin typeface="L Futura Light"/>
                <a:cs typeface="L Futura Light"/>
              </a:defRPr>
            </a:lvl1pPr>
          </a:lstStyle>
          <a:p>
            <a:pPr lvl="0"/>
            <a:r>
              <a:rPr lang="en-US" smtClean="0"/>
              <a:t>Click to edit Master text styles</a:t>
            </a:r>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754079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rontPage_Option2_TextHeavy">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l="1852" t="12439" r="1256" b="4588"/>
          <a:stretch>
            <a:fillRect/>
          </a:stretch>
        </p:blipFill>
        <p:spPr bwMode="auto">
          <a:xfrm>
            <a:off x="0" y="928688"/>
            <a:ext cx="91440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11"/>
          <p:cNvSpPr>
            <a:spLocks noGrp="1"/>
          </p:cNvSpPr>
          <p:nvPr>
            <p:ph type="body" sz="quarter" idx="11"/>
          </p:nvPr>
        </p:nvSpPr>
        <p:spPr>
          <a:xfrm>
            <a:off x="393700" y="2376760"/>
            <a:ext cx="8197850" cy="437301"/>
          </a:xfrm>
          <a:prstGeom prst="rect">
            <a:avLst/>
          </a:prstGeom>
        </p:spPr>
        <p:txBody>
          <a:bodyPr vert="horz"/>
          <a:lstStyle>
            <a:lvl1pPr marL="0" indent="0">
              <a:spcBef>
                <a:spcPts val="0"/>
              </a:spcBef>
              <a:buFontTx/>
              <a:buNone/>
              <a:defRPr sz="2100" b="0" i="0" spc="100" baseline="0">
                <a:solidFill>
                  <a:schemeClr val="bg1"/>
                </a:solidFill>
                <a:latin typeface="LO Futura LightOblique"/>
                <a:cs typeface="LO Futura LightOblique"/>
              </a:defRPr>
            </a:lvl1pPr>
          </a:lstStyle>
          <a:p>
            <a:pPr lvl="0"/>
            <a:r>
              <a:rPr lang="en-US" smtClean="0"/>
              <a:t>Click to edit Master text styles</a:t>
            </a:r>
          </a:p>
        </p:txBody>
      </p:sp>
      <p:sp>
        <p:nvSpPr>
          <p:cNvPr id="22" name="Text Placeholder 11"/>
          <p:cNvSpPr>
            <a:spLocks noGrp="1"/>
          </p:cNvSpPr>
          <p:nvPr>
            <p:ph type="body" sz="quarter" idx="18"/>
          </p:nvPr>
        </p:nvSpPr>
        <p:spPr>
          <a:xfrm>
            <a:off x="393700" y="2602390"/>
            <a:ext cx="8197850" cy="1540019"/>
          </a:xfrm>
          <a:prstGeom prst="rect">
            <a:avLst/>
          </a:prstGeom>
        </p:spPr>
        <p:txBody>
          <a:bodyPr vert="horz"/>
          <a:lstStyle>
            <a:lvl1pPr marL="0" indent="0" algn="l">
              <a:lnSpc>
                <a:spcPct val="100000"/>
              </a:lnSpc>
              <a:spcBef>
                <a:spcPts val="0"/>
              </a:spcBef>
              <a:buFontTx/>
              <a:buNone/>
              <a:defRPr sz="5000" b="0" i="0" spc="100" baseline="0">
                <a:solidFill>
                  <a:srgbClr val="0094BA"/>
                </a:solidFill>
                <a:latin typeface="L Futura Light"/>
                <a:cs typeface="L Futura Light"/>
              </a:defRPr>
            </a:lvl1pPr>
          </a:lstStyle>
          <a:p>
            <a:pPr lvl="0"/>
            <a:r>
              <a:rPr lang="en-US" smtClean="0"/>
              <a:t>Click to edit Master text styles</a:t>
            </a:r>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1029310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yout_Option1_incImage&amp;Quote">
    <p:spTree>
      <p:nvGrpSpPr>
        <p:cNvPr id="1" name=""/>
        <p:cNvGrpSpPr/>
        <p:nvPr/>
      </p:nvGrpSpPr>
      <p:grpSpPr>
        <a:xfrm>
          <a:off x="0" y="0"/>
          <a:ext cx="0" cy="0"/>
          <a:chOff x="0" y="0"/>
          <a:chExt cx="0" cy="0"/>
        </a:xfrm>
      </p:grpSpPr>
      <p:pic>
        <p:nvPicPr>
          <p:cNvPr id="8" name="Picture 2"/>
          <p:cNvPicPr>
            <a:picLocks noChangeAspect="1"/>
          </p:cNvPicPr>
          <p:nvPr/>
        </p:nvPicPr>
        <p:blipFill>
          <a:blip r:embed="rId2">
            <a:extLst>
              <a:ext uri="{28A0092B-C50C-407E-A947-70E740481C1C}">
                <a14:useLocalDpi xmlns:a14="http://schemas.microsoft.com/office/drawing/2010/main" val="0"/>
              </a:ext>
            </a:extLst>
          </a:blip>
          <a:srcRect l="8054" t="41217" r="8054" b="43526"/>
          <a:stretch>
            <a:fillRect/>
          </a:stretch>
        </p:blipFill>
        <p:spPr bwMode="auto">
          <a:xfrm>
            <a:off x="0" y="4956175"/>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3">
            <a:extLst>
              <a:ext uri="{28A0092B-C50C-407E-A947-70E740481C1C}">
                <a14:useLocalDpi xmlns:a14="http://schemas.microsoft.com/office/drawing/2010/main" val="0"/>
              </a:ext>
            </a:extLst>
          </a:blip>
          <a:srcRect l="2" t="5" r="31731" b="-16776"/>
          <a:stretch>
            <a:fillRect/>
          </a:stretch>
        </p:blipFill>
        <p:spPr bwMode="auto">
          <a:xfrm>
            <a:off x="2959100" y="1708150"/>
            <a:ext cx="58975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3946465"/>
          </a:xfrm>
          <a:prstGeom prst="rect">
            <a:avLst/>
          </a:prstGeom>
        </p:spPr>
        <p:txBody>
          <a:bodyPr vert="horz"/>
          <a:lstStyle>
            <a:lvl1pPr marL="0" indent="0" algn="ctr">
              <a:buFontTx/>
              <a:buNone/>
              <a:defRPr sz="1100"/>
            </a:lvl1pPr>
          </a:lstStyle>
          <a:p>
            <a:pPr lvl="0"/>
            <a:r>
              <a:rPr lang="en-US" noProof="0" smtClean="0"/>
              <a:t>Click icon to add picture</a:t>
            </a:r>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US"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US" smtClean="0"/>
              <a:t>Click to edit Master text styles</a:t>
            </a:r>
          </a:p>
        </p:txBody>
      </p:sp>
      <p:sp>
        <p:nvSpPr>
          <p:cNvPr id="12" name="Text Placeholder 4"/>
          <p:cNvSpPr>
            <a:spLocks noGrp="1"/>
          </p:cNvSpPr>
          <p:nvPr>
            <p:ph type="body" sz="quarter" idx="14"/>
          </p:nvPr>
        </p:nvSpPr>
        <p:spPr>
          <a:xfrm>
            <a:off x="2922498" y="1801600"/>
            <a:ext cx="5934544" cy="308466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US" smtClean="0"/>
              <a:t>Click to edit Master text styles</a:t>
            </a:r>
          </a:p>
        </p:txBody>
      </p:sp>
      <p:sp>
        <p:nvSpPr>
          <p:cNvPr id="15" name="Text Placeholder 11"/>
          <p:cNvSpPr>
            <a:spLocks noGrp="1"/>
          </p:cNvSpPr>
          <p:nvPr>
            <p:ph type="body" sz="quarter" idx="11"/>
          </p:nvPr>
        </p:nvSpPr>
        <p:spPr>
          <a:xfrm>
            <a:off x="393321" y="5070058"/>
            <a:ext cx="8463342" cy="985093"/>
          </a:xfrm>
          <a:prstGeom prst="rect">
            <a:avLst/>
          </a:prstGeom>
        </p:spPr>
        <p:txBody>
          <a:bodyPr vert="horz"/>
          <a:lstStyle>
            <a:lvl1pPr marL="0" indent="0">
              <a:spcBef>
                <a:spcPts val="0"/>
              </a:spcBef>
              <a:buFontTx/>
              <a:buNone/>
              <a:defRPr sz="1400" b="0" i="0" spc="100" baseline="0">
                <a:solidFill>
                  <a:srgbClr val="0094BA"/>
                </a:solidFill>
                <a:latin typeface="O Futura Oblique"/>
                <a:cs typeface="O Futura Oblique"/>
              </a:defRPr>
            </a:lvl1pPr>
          </a:lstStyle>
          <a:p>
            <a:pPr lvl="0"/>
            <a:r>
              <a:rPr lang="en-US" smtClean="0"/>
              <a:t>Click to edit Master text styles</a:t>
            </a:r>
          </a:p>
        </p:txBody>
      </p:sp>
    </p:spTree>
    <p:extLst>
      <p:ext uri="{BB962C8B-B14F-4D97-AF65-F5344CB8AC3E}">
        <p14:creationId xmlns:p14="http://schemas.microsoft.com/office/powerpoint/2010/main" val="847085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Layout_Option1_incImage&amp;Quote">
    <p:spTree>
      <p:nvGrpSpPr>
        <p:cNvPr id="1" name=""/>
        <p:cNvGrpSpPr/>
        <p:nvPr/>
      </p:nvGrpSpPr>
      <p:grpSpPr>
        <a:xfrm>
          <a:off x="0" y="0"/>
          <a:ext cx="0" cy="0"/>
          <a:chOff x="0" y="0"/>
          <a:chExt cx="0" cy="0"/>
        </a:xfrm>
      </p:grpSpPr>
      <p:pic>
        <p:nvPicPr>
          <p:cNvPr id="8" name="Picture 2"/>
          <p:cNvPicPr>
            <a:picLocks noChangeAspect="1"/>
          </p:cNvPicPr>
          <p:nvPr/>
        </p:nvPicPr>
        <p:blipFill>
          <a:blip r:embed="rId2">
            <a:extLst>
              <a:ext uri="{28A0092B-C50C-407E-A947-70E740481C1C}">
                <a14:useLocalDpi xmlns:a14="http://schemas.microsoft.com/office/drawing/2010/main" val="0"/>
              </a:ext>
            </a:extLst>
          </a:blip>
          <a:srcRect l="8054" t="41217" r="8054" b="43526"/>
          <a:stretch>
            <a:fillRect/>
          </a:stretch>
        </p:blipFill>
        <p:spPr bwMode="auto">
          <a:xfrm>
            <a:off x="0" y="4956175"/>
            <a:ext cx="91440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3946465"/>
          </a:xfrm>
          <a:prstGeom prst="rect">
            <a:avLst/>
          </a:prstGeom>
        </p:spPr>
        <p:txBody>
          <a:bodyPr vert="horz"/>
          <a:lstStyle>
            <a:lvl1pPr marL="0" indent="0" algn="ctr">
              <a:buFontTx/>
              <a:buNone/>
              <a:defRPr sz="1100"/>
            </a:lvl1pPr>
          </a:lstStyle>
          <a:p>
            <a:pPr lvl="0"/>
            <a:r>
              <a:rPr lang="en-US" noProof="0" smtClean="0"/>
              <a:t>Click icon to add picture</a:t>
            </a:r>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US"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US" smtClean="0"/>
              <a:t>Click to edit Master text styles</a:t>
            </a:r>
          </a:p>
        </p:txBody>
      </p:sp>
      <p:sp>
        <p:nvSpPr>
          <p:cNvPr id="12" name="Text Placeholder 4"/>
          <p:cNvSpPr>
            <a:spLocks noGrp="1"/>
          </p:cNvSpPr>
          <p:nvPr>
            <p:ph type="body" sz="quarter" idx="14"/>
          </p:nvPr>
        </p:nvSpPr>
        <p:spPr>
          <a:xfrm>
            <a:off x="2922498" y="1801600"/>
            <a:ext cx="5934544" cy="3084666"/>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US" smtClean="0"/>
              <a:t>Click to edit Master text styles</a:t>
            </a:r>
          </a:p>
        </p:txBody>
      </p:sp>
      <p:sp>
        <p:nvSpPr>
          <p:cNvPr id="15" name="Text Placeholder 11"/>
          <p:cNvSpPr>
            <a:spLocks noGrp="1"/>
          </p:cNvSpPr>
          <p:nvPr>
            <p:ph type="body" sz="quarter" idx="11"/>
          </p:nvPr>
        </p:nvSpPr>
        <p:spPr>
          <a:xfrm>
            <a:off x="393321" y="5070058"/>
            <a:ext cx="8463342" cy="985093"/>
          </a:xfrm>
          <a:prstGeom prst="rect">
            <a:avLst/>
          </a:prstGeom>
        </p:spPr>
        <p:txBody>
          <a:bodyPr vert="horz"/>
          <a:lstStyle>
            <a:lvl1pPr marL="0" indent="0">
              <a:spcBef>
                <a:spcPts val="0"/>
              </a:spcBef>
              <a:buFontTx/>
              <a:buNone/>
              <a:defRPr sz="1400" b="0" i="0" spc="100" baseline="0">
                <a:solidFill>
                  <a:srgbClr val="0094BA"/>
                </a:solidFill>
                <a:latin typeface="O Futura Oblique"/>
                <a:cs typeface="O Futura Oblique"/>
              </a:defRPr>
            </a:lvl1pPr>
          </a:lstStyle>
          <a:p>
            <a:pPr lvl="0"/>
            <a:r>
              <a:rPr lang="en-US" smtClean="0"/>
              <a:t>Click to edit Master text styles</a:t>
            </a:r>
          </a:p>
        </p:txBody>
      </p:sp>
    </p:spTree>
    <p:extLst>
      <p:ext uri="{BB962C8B-B14F-4D97-AF65-F5344CB8AC3E}">
        <p14:creationId xmlns:p14="http://schemas.microsoft.com/office/powerpoint/2010/main" val="671180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yout_Option2_IncImage">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l="2" t="5" r="31731" b="-16776"/>
          <a:stretch>
            <a:fillRect/>
          </a:stretch>
        </p:blipFill>
        <p:spPr bwMode="auto">
          <a:xfrm>
            <a:off x="2959100" y="1708150"/>
            <a:ext cx="5897563"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5033147"/>
          </a:xfrm>
          <a:prstGeom prst="rect">
            <a:avLst/>
          </a:prstGeom>
        </p:spPr>
        <p:txBody>
          <a:bodyPr vert="horz"/>
          <a:lstStyle>
            <a:lvl1pPr marL="0" indent="0" algn="ctr">
              <a:buFontTx/>
              <a:buNone/>
              <a:defRPr sz="1100"/>
            </a:lvl1pPr>
          </a:lstStyle>
          <a:p>
            <a:pPr lvl="0"/>
            <a:r>
              <a:rPr lang="en-US" noProof="0" smtClean="0"/>
              <a:t>Click icon to add picture</a:t>
            </a:r>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US"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US" smtClean="0"/>
              <a:t>Click to edit Master text styles</a:t>
            </a:r>
          </a:p>
        </p:txBody>
      </p:sp>
      <p:sp>
        <p:nvSpPr>
          <p:cNvPr id="12" name="Text Placeholder 4"/>
          <p:cNvSpPr>
            <a:spLocks noGrp="1"/>
          </p:cNvSpPr>
          <p:nvPr>
            <p:ph type="body" sz="quarter" idx="14"/>
          </p:nvPr>
        </p:nvSpPr>
        <p:spPr>
          <a:xfrm>
            <a:off x="2922498" y="1801600"/>
            <a:ext cx="5934544" cy="417134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US" smtClean="0"/>
              <a:t>Click to edit Master text styles</a:t>
            </a:r>
          </a:p>
        </p:txBody>
      </p:sp>
    </p:spTree>
    <p:extLst>
      <p:ext uri="{BB962C8B-B14F-4D97-AF65-F5344CB8AC3E}">
        <p14:creationId xmlns:p14="http://schemas.microsoft.com/office/powerpoint/2010/main" val="8948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ayout_Option2_IncImage">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14"/>
          <p:cNvSpPr>
            <a:spLocks noGrp="1"/>
          </p:cNvSpPr>
          <p:nvPr>
            <p:ph type="pic" sz="quarter" idx="13"/>
          </p:nvPr>
        </p:nvSpPr>
        <p:spPr>
          <a:xfrm>
            <a:off x="0" y="939800"/>
            <a:ext cx="2741458" cy="5033147"/>
          </a:xfrm>
          <a:prstGeom prst="rect">
            <a:avLst/>
          </a:prstGeom>
        </p:spPr>
        <p:txBody>
          <a:bodyPr vert="horz"/>
          <a:lstStyle>
            <a:lvl1pPr marL="0" indent="0" algn="ctr">
              <a:buFontTx/>
              <a:buNone/>
              <a:defRPr sz="1100"/>
            </a:lvl1pPr>
          </a:lstStyle>
          <a:p>
            <a:pPr lvl="0"/>
            <a:r>
              <a:rPr lang="en-US" noProof="0" smtClean="0"/>
              <a:t>Click icon to add picture</a:t>
            </a:r>
            <a:endParaRPr lang="en-US" noProof="0" dirty="0" smtClean="0"/>
          </a:p>
        </p:txBody>
      </p:sp>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
        <p:nvSpPr>
          <p:cNvPr id="10" name="Text Placeholder 4"/>
          <p:cNvSpPr>
            <a:spLocks noGrp="1"/>
          </p:cNvSpPr>
          <p:nvPr>
            <p:ph type="body" sz="quarter" idx="12"/>
          </p:nvPr>
        </p:nvSpPr>
        <p:spPr>
          <a:xfrm>
            <a:off x="2922498" y="947659"/>
            <a:ext cx="5934544"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US" smtClean="0"/>
              <a:t>Click to edit Master text styles</a:t>
            </a:r>
          </a:p>
        </p:txBody>
      </p:sp>
      <p:sp>
        <p:nvSpPr>
          <p:cNvPr id="11" name="Text Placeholder 4"/>
          <p:cNvSpPr>
            <a:spLocks noGrp="1"/>
          </p:cNvSpPr>
          <p:nvPr>
            <p:ph type="body" sz="quarter" idx="17"/>
          </p:nvPr>
        </p:nvSpPr>
        <p:spPr>
          <a:xfrm>
            <a:off x="2922498" y="1166384"/>
            <a:ext cx="5934544"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US" smtClean="0"/>
              <a:t>Click to edit Master text styles</a:t>
            </a:r>
          </a:p>
        </p:txBody>
      </p:sp>
      <p:sp>
        <p:nvSpPr>
          <p:cNvPr id="12" name="Text Placeholder 4"/>
          <p:cNvSpPr>
            <a:spLocks noGrp="1"/>
          </p:cNvSpPr>
          <p:nvPr>
            <p:ph type="body" sz="quarter" idx="14"/>
          </p:nvPr>
        </p:nvSpPr>
        <p:spPr>
          <a:xfrm>
            <a:off x="2922498" y="1801600"/>
            <a:ext cx="5934544" cy="417134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US" smtClean="0"/>
              <a:t>Click to edit Master text styles</a:t>
            </a:r>
          </a:p>
        </p:txBody>
      </p:sp>
    </p:spTree>
    <p:extLst>
      <p:ext uri="{BB962C8B-B14F-4D97-AF65-F5344CB8AC3E}">
        <p14:creationId xmlns:p14="http://schemas.microsoft.com/office/powerpoint/2010/main" val="344169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3025"/>
            <a:ext cx="8839200" cy="907703"/>
          </a:xfrm>
        </p:spPr>
        <p:txBody>
          <a:bodyPr/>
          <a:lstStyle>
            <a:lvl1pPr>
              <a:defRPr sz="3600"/>
            </a:lvl1pPr>
          </a:lstStyle>
          <a:p>
            <a:r>
              <a:rPr lang="en-US" dirty="0" smtClean="0"/>
              <a:t>Click to edit Master title style</a:t>
            </a:r>
            <a:endParaRPr lang="en-AU" dirty="0"/>
          </a:p>
        </p:txBody>
      </p:sp>
      <p:sp>
        <p:nvSpPr>
          <p:cNvPr id="3" name="Content Placeholder 2"/>
          <p:cNvSpPr>
            <a:spLocks noGrp="1"/>
          </p:cNvSpPr>
          <p:nvPr>
            <p:ph idx="1"/>
          </p:nvPr>
        </p:nvSpPr>
        <p:spPr>
          <a:xfrm>
            <a:off x="152400" y="1052736"/>
            <a:ext cx="8839200" cy="5400600"/>
          </a:xfrm>
        </p:spPr>
        <p:txBody>
          <a:bodyPr/>
          <a:lstStyle>
            <a:lvl1pPr>
              <a:defRPr sz="2800"/>
            </a:lvl1pPr>
            <a:lvl2pPr>
              <a:defRPr sz="26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a:xfrm>
            <a:off x="228600" y="6237288"/>
            <a:ext cx="1905000" cy="468312"/>
          </a:xfrm>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34298642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yout_Option3_TextOnly">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l="2" t="3" r="951" b="-69424"/>
          <a:stretch>
            <a:fillRect/>
          </a:stretch>
        </p:blipFill>
        <p:spPr bwMode="auto">
          <a:xfrm>
            <a:off x="300038" y="1708150"/>
            <a:ext cx="85566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
        <p:nvSpPr>
          <p:cNvPr id="10" name="Text Placeholder 4"/>
          <p:cNvSpPr>
            <a:spLocks noGrp="1"/>
          </p:cNvSpPr>
          <p:nvPr>
            <p:ph type="body" sz="quarter" idx="12"/>
          </p:nvPr>
        </p:nvSpPr>
        <p:spPr>
          <a:xfrm>
            <a:off x="263425" y="947659"/>
            <a:ext cx="8491638"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US" smtClean="0"/>
              <a:t>Click to edit Master text styles</a:t>
            </a:r>
          </a:p>
        </p:txBody>
      </p:sp>
      <p:sp>
        <p:nvSpPr>
          <p:cNvPr id="11" name="Text Placeholder 4"/>
          <p:cNvSpPr>
            <a:spLocks noGrp="1"/>
          </p:cNvSpPr>
          <p:nvPr>
            <p:ph type="body" sz="quarter" idx="17"/>
          </p:nvPr>
        </p:nvSpPr>
        <p:spPr>
          <a:xfrm>
            <a:off x="263425" y="1166384"/>
            <a:ext cx="8491638"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US" smtClean="0"/>
              <a:t>Click to edit Master text styles</a:t>
            </a:r>
          </a:p>
        </p:txBody>
      </p:sp>
      <p:sp>
        <p:nvSpPr>
          <p:cNvPr id="12" name="Text Placeholder 4"/>
          <p:cNvSpPr>
            <a:spLocks noGrp="1"/>
          </p:cNvSpPr>
          <p:nvPr>
            <p:ph type="body" sz="quarter" idx="14"/>
          </p:nvPr>
        </p:nvSpPr>
        <p:spPr>
          <a:xfrm>
            <a:off x="263425" y="1801599"/>
            <a:ext cx="8491638" cy="419975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US" smtClean="0"/>
              <a:t>Click to edit Master text styles</a:t>
            </a:r>
          </a:p>
        </p:txBody>
      </p:sp>
    </p:spTree>
    <p:extLst>
      <p:ext uri="{BB962C8B-B14F-4D97-AF65-F5344CB8AC3E}">
        <p14:creationId xmlns:p14="http://schemas.microsoft.com/office/powerpoint/2010/main" val="166256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Layout_Option3_TextOnly">
    <p:spTree>
      <p:nvGrpSpPr>
        <p:cNvPr id="1" name=""/>
        <p:cNvGrpSpPr/>
        <p:nvPr/>
      </p:nvGrpSpPr>
      <p:grpSpPr>
        <a:xfrm>
          <a:off x="0" y="0"/>
          <a:ext cx="0" cy="0"/>
          <a:chOff x="0" y="0"/>
          <a:chExt cx="0" cy="0"/>
        </a:xfrm>
      </p:grpSpPr>
      <p:pic>
        <p:nvPicPr>
          <p:cNvPr id="6" name="Picture 3"/>
          <p:cNvPicPr>
            <a:picLocks noChangeAspect="1"/>
          </p:cNvPicPr>
          <p:nvPr/>
        </p:nvPicPr>
        <p:blipFill>
          <a:blip r:embed="rId2">
            <a:extLst>
              <a:ext uri="{28A0092B-C50C-407E-A947-70E740481C1C}">
                <a14:useLocalDpi xmlns:a14="http://schemas.microsoft.com/office/drawing/2010/main" val="0"/>
              </a:ext>
            </a:extLst>
          </a:blip>
          <a:srcRect l="3" t="5" r="-676" b="-72209"/>
          <a:stretch>
            <a:fillRect/>
          </a:stretch>
        </p:blipFill>
        <p:spPr bwMode="auto">
          <a:xfrm>
            <a:off x="112713" y="6075363"/>
            <a:ext cx="8743950"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Placeholder 24"/>
          <p:cNvSpPr>
            <a:spLocks noGrp="1"/>
          </p:cNvSpPr>
          <p:nvPr>
            <p:ph type="pic" sz="quarter" idx="16"/>
          </p:nvPr>
        </p:nvSpPr>
        <p:spPr>
          <a:xfrm>
            <a:off x="2834388" y="6197970"/>
            <a:ext cx="6047674" cy="606055"/>
          </a:xfrm>
          <a:prstGeom prst="rect">
            <a:avLst/>
          </a:prstGeom>
        </p:spPr>
        <p:txBody>
          <a:bodyPr vert="horz"/>
          <a:lstStyle>
            <a:lvl1pPr marL="0" indent="0" algn="r">
              <a:buNone/>
              <a:defRPr sz="1200" b="0" i="0" baseline="0">
                <a:latin typeface="L Futura Light"/>
                <a:cs typeface="L Futura Light"/>
              </a:defRPr>
            </a:lvl1pPr>
          </a:lstStyle>
          <a:p>
            <a:pPr lvl="0"/>
            <a:r>
              <a:rPr lang="en-US" noProof="0" smtClean="0"/>
              <a:t>Click icon to add picture</a:t>
            </a:r>
            <a:endParaRPr lang="en-US" noProof="0" dirty="0" smtClean="0"/>
          </a:p>
        </p:txBody>
      </p:sp>
      <p:sp>
        <p:nvSpPr>
          <p:cNvPr id="10" name="Text Placeholder 4"/>
          <p:cNvSpPr>
            <a:spLocks noGrp="1"/>
          </p:cNvSpPr>
          <p:nvPr>
            <p:ph type="body" sz="quarter" idx="12"/>
          </p:nvPr>
        </p:nvSpPr>
        <p:spPr>
          <a:xfrm>
            <a:off x="263425" y="947659"/>
            <a:ext cx="8491638" cy="299014"/>
          </a:xfrm>
          <a:prstGeom prst="rect">
            <a:avLst/>
          </a:prstGeom>
        </p:spPr>
        <p:txBody>
          <a:bodyPr vert="horz"/>
          <a:lstStyle>
            <a:lvl1pPr marL="0" indent="0">
              <a:buFontTx/>
              <a:buNone/>
              <a:defRPr sz="1600" b="0" i="0">
                <a:solidFill>
                  <a:srgbClr val="0094BA"/>
                </a:solidFill>
                <a:latin typeface="LO Futura LightOblique"/>
                <a:cs typeface="LO Futura LightOblique"/>
              </a:defRPr>
            </a:lvl1pPr>
          </a:lstStyle>
          <a:p>
            <a:pPr lvl="0"/>
            <a:r>
              <a:rPr lang="en-US" smtClean="0"/>
              <a:t>Click to edit Master text styles</a:t>
            </a:r>
          </a:p>
        </p:txBody>
      </p:sp>
      <p:sp>
        <p:nvSpPr>
          <p:cNvPr id="11" name="Text Placeholder 4"/>
          <p:cNvSpPr>
            <a:spLocks noGrp="1"/>
          </p:cNvSpPr>
          <p:nvPr>
            <p:ph type="body" sz="quarter" idx="17"/>
          </p:nvPr>
        </p:nvSpPr>
        <p:spPr>
          <a:xfrm>
            <a:off x="263425" y="1166384"/>
            <a:ext cx="8491638" cy="474417"/>
          </a:xfrm>
          <a:prstGeom prst="rect">
            <a:avLst/>
          </a:prstGeom>
        </p:spPr>
        <p:txBody>
          <a:bodyPr vert="horz"/>
          <a:lstStyle>
            <a:lvl1pPr marL="0" indent="0">
              <a:buFontTx/>
              <a:buNone/>
              <a:defRPr sz="3000" b="0" i="0">
                <a:solidFill>
                  <a:srgbClr val="00203F"/>
                </a:solidFill>
                <a:latin typeface="L Futura Light"/>
                <a:cs typeface="L Futura Light"/>
              </a:defRPr>
            </a:lvl1pPr>
          </a:lstStyle>
          <a:p>
            <a:pPr lvl="0"/>
            <a:r>
              <a:rPr lang="en-US" smtClean="0"/>
              <a:t>Click to edit Master text styles</a:t>
            </a:r>
          </a:p>
        </p:txBody>
      </p:sp>
      <p:sp>
        <p:nvSpPr>
          <p:cNvPr id="12" name="Text Placeholder 4"/>
          <p:cNvSpPr>
            <a:spLocks noGrp="1"/>
          </p:cNvSpPr>
          <p:nvPr>
            <p:ph type="body" sz="quarter" idx="14"/>
          </p:nvPr>
        </p:nvSpPr>
        <p:spPr>
          <a:xfrm>
            <a:off x="263425" y="1801599"/>
            <a:ext cx="8491638" cy="419975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200" b="0" i="0" baseline="0">
                <a:solidFill>
                  <a:srgbClr val="00203F"/>
                </a:solidFill>
                <a:latin typeface="L Futura Light"/>
                <a:cs typeface="L Futura Light"/>
              </a:defRPr>
            </a:lvl1pPr>
          </a:lstStyle>
          <a:p>
            <a:pPr lvl="0"/>
            <a:r>
              <a:rPr lang="en-US" smtClean="0"/>
              <a:t>Click to edit Master text styles</a:t>
            </a:r>
          </a:p>
        </p:txBody>
      </p:sp>
    </p:spTree>
    <p:extLst>
      <p:ext uri="{BB962C8B-B14F-4D97-AF65-F5344CB8AC3E}">
        <p14:creationId xmlns:p14="http://schemas.microsoft.com/office/powerpoint/2010/main" val="63298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ront_Pg_TextLayout_MidBlu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126" t="16666" r="1170" b="2000"/>
          <a:stretch>
            <a:fillRect/>
          </a:stretch>
        </p:blipFill>
        <p:spPr bwMode="auto">
          <a:xfrm>
            <a:off x="0" y="1177925"/>
            <a:ext cx="9158288"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16450"/>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642080"/>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1187638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ront_Pg_TextLayout_LightBlu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184" t="15836" r="1228" b="1758"/>
          <a:stretch>
            <a:fillRect/>
          </a:stretch>
        </p:blipFill>
        <p:spPr bwMode="auto">
          <a:xfrm>
            <a:off x="0" y="1103313"/>
            <a:ext cx="9144000" cy="5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23749"/>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642080"/>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2453620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ront_Pg_TextLayout_Green">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318" t="15437" r="1492" b="1752"/>
          <a:stretch>
            <a:fillRect/>
          </a:stretch>
        </p:blipFill>
        <p:spPr bwMode="auto">
          <a:xfrm>
            <a:off x="0" y="1071563"/>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89440"/>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707771"/>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3744752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ront_Pg_TextLayout_Orang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184" t="15315" r="1228" b="1759"/>
          <a:stretch>
            <a:fillRect/>
          </a:stretch>
        </p:blipFill>
        <p:spPr bwMode="auto">
          <a:xfrm>
            <a:off x="0" y="1082675"/>
            <a:ext cx="9144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96739"/>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722369"/>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2610492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ront_Pg_TextLayout_Pin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184" t="15617" r="1228" b="1924"/>
          <a:stretch>
            <a:fillRect/>
          </a:stretch>
        </p:blipFill>
        <p:spPr bwMode="auto">
          <a:xfrm>
            <a:off x="0" y="1103313"/>
            <a:ext cx="91440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89440"/>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934040"/>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4200518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ront_Pg_TextLayout_Yellow">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093" t="15456" r="1205" b="1640"/>
          <a:stretch>
            <a:fillRect/>
          </a:stretch>
        </p:blipFill>
        <p:spPr bwMode="auto">
          <a:xfrm>
            <a:off x="0" y="1071563"/>
            <a:ext cx="91440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1"/>
          </p:nvPr>
        </p:nvSpPr>
        <p:spPr>
          <a:xfrm>
            <a:off x="393700" y="2482141"/>
            <a:ext cx="8197850" cy="437301"/>
          </a:xfrm>
          <a:prstGeom prst="rect">
            <a:avLst/>
          </a:prstGeom>
        </p:spPr>
        <p:txBody>
          <a:bodyPr vert="horz"/>
          <a:lstStyle>
            <a:lvl1pPr marL="0" indent="0">
              <a:spcBef>
                <a:spcPts val="0"/>
              </a:spcBef>
              <a:buFontTx/>
              <a:buNone/>
              <a:defRPr sz="2100" spc="100" baseline="0">
                <a:solidFill>
                  <a:schemeClr val="bg1"/>
                </a:solidFill>
                <a:latin typeface="Futura T Light Oblique"/>
              </a:defRPr>
            </a:lvl1pPr>
          </a:lstStyle>
          <a:p>
            <a:pPr lvl="0"/>
            <a:r>
              <a:rPr lang="en-US" smtClean="0"/>
              <a:t>Click to edit Master text styles</a:t>
            </a:r>
          </a:p>
        </p:txBody>
      </p:sp>
      <p:sp>
        <p:nvSpPr>
          <p:cNvPr id="13" name="Text Placeholder 11"/>
          <p:cNvSpPr>
            <a:spLocks noGrp="1"/>
          </p:cNvSpPr>
          <p:nvPr>
            <p:ph type="body" sz="quarter" idx="12"/>
          </p:nvPr>
        </p:nvSpPr>
        <p:spPr>
          <a:xfrm>
            <a:off x="393700" y="2700472"/>
            <a:ext cx="8197850" cy="1540019"/>
          </a:xfrm>
          <a:prstGeom prst="rect">
            <a:avLst/>
          </a:prstGeom>
        </p:spPr>
        <p:txBody>
          <a:bodyPr vert="horz"/>
          <a:lstStyle>
            <a:lvl1pPr marL="0" indent="0" algn="l">
              <a:lnSpc>
                <a:spcPct val="100000"/>
              </a:lnSpc>
              <a:spcBef>
                <a:spcPts val="0"/>
              </a:spcBef>
              <a:buFontTx/>
              <a:buNone/>
              <a:defRPr sz="5000" spc="100" baseline="0">
                <a:solidFill>
                  <a:schemeClr val="bg1"/>
                </a:solidFill>
                <a:latin typeface="Futura T Light"/>
              </a:defRPr>
            </a:lvl1pPr>
          </a:lstStyle>
          <a:p>
            <a:pPr lvl="0"/>
            <a:r>
              <a:rPr lang="en-US" smtClean="0"/>
              <a:t>Click to edit Master text styles</a:t>
            </a:r>
          </a:p>
        </p:txBody>
      </p:sp>
    </p:spTree>
    <p:extLst>
      <p:ext uri="{BB962C8B-B14F-4D97-AF65-F5344CB8AC3E}">
        <p14:creationId xmlns:p14="http://schemas.microsoft.com/office/powerpoint/2010/main" val="318318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eaLnBrk="1" hangingPunct="1"/>
            <a:fld id="{DF2F24D9-AAC0-4071-8AC5-219DC4605940}" type="slidenum">
              <a:rPr lang="en-AU" sz="1800">
                <a:solidFill>
                  <a:prstClr val="black"/>
                </a:solidFill>
                <a:latin typeface="Arial" charset="0"/>
              </a:rPr>
              <a:pPr eaLnBrk="1" hangingPunct="1"/>
              <a:t>‹#›</a:t>
            </a:fld>
            <a:endParaRPr lang="en-AU" sz="1800">
              <a:solidFill>
                <a:prstClr val="black"/>
              </a:solidFill>
              <a:latin typeface="Arial" charset="0"/>
            </a:endParaRPr>
          </a:p>
        </p:txBody>
      </p:sp>
    </p:spTree>
    <p:extLst>
      <p:ext uri="{BB962C8B-B14F-4D97-AF65-F5344CB8AC3E}">
        <p14:creationId xmlns:p14="http://schemas.microsoft.com/office/powerpoint/2010/main" val="2725203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6" name="Slide Number Placeholder 5"/>
          <p:cNvSpPr>
            <a:spLocks noGrp="1"/>
          </p:cNvSpPr>
          <p:nvPr>
            <p:ph type="sldNum" sz="quarter" idx="12"/>
          </p:nvPr>
        </p:nvSpPr>
        <p:spPr>
          <a:xfrm>
            <a:off x="6553200" y="6525344"/>
            <a:ext cx="2339280" cy="332656"/>
          </a:xfrm>
          <a:prstGeom prst="rect">
            <a:avLst/>
          </a:prstGeom>
        </p:spPr>
        <p:txBody>
          <a:bodyPr/>
          <a:lstStyle>
            <a:lvl1pPr>
              <a:defRPr/>
            </a:lvl1pPr>
          </a:lstStyle>
          <a:p>
            <a:pPr eaLnBrk="1" hangingPunct="1"/>
            <a:fld id="{197B14B8-F42F-49BA-894E-C89372CA1B62}" type="slidenum">
              <a:rPr lang="en-AU" sz="1800">
                <a:solidFill>
                  <a:prstClr val="black"/>
                </a:solidFill>
                <a:latin typeface="Arial" charset="0"/>
              </a:rPr>
              <a:pPr eaLnBrk="1" hangingPunct="1"/>
              <a:t>‹#›</a:t>
            </a:fld>
            <a:endParaRPr lang="en-AU" sz="1800">
              <a:solidFill>
                <a:prstClr val="black"/>
              </a:solidFill>
              <a:latin typeface="Arial" charset="0"/>
            </a:endParaRPr>
          </a:p>
        </p:txBody>
      </p:sp>
    </p:spTree>
    <p:extLst>
      <p:ext uri="{BB962C8B-B14F-4D97-AF65-F5344CB8AC3E}">
        <p14:creationId xmlns:p14="http://schemas.microsoft.com/office/powerpoint/2010/main" val="65749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242630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eaLnBrk="1" hangingPunct="1"/>
            <a:fld id="{54D588CE-93EA-4F75-923D-1D68D2CAED97}" type="slidenum">
              <a:rPr lang="en-AU" sz="1800">
                <a:solidFill>
                  <a:prstClr val="black"/>
                </a:solidFill>
                <a:latin typeface="Arial" charset="0"/>
              </a:rPr>
              <a:pPr eaLnBrk="1" hangingPunct="1"/>
              <a:t>‹#›</a:t>
            </a:fld>
            <a:endParaRPr lang="en-AU" sz="1800">
              <a:solidFill>
                <a:prstClr val="black"/>
              </a:solidFill>
              <a:latin typeface="Arial" charset="0"/>
            </a:endParaRPr>
          </a:p>
        </p:txBody>
      </p:sp>
    </p:spTree>
    <p:extLst>
      <p:ext uri="{BB962C8B-B14F-4D97-AF65-F5344CB8AC3E}">
        <p14:creationId xmlns:p14="http://schemas.microsoft.com/office/powerpoint/2010/main" val="306665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eaLnBrk="1" hangingPunct="1"/>
            <a:endParaRPr lang="en-AU" sz="1800">
              <a:solidFill>
                <a:prstClr val="black"/>
              </a:solidFill>
              <a:latin typeface="Arial"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eaLnBrk="1" hangingPunct="1"/>
            <a:fld id="{51CBD403-38F9-420C-971F-97C993838C93}" type="slidenum">
              <a:rPr lang="en-AU" sz="1800">
                <a:solidFill>
                  <a:prstClr val="black"/>
                </a:solidFill>
                <a:latin typeface="Arial" charset="0"/>
              </a:rPr>
              <a:pPr eaLnBrk="1" hangingPunct="1"/>
              <a:t>‹#›</a:t>
            </a:fld>
            <a:endParaRPr lang="en-AU" sz="1800">
              <a:solidFill>
                <a:prstClr val="black"/>
              </a:solidFill>
              <a:latin typeface="Arial" charset="0"/>
            </a:endParaRPr>
          </a:p>
        </p:txBody>
      </p:sp>
    </p:spTree>
    <p:extLst>
      <p:ext uri="{BB962C8B-B14F-4D97-AF65-F5344CB8AC3E}">
        <p14:creationId xmlns:p14="http://schemas.microsoft.com/office/powerpoint/2010/main" val="114924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52400" y="1144588"/>
            <a:ext cx="4343400" cy="520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144588"/>
            <a:ext cx="4343400" cy="5203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12419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pPr>
              <a:defRPr/>
            </a:pPr>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82442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F48E6A9F-328B-4945-88E0-3CE1CCEC768A}" type="slidenum">
              <a:rPr lang="en-GB"/>
              <a:pPr>
                <a:defRPr/>
              </a:pPr>
              <a:t>‹#›</a:t>
            </a:fld>
            <a:endParaRPr lang="en-GB" dirty="0"/>
          </a:p>
        </p:txBody>
      </p:sp>
    </p:spTree>
    <p:extLst>
      <p:ext uri="{BB962C8B-B14F-4D97-AF65-F5344CB8AC3E}">
        <p14:creationId xmlns:p14="http://schemas.microsoft.com/office/powerpoint/2010/main" val="29672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416260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243039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121826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2.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73025"/>
            <a:ext cx="8839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152400" y="1144588"/>
            <a:ext cx="88392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8964" name="Rectangle 4"/>
          <p:cNvSpPr>
            <a:spLocks noGrp="1" noChangeArrowheads="1"/>
          </p:cNvSpPr>
          <p:nvPr>
            <p:ph type="dt" sz="half" idx="2"/>
          </p:nvPr>
        </p:nvSpPr>
        <p:spPr bwMode="auto">
          <a:xfrm>
            <a:off x="228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689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68966" name="Rectangle 6"/>
          <p:cNvSpPr>
            <a:spLocks noGrp="1" noChangeArrowheads="1"/>
          </p:cNvSpPr>
          <p:nvPr>
            <p:ph type="sldNum" sz="quarter" idx="4"/>
          </p:nvPr>
        </p:nvSpPr>
        <p:spPr bwMode="auto">
          <a:xfrm>
            <a:off x="7010400" y="6430963"/>
            <a:ext cx="1905000" cy="274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folHlink"/>
                </a:solidFill>
              </a:defRPr>
            </a:lvl1pPr>
          </a:lstStyle>
          <a:p>
            <a:pPr>
              <a:defRPr/>
            </a:pPr>
            <a:r>
              <a:rPr lang="en-GB"/>
              <a:t>22/09/2010</a:t>
            </a: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hf sldNum="0" hdr="0" ft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Calibri" pitchFamily="34" charset="0"/>
        </a:defRPr>
      </a:lvl2pPr>
      <a:lvl3pPr algn="ctr" rtl="0" eaLnBrk="0" fontAlgn="base" hangingPunct="0">
        <a:spcBef>
          <a:spcPct val="0"/>
        </a:spcBef>
        <a:spcAft>
          <a:spcPct val="0"/>
        </a:spcAft>
        <a:defRPr sz="4400" b="1">
          <a:solidFill>
            <a:srgbClr val="333399"/>
          </a:solidFill>
          <a:latin typeface="Calibri" pitchFamily="34" charset="0"/>
        </a:defRPr>
      </a:lvl3pPr>
      <a:lvl4pPr algn="ctr" rtl="0" eaLnBrk="0" fontAlgn="base" hangingPunct="0">
        <a:spcBef>
          <a:spcPct val="0"/>
        </a:spcBef>
        <a:spcAft>
          <a:spcPct val="0"/>
        </a:spcAft>
        <a:defRPr sz="4400" b="1">
          <a:solidFill>
            <a:srgbClr val="333399"/>
          </a:solidFill>
          <a:latin typeface="Calibri" pitchFamily="34" charset="0"/>
        </a:defRPr>
      </a:lvl4pPr>
      <a:lvl5pPr algn="ctr" rtl="0" eaLnBrk="0" fontAlgn="base" hangingPunct="0">
        <a:spcBef>
          <a:spcPct val="0"/>
        </a:spcBef>
        <a:spcAft>
          <a:spcPct val="0"/>
        </a:spcAft>
        <a:defRPr sz="4400" b="1">
          <a:solidFill>
            <a:srgbClr val="333399"/>
          </a:solidFill>
          <a:latin typeface="Calibri" pitchFamily="34" charset="0"/>
        </a:defRPr>
      </a:lvl5pPr>
      <a:lvl6pPr marL="457200" algn="ctr" rtl="0" eaLnBrk="0" fontAlgn="base" hangingPunct="0">
        <a:spcBef>
          <a:spcPct val="0"/>
        </a:spcBef>
        <a:spcAft>
          <a:spcPct val="0"/>
        </a:spcAft>
        <a:defRPr sz="4400" b="1">
          <a:solidFill>
            <a:srgbClr val="333399"/>
          </a:solidFill>
          <a:latin typeface="Times New Roman" pitchFamily="18" charset="0"/>
        </a:defRPr>
      </a:lvl6pPr>
      <a:lvl7pPr marL="914400" algn="ctr" rtl="0" eaLnBrk="0" fontAlgn="base" hangingPunct="0">
        <a:spcBef>
          <a:spcPct val="0"/>
        </a:spcBef>
        <a:spcAft>
          <a:spcPct val="0"/>
        </a:spcAft>
        <a:defRPr sz="4400" b="1">
          <a:solidFill>
            <a:srgbClr val="333399"/>
          </a:solidFill>
          <a:latin typeface="Times New Roman" pitchFamily="18" charset="0"/>
        </a:defRPr>
      </a:lvl7pPr>
      <a:lvl8pPr marL="1371600" algn="ctr" rtl="0" eaLnBrk="0" fontAlgn="base" hangingPunct="0">
        <a:spcBef>
          <a:spcPct val="0"/>
        </a:spcBef>
        <a:spcAft>
          <a:spcPct val="0"/>
        </a:spcAft>
        <a:defRPr sz="4400" b="1">
          <a:solidFill>
            <a:srgbClr val="333399"/>
          </a:solidFill>
          <a:latin typeface="Times New Roman" pitchFamily="18" charset="0"/>
        </a:defRPr>
      </a:lvl8pPr>
      <a:lvl9pPr marL="1828800" algn="ctr" rtl="0" eaLnBrk="0" fontAlgn="base" hangingPunct="0">
        <a:spcBef>
          <a:spcPct val="0"/>
        </a:spcBef>
        <a:spcAft>
          <a:spcPct val="0"/>
        </a:spcAft>
        <a:defRPr sz="4400" b="1">
          <a:solidFill>
            <a:srgbClr val="3333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MCRI_Header_Powerpoint.ai"/>
          <p:cNvPicPr>
            <a:picLocks noChangeAspect="1"/>
          </p:cNvPicPr>
          <p:nvPr/>
        </p:nvPicPr>
        <p:blipFill>
          <a:blip r:embed="rId20" cstate="print">
            <a:extLst>
              <a:ext uri="{28A0092B-C50C-407E-A947-70E740481C1C}">
                <a14:useLocalDpi xmlns:a14="http://schemas.microsoft.com/office/drawing/2010/main" val="0"/>
              </a:ext>
            </a:extLst>
          </a:blip>
          <a:srcRect l="7948" t="7031" r="8034" b="82104"/>
          <a:stretch>
            <a:fillRect/>
          </a:stretch>
        </p:blipFill>
        <p:spPr bwMode="auto">
          <a:xfrm>
            <a:off x="0" y="635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3825" y="6188075"/>
            <a:ext cx="24384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97684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MS PGothic" charset="0"/>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charset="0"/>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charset="0"/>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charset="0"/>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charset="0"/>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charset="0"/>
          <a:cs typeface="MS PGothic"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charset="0"/>
          <a:cs typeface="MS PGothic"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charset="0"/>
          <a:cs typeface="MS PGothic"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charset="0"/>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image" Target="../media/image15.wmf"/><Relationship Id="rId12"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6.wmf"/><Relationship Id="rId1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tif"/><Relationship Id="rId4" Type="http://schemas.openxmlformats.org/officeDocument/2006/relationships/image" Target="../media/image31.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6291406"/>
            <a:ext cx="2853330" cy="354909"/>
          </a:xfrm>
          <a:prstGeom prst="rect">
            <a:avLst/>
          </a:prstGeom>
        </p:spPr>
      </p:pic>
      <p:sp>
        <p:nvSpPr>
          <p:cNvPr id="3" name="Title 2"/>
          <p:cNvSpPr>
            <a:spLocks noGrp="1"/>
          </p:cNvSpPr>
          <p:nvPr>
            <p:ph type="ctrTitle"/>
          </p:nvPr>
        </p:nvSpPr>
        <p:spPr>
          <a:xfrm>
            <a:off x="107504" y="1700808"/>
            <a:ext cx="8928992" cy="1470025"/>
          </a:xfrm>
        </p:spPr>
        <p:txBody>
          <a:bodyPr/>
          <a:lstStyle/>
          <a:p>
            <a:r>
              <a:rPr lang="en-AU" dirty="0" smtClean="0"/>
              <a:t> </a:t>
            </a:r>
            <a:r>
              <a:rPr lang="en-AU" sz="4000" b="1" dirty="0"/>
              <a:t>Multiple imputation: a miracle cure for missing data?</a:t>
            </a:r>
            <a:endParaRPr lang="en-AU" sz="4000" dirty="0"/>
          </a:p>
        </p:txBody>
      </p:sp>
      <p:sp>
        <p:nvSpPr>
          <p:cNvPr id="6" name="Rectangle 3"/>
          <p:cNvSpPr txBox="1">
            <a:spLocks noChangeArrowheads="1"/>
          </p:cNvSpPr>
          <p:nvPr/>
        </p:nvSpPr>
        <p:spPr>
          <a:xfrm>
            <a:off x="647564" y="3861048"/>
            <a:ext cx="7848872" cy="1201737"/>
          </a:xfrm>
          <a:prstGeom prst="rect">
            <a:avLst/>
          </a:prstGeom>
        </p:spPr>
        <p:txBody>
          <a:bodyPr/>
          <a:lstStyle>
            <a:lvl1pPr marL="0" indent="0" algn="ctr" defTabSz="457200" rtl="0" eaLnBrk="1" fontAlgn="base" hangingPunct="1">
              <a:spcBef>
                <a:spcPct val="20000"/>
              </a:spcBef>
              <a:spcAft>
                <a:spcPct val="0"/>
              </a:spcAft>
              <a:buFont typeface="Arial" pitchFamily="34" charset="0"/>
              <a:buNone/>
              <a:defRPr sz="3200" kern="1200">
                <a:solidFill>
                  <a:schemeClr val="tx1"/>
                </a:solidFill>
                <a:latin typeface="+mn-lt"/>
                <a:ea typeface="MS PGothic" charset="0"/>
                <a:cs typeface="MS PGothic" charset="0"/>
              </a:defRPr>
            </a:lvl1pPr>
            <a:lvl2pPr marL="457200" indent="0" algn="ctr" defTabSz="457200" rtl="0" eaLnBrk="1" fontAlgn="base" hangingPunct="1">
              <a:spcBef>
                <a:spcPct val="20000"/>
              </a:spcBef>
              <a:spcAft>
                <a:spcPct val="0"/>
              </a:spcAft>
              <a:buFont typeface="Arial" pitchFamily="34" charset="0"/>
              <a:buNone/>
              <a:defRPr sz="2800" kern="1200">
                <a:solidFill>
                  <a:schemeClr val="tx1"/>
                </a:solidFill>
                <a:latin typeface="+mn-lt"/>
                <a:ea typeface="MS PGothic" charset="0"/>
                <a:cs typeface="MS PGothic" charset="0"/>
              </a:defRPr>
            </a:lvl2pPr>
            <a:lvl3pPr marL="914400" indent="0" algn="ctr" defTabSz="457200" rtl="0" eaLnBrk="1" fontAlgn="base" hangingPunct="1">
              <a:spcBef>
                <a:spcPct val="20000"/>
              </a:spcBef>
              <a:spcAft>
                <a:spcPct val="0"/>
              </a:spcAft>
              <a:buFont typeface="Arial" pitchFamily="34" charset="0"/>
              <a:buNone/>
              <a:defRPr sz="2400" kern="1200">
                <a:solidFill>
                  <a:schemeClr val="tx1"/>
                </a:solidFill>
                <a:latin typeface="+mn-lt"/>
                <a:ea typeface="MS PGothic" charset="0"/>
                <a:cs typeface="MS PGothic" charset="0"/>
              </a:defRPr>
            </a:lvl3pPr>
            <a:lvl4pPr marL="1371600" indent="0" algn="ctr" defTabSz="457200" rtl="0" eaLnBrk="1" fontAlgn="base" hangingPunct="1">
              <a:spcBef>
                <a:spcPct val="20000"/>
              </a:spcBef>
              <a:spcAft>
                <a:spcPct val="0"/>
              </a:spcAft>
              <a:buFont typeface="Arial" pitchFamily="34" charset="0"/>
              <a:buNone/>
              <a:defRPr sz="2000" kern="1200">
                <a:solidFill>
                  <a:schemeClr val="tx1"/>
                </a:solidFill>
                <a:latin typeface="+mn-lt"/>
                <a:ea typeface="MS PGothic" charset="0"/>
                <a:cs typeface="MS PGothic" charset="0"/>
              </a:defRPr>
            </a:lvl4pPr>
            <a:lvl5pPr marL="1828800" indent="0" algn="ctr" defTabSz="457200" rtl="0" eaLnBrk="1" fontAlgn="base" hangingPunct="1">
              <a:spcBef>
                <a:spcPct val="20000"/>
              </a:spcBef>
              <a:spcAft>
                <a:spcPct val="0"/>
              </a:spcAft>
              <a:buFont typeface="Arial" pitchFamily="34" charset="0"/>
              <a:buNone/>
              <a:defRPr sz="2000" kern="1200">
                <a:solidFill>
                  <a:schemeClr val="tx1"/>
                </a:solidFill>
                <a:latin typeface="+mn-lt"/>
                <a:ea typeface="MS PGothic" charset="0"/>
                <a:cs typeface="MS PGothic" charset="0"/>
              </a:defRPr>
            </a:lvl5pPr>
            <a:lvl6pPr marL="2286000" indent="0" algn="ctr"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solidFill>
                <a:latin typeface="+mn-lt"/>
                <a:ea typeface="+mn-ea"/>
                <a:cs typeface="+mn-cs"/>
              </a:defRPr>
            </a:lvl9pPr>
          </a:lstStyle>
          <a:p>
            <a:r>
              <a:rPr lang="en-AU" dirty="0" smtClean="0">
                <a:solidFill>
                  <a:prstClr val="black"/>
                </a:solidFill>
              </a:rPr>
              <a:t>Katherine Lee</a:t>
            </a:r>
          </a:p>
          <a:p>
            <a:r>
              <a:rPr lang="en-AU" sz="2600" dirty="0" smtClean="0">
                <a:solidFill>
                  <a:prstClr val="black"/>
                </a:solidFill>
              </a:rPr>
              <a:t>Murdoch Children’s Research Institute &amp;</a:t>
            </a:r>
            <a:br>
              <a:rPr lang="en-AU" sz="2600" dirty="0" smtClean="0">
                <a:solidFill>
                  <a:prstClr val="black"/>
                </a:solidFill>
              </a:rPr>
            </a:br>
            <a:r>
              <a:rPr lang="en-AU" sz="2600" dirty="0" smtClean="0">
                <a:solidFill>
                  <a:prstClr val="black"/>
                </a:solidFill>
              </a:rPr>
              <a:t>University of Melbourne</a:t>
            </a:r>
          </a:p>
        </p:txBody>
      </p:sp>
    </p:spTree>
    <p:extLst>
      <p:ext uri="{BB962C8B-B14F-4D97-AF65-F5344CB8AC3E}">
        <p14:creationId xmlns:p14="http://schemas.microsoft.com/office/powerpoint/2010/main" val="2421489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AU" altLang="en-US" sz="3600" dirty="0" smtClean="0"/>
              <a:t>Rubin’s rules</a:t>
            </a:r>
          </a:p>
        </p:txBody>
      </p:sp>
      <p:graphicFrame>
        <p:nvGraphicFramePr>
          <p:cNvPr id="26627" name="Object 2"/>
          <p:cNvGraphicFramePr>
            <a:graphicFrameLocks noGrp="1" noChangeAspect="1"/>
          </p:cNvGraphicFramePr>
          <p:nvPr>
            <p:ph sz="quarter" idx="2"/>
            <p:extLst>
              <p:ext uri="{D42A27DB-BD31-4B8C-83A1-F6EECF244321}">
                <p14:modId xmlns:p14="http://schemas.microsoft.com/office/powerpoint/2010/main" val="4035302747"/>
              </p:ext>
            </p:extLst>
          </p:nvPr>
        </p:nvGraphicFramePr>
        <p:xfrm>
          <a:off x="2759075" y="2211388"/>
          <a:ext cx="1824038" cy="873125"/>
        </p:xfrm>
        <a:graphic>
          <a:graphicData uri="http://schemas.openxmlformats.org/presentationml/2006/ole">
            <mc:AlternateContent xmlns:mc="http://schemas.openxmlformats.org/markup-compatibility/2006">
              <mc:Choice xmlns:v="urn:schemas-microsoft-com:vml" Requires="v">
                <p:oleObj spid="_x0000_s27020" name="Equation" r:id="rId4" imgW="901440" imgH="431640" progId="Equation.3">
                  <p:embed/>
                </p:oleObj>
              </mc:Choice>
              <mc:Fallback>
                <p:oleObj name="Equation" r:id="rId4" imgW="901440" imgH="431640" progId="Equation.3">
                  <p:embed/>
                  <p:pic>
                    <p:nvPicPr>
                      <p:cNvPr id="0" name="Object 2"/>
                      <p:cNvPicPr>
                        <a:picLocks noChangeAspect="1" noChangeArrowheads="1"/>
                      </p:cNvPicPr>
                      <p:nvPr/>
                    </p:nvPicPr>
                    <p:blipFill>
                      <a:blip r:embed="rId5"/>
                      <a:srcRect/>
                      <a:stretch>
                        <a:fillRect/>
                      </a:stretch>
                    </p:blipFill>
                    <p:spPr bwMode="auto">
                      <a:xfrm>
                        <a:off x="2759075" y="2211388"/>
                        <a:ext cx="1824038"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8" name="Object 3"/>
          <p:cNvGraphicFramePr>
            <a:graphicFrameLocks noGrp="1" noChangeAspect="1"/>
          </p:cNvGraphicFramePr>
          <p:nvPr>
            <p:ph sz="quarter" idx="3"/>
            <p:extLst>
              <p:ext uri="{D42A27DB-BD31-4B8C-83A1-F6EECF244321}">
                <p14:modId xmlns:p14="http://schemas.microsoft.com/office/powerpoint/2010/main" val="1079942573"/>
              </p:ext>
            </p:extLst>
          </p:nvPr>
        </p:nvGraphicFramePr>
        <p:xfrm>
          <a:off x="1346200" y="4149725"/>
          <a:ext cx="1889125" cy="958850"/>
        </p:xfrm>
        <a:graphic>
          <a:graphicData uri="http://schemas.openxmlformats.org/presentationml/2006/ole">
            <mc:AlternateContent xmlns:mc="http://schemas.openxmlformats.org/markup-compatibility/2006">
              <mc:Choice xmlns:v="urn:schemas-microsoft-com:vml" Requires="v">
                <p:oleObj spid="_x0000_s27021" name="Equation" r:id="rId6" imgW="850680" imgH="431640" progId="Equation.3">
                  <p:embed/>
                </p:oleObj>
              </mc:Choice>
              <mc:Fallback>
                <p:oleObj name="Equation" r:id="rId6" imgW="850680" imgH="431640" progId="Equation.3">
                  <p:embed/>
                  <p:pic>
                    <p:nvPicPr>
                      <p:cNvPr id="0" name="Object 3"/>
                      <p:cNvPicPr>
                        <a:picLocks noChangeAspect="1" noChangeArrowheads="1"/>
                      </p:cNvPicPr>
                      <p:nvPr/>
                    </p:nvPicPr>
                    <p:blipFill>
                      <a:blip r:embed="rId7"/>
                      <a:srcRect/>
                      <a:stretch>
                        <a:fillRect/>
                      </a:stretch>
                    </p:blipFill>
                    <p:spPr bwMode="auto">
                      <a:xfrm>
                        <a:off x="1346200" y="4149725"/>
                        <a:ext cx="1889125" cy="95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4"/>
          <p:cNvGraphicFramePr>
            <a:graphicFrameLocks noChangeAspect="1"/>
          </p:cNvGraphicFramePr>
          <p:nvPr>
            <p:extLst>
              <p:ext uri="{D42A27DB-BD31-4B8C-83A1-F6EECF244321}">
                <p14:modId xmlns:p14="http://schemas.microsoft.com/office/powerpoint/2010/main" val="3385999839"/>
              </p:ext>
            </p:extLst>
          </p:nvPr>
        </p:nvGraphicFramePr>
        <p:xfrm>
          <a:off x="4452938" y="4152900"/>
          <a:ext cx="3155950" cy="952500"/>
        </p:xfrm>
        <a:graphic>
          <a:graphicData uri="http://schemas.openxmlformats.org/presentationml/2006/ole">
            <mc:AlternateContent xmlns:mc="http://schemas.openxmlformats.org/markup-compatibility/2006">
              <mc:Choice xmlns:v="urn:schemas-microsoft-com:vml" Requires="v">
                <p:oleObj spid="_x0000_s27022" name="Equation" r:id="rId8" imgW="1498320" imgH="431640" progId="Equation.3">
                  <p:embed/>
                </p:oleObj>
              </mc:Choice>
              <mc:Fallback>
                <p:oleObj name="Equation" r:id="rId8" imgW="1498320" imgH="431640" progId="Equation.3">
                  <p:embed/>
                  <p:pic>
                    <p:nvPicPr>
                      <p:cNvPr id="0" name="Object 4"/>
                      <p:cNvPicPr>
                        <a:picLocks noChangeAspect="1" noChangeArrowheads="1"/>
                      </p:cNvPicPr>
                      <p:nvPr/>
                    </p:nvPicPr>
                    <p:blipFill>
                      <a:blip r:embed="rId9"/>
                      <a:srcRect/>
                      <a:stretch>
                        <a:fillRect/>
                      </a:stretch>
                    </p:blipFill>
                    <p:spPr bwMode="auto">
                      <a:xfrm>
                        <a:off x="4452938" y="4152900"/>
                        <a:ext cx="315595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5"/>
          <p:cNvGraphicFramePr>
            <a:graphicFrameLocks noChangeAspect="1"/>
          </p:cNvGraphicFramePr>
          <p:nvPr>
            <p:extLst>
              <p:ext uri="{D42A27DB-BD31-4B8C-83A1-F6EECF244321}">
                <p14:modId xmlns:p14="http://schemas.microsoft.com/office/powerpoint/2010/main" val="2582791216"/>
              </p:ext>
            </p:extLst>
          </p:nvPr>
        </p:nvGraphicFramePr>
        <p:xfrm>
          <a:off x="2990850" y="5708650"/>
          <a:ext cx="2854325" cy="995363"/>
        </p:xfrm>
        <a:graphic>
          <a:graphicData uri="http://schemas.openxmlformats.org/presentationml/2006/ole">
            <mc:AlternateContent xmlns:mc="http://schemas.openxmlformats.org/markup-compatibility/2006">
              <mc:Choice xmlns:v="urn:schemas-microsoft-com:vml" Requires="v">
                <p:oleObj spid="_x0000_s27023" name="Equation" r:id="rId10" imgW="1282680" imgH="431640" progId="Equation.3">
                  <p:embed/>
                </p:oleObj>
              </mc:Choice>
              <mc:Fallback>
                <p:oleObj name="Equation" r:id="rId10" imgW="1282680" imgH="431640" progId="Equation.3">
                  <p:embed/>
                  <p:pic>
                    <p:nvPicPr>
                      <p:cNvPr id="0" name="Object 5"/>
                      <p:cNvPicPr>
                        <a:picLocks noChangeAspect="1" noChangeArrowheads="1"/>
                      </p:cNvPicPr>
                      <p:nvPr/>
                    </p:nvPicPr>
                    <p:blipFill>
                      <a:blip r:embed="rId11"/>
                      <a:srcRect/>
                      <a:stretch>
                        <a:fillRect/>
                      </a:stretch>
                    </p:blipFill>
                    <p:spPr bwMode="auto">
                      <a:xfrm>
                        <a:off x="2990850" y="5708650"/>
                        <a:ext cx="2854325"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1" name="Rectangle 7"/>
          <p:cNvSpPr>
            <a:spLocks noGrp="1" noChangeArrowheads="1"/>
          </p:cNvSpPr>
          <p:nvPr>
            <p:ph type="body" sz="half" idx="1"/>
          </p:nvPr>
        </p:nvSpPr>
        <p:spPr>
          <a:xfrm>
            <a:off x="323850" y="1052513"/>
            <a:ext cx="8424614" cy="1728787"/>
          </a:xfrm>
        </p:spPr>
        <p:txBody>
          <a:bodyPr/>
          <a:lstStyle/>
          <a:p>
            <a:pPr>
              <a:buFontTx/>
              <a:buNone/>
            </a:pPr>
            <a:r>
              <a:rPr lang="en-AU" altLang="en-US" sz="2800" dirty="0" smtClean="0"/>
              <a:t>Let the </a:t>
            </a:r>
            <a:r>
              <a:rPr lang="en-AU" altLang="en-US" sz="2800" i="1" dirty="0" err="1" smtClean="0"/>
              <a:t>k</a:t>
            </a:r>
            <a:r>
              <a:rPr lang="en-AU" altLang="en-US" sz="2800" baseline="30000" dirty="0" err="1" smtClean="0"/>
              <a:t>th</a:t>
            </a:r>
            <a:r>
              <a:rPr lang="en-AU" altLang="en-US" sz="2800" dirty="0" smtClean="0"/>
              <a:t> completed-data estimate of </a:t>
            </a:r>
            <a:r>
              <a:rPr lang="en-AU" altLang="en-US" sz="2800" i="1" dirty="0" smtClean="0">
                <a:sym typeface="Symbol" pitchFamily="18" charset="2"/>
              </a:rPr>
              <a:t></a:t>
            </a:r>
            <a:r>
              <a:rPr lang="en-AU" altLang="en-US" sz="2800" dirty="0" smtClean="0"/>
              <a:t>  be       with (estimated) variance </a:t>
            </a:r>
            <a:r>
              <a:rPr lang="en-AU" altLang="en-US" sz="2800" i="1" dirty="0" err="1" smtClean="0"/>
              <a:t>V</a:t>
            </a:r>
            <a:r>
              <a:rPr lang="en-AU" altLang="en-US" sz="2800" i="1" baseline="-25000" dirty="0" err="1" smtClean="0"/>
              <a:t>k</a:t>
            </a:r>
            <a:r>
              <a:rPr lang="en-AU" altLang="en-US" sz="2800" i="1" dirty="0" smtClean="0"/>
              <a:t> </a:t>
            </a:r>
            <a:r>
              <a:rPr lang="en-AU" altLang="en-US" sz="2800" dirty="0" smtClean="0"/>
              <a:t>, then:</a:t>
            </a:r>
          </a:p>
        </p:txBody>
      </p:sp>
      <p:sp>
        <p:nvSpPr>
          <p:cNvPr id="26632" name="Text Box 10"/>
          <p:cNvSpPr txBox="1">
            <a:spLocks noChangeArrowheads="1"/>
          </p:cNvSpPr>
          <p:nvPr/>
        </p:nvSpPr>
        <p:spPr bwMode="auto">
          <a:xfrm>
            <a:off x="323850" y="3071821"/>
            <a:ext cx="8208714"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pPr eaLnBrk="1" hangingPunct="1">
              <a:buFontTx/>
              <a:buNone/>
            </a:pPr>
            <a:r>
              <a:rPr lang="en-AU" altLang="en-US" sz="2800" dirty="0">
                <a:latin typeface="+mn-lt"/>
              </a:rPr>
              <a:t>Define </a:t>
            </a:r>
            <a:r>
              <a:rPr lang="en-AU" altLang="en-US" sz="2600" dirty="0">
                <a:solidFill>
                  <a:srgbClr val="CC0000"/>
                </a:solidFill>
                <a:latin typeface="+mn-lt"/>
              </a:rPr>
              <a:t>within- and between-imputation components of variance </a:t>
            </a:r>
            <a:r>
              <a:rPr lang="en-AU" altLang="en-US" sz="2800" dirty="0">
                <a:latin typeface="+mn-lt"/>
              </a:rPr>
              <a:t>as:</a:t>
            </a:r>
          </a:p>
        </p:txBody>
      </p:sp>
      <p:sp>
        <p:nvSpPr>
          <p:cNvPr id="26633" name="Text Box 11"/>
          <p:cNvSpPr txBox="1">
            <a:spLocks noChangeArrowheads="1"/>
          </p:cNvSpPr>
          <p:nvPr/>
        </p:nvSpPr>
        <p:spPr bwMode="auto">
          <a:xfrm>
            <a:off x="323850" y="5157207"/>
            <a:ext cx="7148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pPr eaLnBrk="1" hangingPunct="1">
              <a:buFontTx/>
              <a:buNone/>
            </a:pPr>
            <a:r>
              <a:rPr lang="en-AU" altLang="en-US" sz="2800" dirty="0">
                <a:latin typeface="+mn-lt"/>
              </a:rPr>
              <a:t>Then the estimated variance of        </a:t>
            </a:r>
            <a:r>
              <a:rPr lang="en-AU" altLang="en-US" sz="2800" dirty="0" smtClean="0">
                <a:latin typeface="+mn-lt"/>
              </a:rPr>
              <a:t>is:</a:t>
            </a:r>
            <a:endParaRPr lang="en-AU" altLang="en-US" sz="2800" dirty="0">
              <a:latin typeface="+mn-lt"/>
            </a:endParaRPr>
          </a:p>
        </p:txBody>
      </p:sp>
      <p:graphicFrame>
        <p:nvGraphicFramePr>
          <p:cNvPr id="26634" name="Object 6"/>
          <p:cNvGraphicFramePr>
            <a:graphicFrameLocks noChangeAspect="1"/>
          </p:cNvGraphicFramePr>
          <p:nvPr/>
        </p:nvGraphicFramePr>
        <p:xfrm>
          <a:off x="7019925" y="1014413"/>
          <a:ext cx="430213" cy="614362"/>
        </p:xfrm>
        <a:graphic>
          <a:graphicData uri="http://schemas.openxmlformats.org/presentationml/2006/ole">
            <mc:AlternateContent xmlns:mc="http://schemas.openxmlformats.org/markup-compatibility/2006">
              <mc:Choice xmlns:v="urn:schemas-microsoft-com:vml" Requires="v">
                <p:oleObj spid="_x0000_s27024" name="Equation" r:id="rId12" imgW="177569" imgH="253670" progId="Equation.3">
                  <p:embed/>
                </p:oleObj>
              </mc:Choice>
              <mc:Fallback>
                <p:oleObj name="Equation" r:id="rId12" imgW="177569" imgH="25367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9925" y="1014413"/>
                        <a:ext cx="430213"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5" name="Object 7"/>
          <p:cNvGraphicFramePr>
            <a:graphicFrameLocks noChangeAspect="1"/>
          </p:cNvGraphicFramePr>
          <p:nvPr>
            <p:extLst>
              <p:ext uri="{D42A27DB-BD31-4B8C-83A1-F6EECF244321}">
                <p14:modId xmlns:p14="http://schemas.microsoft.com/office/powerpoint/2010/main" val="2504662159"/>
              </p:ext>
            </p:extLst>
          </p:nvPr>
        </p:nvGraphicFramePr>
        <p:xfrm>
          <a:off x="5148064" y="5157207"/>
          <a:ext cx="584200" cy="582613"/>
        </p:xfrm>
        <a:graphic>
          <a:graphicData uri="http://schemas.openxmlformats.org/presentationml/2006/ole">
            <mc:AlternateContent xmlns:mc="http://schemas.openxmlformats.org/markup-compatibility/2006">
              <mc:Choice xmlns:v="urn:schemas-microsoft-com:vml" Requires="v">
                <p:oleObj spid="_x0000_s27025" name="Equation" r:id="rId14" imgW="241195" imgH="241195" progId="Equation.3">
                  <p:embed/>
                </p:oleObj>
              </mc:Choice>
              <mc:Fallback>
                <p:oleObj name="Equation" r:id="rId14" imgW="241195" imgH="241195"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8064" y="5157207"/>
                        <a:ext cx="58420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73025"/>
            <a:ext cx="8839200" cy="908050"/>
          </a:xfrm>
        </p:spPr>
        <p:txBody>
          <a:bodyPr/>
          <a:lstStyle/>
          <a:p>
            <a:r>
              <a:rPr lang="en-US" altLang="en-US" dirty="0" smtClean="0"/>
              <a:t>The appeal of MI</a:t>
            </a:r>
            <a:endParaRPr lang="en-AU" altLang="en-US" dirty="0" smtClean="0"/>
          </a:p>
        </p:txBody>
      </p:sp>
      <p:sp>
        <p:nvSpPr>
          <p:cNvPr id="27651" name="Rectangle 3"/>
          <p:cNvSpPr>
            <a:spLocks noGrp="1" noChangeArrowheads="1"/>
          </p:cNvSpPr>
          <p:nvPr>
            <p:ph type="body" idx="1"/>
          </p:nvPr>
        </p:nvSpPr>
        <p:spPr>
          <a:xfrm>
            <a:off x="251520" y="1052513"/>
            <a:ext cx="8640960" cy="5805487"/>
          </a:xfrm>
        </p:spPr>
        <p:txBody>
          <a:bodyPr/>
          <a:lstStyle/>
          <a:p>
            <a:pPr>
              <a:lnSpc>
                <a:spcPct val="90000"/>
              </a:lnSpc>
            </a:pPr>
            <a:r>
              <a:rPr lang="en-US" altLang="en-US" dirty="0" smtClean="0"/>
              <a:t>Allows data analyst to use standard methods of analysis for complete datasets</a:t>
            </a:r>
          </a:p>
          <a:p>
            <a:pPr lvl="1">
              <a:lnSpc>
                <a:spcPct val="90000"/>
              </a:lnSpc>
            </a:pPr>
            <a:r>
              <a:rPr lang="en-US" altLang="en-US" dirty="0" smtClean="0"/>
              <a:t>Any analysis method that produces an estimate with approximate normal sampling distribution</a:t>
            </a:r>
          </a:p>
          <a:p>
            <a:pPr>
              <a:lnSpc>
                <a:spcPct val="90000"/>
              </a:lnSpc>
            </a:pPr>
            <a:r>
              <a:rPr lang="en-US" altLang="en-US" dirty="0" smtClean="0"/>
              <a:t>Many analyses </a:t>
            </a:r>
            <a:r>
              <a:rPr lang="en-US" altLang="en-US" i="1" dirty="0" smtClean="0"/>
              <a:t>may</a:t>
            </a:r>
            <a:r>
              <a:rPr lang="en-US" altLang="en-US" dirty="0" smtClean="0"/>
              <a:t> be performed with same set of imputed data</a:t>
            </a:r>
          </a:p>
          <a:p>
            <a:pPr>
              <a:lnSpc>
                <a:spcPct val="90000"/>
              </a:lnSpc>
            </a:pPr>
            <a:r>
              <a:rPr lang="en-US" altLang="en-US" dirty="0" smtClean="0"/>
              <a:t>Software readily solves challenge of managing multiple datasets</a:t>
            </a:r>
          </a:p>
          <a:p>
            <a:pPr>
              <a:lnSpc>
                <a:spcPct val="90000"/>
              </a:lnSpc>
            </a:pPr>
            <a:r>
              <a:rPr lang="en-US" altLang="en-US" dirty="0" smtClean="0"/>
              <a:t>Valid if data are MCAR or MAR</a:t>
            </a:r>
          </a:p>
          <a:p>
            <a:pPr>
              <a:lnSpc>
                <a:spcPct val="90000"/>
              </a:lnSpc>
            </a:pPr>
            <a:r>
              <a:rPr lang="en-US" altLang="en-US" i="1" dirty="0" smtClean="0">
                <a:solidFill>
                  <a:srgbClr val="CC0000"/>
                </a:solidFill>
              </a:rPr>
              <a:t>Just need to be confident re the MAR assumption, imputation modelling, etc…</a:t>
            </a:r>
            <a:endParaRPr lang="en-AU" altLang="en-US" i="1" dirty="0" smtClean="0">
              <a:solidFill>
                <a:srgbClr val="CC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2400" y="73025"/>
            <a:ext cx="8839200" cy="908050"/>
          </a:xfrm>
        </p:spPr>
        <p:txBody>
          <a:bodyPr/>
          <a:lstStyle/>
          <a:p>
            <a:r>
              <a:rPr lang="en-US" altLang="en-US" dirty="0" smtClean="0"/>
              <a:t>Proliferation</a:t>
            </a:r>
            <a:endParaRPr lang="en-AU" altLang="en-US" dirty="0" smtClean="0"/>
          </a:p>
        </p:txBody>
      </p:sp>
      <p:sp>
        <p:nvSpPr>
          <p:cNvPr id="28676" name="Rectangle 3"/>
          <p:cNvSpPr>
            <a:spLocks noGrp="1" noChangeArrowheads="1"/>
          </p:cNvSpPr>
          <p:nvPr>
            <p:ph type="body" idx="1"/>
          </p:nvPr>
        </p:nvSpPr>
        <p:spPr>
          <a:xfrm>
            <a:off x="152400" y="1052736"/>
            <a:ext cx="8839200" cy="5544914"/>
          </a:xfrm>
        </p:spPr>
        <p:txBody>
          <a:bodyPr/>
          <a:lstStyle/>
          <a:p>
            <a:pPr marL="0" indent="0">
              <a:lnSpc>
                <a:spcPct val="90000"/>
              </a:lnSpc>
              <a:buNone/>
            </a:pPr>
            <a:r>
              <a:rPr lang="en-AU" altLang="en-US" dirty="0" smtClean="0"/>
              <a:t>Review </a:t>
            </a:r>
            <a:r>
              <a:rPr lang="en-AU" altLang="en-US" dirty="0"/>
              <a:t>of articles </a:t>
            </a:r>
            <a:r>
              <a:rPr lang="en-AU" altLang="en-US" dirty="0" smtClean="0"/>
              <a:t>published in 2009-2013 in </a:t>
            </a:r>
            <a:r>
              <a:rPr lang="en-AU" i="1" dirty="0" smtClean="0"/>
              <a:t>Lancet</a:t>
            </a:r>
            <a:r>
              <a:rPr lang="en-AU" dirty="0" smtClean="0"/>
              <a:t> </a:t>
            </a:r>
            <a:r>
              <a:rPr lang="en-AU" dirty="0"/>
              <a:t>and </a:t>
            </a:r>
            <a:r>
              <a:rPr lang="en-AU" i="1" dirty="0"/>
              <a:t>New England Journal of Medicine</a:t>
            </a:r>
            <a:r>
              <a:rPr lang="en-AU" dirty="0"/>
              <a:t> that used </a:t>
            </a:r>
            <a:r>
              <a:rPr lang="en-AU" dirty="0" smtClean="0"/>
              <a:t>MI</a:t>
            </a:r>
            <a:r>
              <a:rPr lang="en-AU" altLang="en-US" dirty="0" smtClean="0"/>
              <a:t/>
            </a:r>
            <a:br>
              <a:rPr lang="en-AU" altLang="en-US" dirty="0" smtClean="0"/>
            </a:br>
            <a:endParaRPr lang="en-AU" altLang="en-US" dirty="0" smtClean="0"/>
          </a:p>
        </p:txBody>
      </p:sp>
      <p:sp>
        <p:nvSpPr>
          <p:cNvPr id="28677" name="Text Box 4"/>
          <p:cNvSpPr txBox="1">
            <a:spLocks noChangeArrowheads="1"/>
          </p:cNvSpPr>
          <p:nvPr/>
        </p:nvSpPr>
        <p:spPr bwMode="auto">
          <a:xfrm>
            <a:off x="170726" y="6337078"/>
            <a:ext cx="5769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pPr>
              <a:spcBef>
                <a:spcPct val="50000"/>
              </a:spcBef>
              <a:buFontTx/>
              <a:buNone/>
            </a:pPr>
            <a:r>
              <a:rPr lang="en-US" altLang="en-US" sz="1800" dirty="0" smtClean="0">
                <a:latin typeface="Times New Roman" pitchFamily="18" charset="0"/>
              </a:rPr>
              <a:t>(Rezvan, Lee &amp; Simpson, </a:t>
            </a:r>
            <a:r>
              <a:rPr lang="en-AU" sz="1800" i="1" dirty="0"/>
              <a:t>BMC Med </a:t>
            </a:r>
            <a:r>
              <a:rPr lang="en-AU" sz="1800" i="1" dirty="0" smtClean="0"/>
              <a:t>Res </a:t>
            </a:r>
            <a:r>
              <a:rPr lang="en-AU" sz="1800" i="1" dirty="0" err="1" smtClean="0"/>
              <a:t>Methodol</a:t>
            </a:r>
            <a:r>
              <a:rPr lang="en-AU" sz="1800" dirty="0"/>
              <a:t>,</a:t>
            </a:r>
            <a:r>
              <a:rPr lang="en-AU" sz="1800" dirty="0" smtClean="0"/>
              <a:t> 2015</a:t>
            </a:r>
            <a:r>
              <a:rPr lang="en-US" altLang="en-US" sz="1800" i="1" dirty="0" smtClean="0">
                <a:latin typeface="Times New Roman" pitchFamily="18" charset="0"/>
              </a:rPr>
              <a:t>)</a:t>
            </a:r>
            <a:endParaRPr lang="en-AU" altLang="en-US" sz="1800" dirty="0">
              <a:latin typeface="Times New Roman" pitchFamily="18" charset="0"/>
            </a:endParaRPr>
          </a:p>
        </p:txBody>
      </p:sp>
      <p:graphicFrame>
        <p:nvGraphicFramePr>
          <p:cNvPr id="6" name="Chart 5"/>
          <p:cNvGraphicFramePr/>
          <p:nvPr>
            <p:extLst>
              <p:ext uri="{D42A27DB-BD31-4B8C-83A1-F6EECF244321}">
                <p14:modId xmlns:p14="http://schemas.microsoft.com/office/powerpoint/2010/main" val="4084539758"/>
              </p:ext>
            </p:extLst>
          </p:nvPr>
        </p:nvGraphicFramePr>
        <p:xfrm>
          <a:off x="1187624" y="2230562"/>
          <a:ext cx="6480720" cy="40067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73025"/>
            <a:ext cx="8839200" cy="908050"/>
          </a:xfrm>
        </p:spPr>
        <p:txBody>
          <a:bodyPr/>
          <a:lstStyle/>
          <a:p>
            <a:r>
              <a:rPr lang="en-AU" altLang="en-US" dirty="0" smtClean="0"/>
              <a:t>Limitations of MI</a:t>
            </a:r>
            <a:endParaRPr lang="en-US" altLang="en-US" dirty="0" smtClean="0"/>
          </a:p>
        </p:txBody>
      </p:sp>
      <p:sp>
        <p:nvSpPr>
          <p:cNvPr id="31747" name="Rectangle 3"/>
          <p:cNvSpPr>
            <a:spLocks noGrp="1" noChangeArrowheads="1"/>
          </p:cNvSpPr>
          <p:nvPr>
            <p:ph type="body" idx="1"/>
          </p:nvPr>
        </p:nvSpPr>
        <p:spPr>
          <a:xfrm>
            <a:off x="152400" y="981075"/>
            <a:ext cx="8991600" cy="5616575"/>
          </a:xfrm>
        </p:spPr>
        <p:txBody>
          <a:bodyPr/>
          <a:lstStyle/>
          <a:p>
            <a:r>
              <a:rPr lang="en-US" altLang="en-US" dirty="0" smtClean="0"/>
              <a:t>“MI” is not well-defined: different approaches can </a:t>
            </a:r>
            <a:br>
              <a:rPr lang="en-US" altLang="en-US" dirty="0" smtClean="0"/>
            </a:br>
            <a:r>
              <a:rPr lang="en-US" altLang="en-US" dirty="0" smtClean="0"/>
              <a:t>lead to different results</a:t>
            </a:r>
          </a:p>
          <a:p>
            <a:r>
              <a:rPr lang="en-AU" altLang="en-US" dirty="0"/>
              <a:t>Decisions made when setting up the imputation model can affect the results obtained</a:t>
            </a:r>
          </a:p>
          <a:p>
            <a:r>
              <a:rPr lang="en-US" altLang="en-US" dirty="0" smtClean="0"/>
              <a:t>It is not clear that </a:t>
            </a:r>
            <a:r>
              <a:rPr lang="en-AU" altLang="en-US" dirty="0" smtClean="0"/>
              <a:t>results are always better than potential alternatives</a:t>
            </a:r>
          </a:p>
          <a:p>
            <a:r>
              <a:rPr lang="en-US" altLang="en-US" dirty="0" smtClean="0"/>
              <a:t>Users can go astray if they think of MI in terms of “recovering” the missing data</a:t>
            </a:r>
            <a:endParaRPr lang="en-AU"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73025"/>
            <a:ext cx="8839200" cy="1484313"/>
          </a:xfrm>
        </p:spPr>
        <p:txBody>
          <a:bodyPr/>
          <a:lstStyle/>
          <a:p>
            <a:r>
              <a:rPr lang="en-US" altLang="en-US" dirty="0" smtClean="0"/>
              <a:t>Some important questions for MI in practice</a:t>
            </a:r>
            <a:endParaRPr lang="en-AU" altLang="en-US" dirty="0" smtClean="0"/>
          </a:p>
        </p:txBody>
      </p:sp>
      <p:sp>
        <p:nvSpPr>
          <p:cNvPr id="3" name="Content Placeholder 2"/>
          <p:cNvSpPr>
            <a:spLocks noGrp="1"/>
          </p:cNvSpPr>
          <p:nvPr>
            <p:ph idx="1"/>
          </p:nvPr>
        </p:nvSpPr>
        <p:spPr>
          <a:xfrm>
            <a:off x="152400" y="1700213"/>
            <a:ext cx="8839200" cy="4648200"/>
          </a:xfrm>
        </p:spPr>
        <p:txBody>
          <a:bodyPr/>
          <a:lstStyle/>
          <a:p>
            <a:pPr marL="514350" indent="-514350">
              <a:buFont typeface="+mj-lt"/>
              <a:buAutoNum type="alphaUcPeriod"/>
              <a:defRPr/>
            </a:pPr>
            <a:r>
              <a:rPr lang="en-US" kern="1200" dirty="0" smtClean="0">
                <a:solidFill>
                  <a:srgbClr val="C00000"/>
                </a:solidFill>
              </a:rPr>
              <a:t>Is MI worth considering?</a:t>
            </a:r>
            <a:endParaRPr lang="en-US" dirty="0" smtClean="0">
              <a:solidFill>
                <a:srgbClr val="C00000"/>
              </a:solidFill>
            </a:endParaRPr>
          </a:p>
          <a:p>
            <a:pPr marL="914400" lvl="1" indent="-514350">
              <a:defRPr/>
            </a:pPr>
            <a:r>
              <a:rPr lang="en-US" dirty="0" smtClean="0"/>
              <a:t>Is it likely to correct bias or increase precision for estimates that address </a:t>
            </a:r>
            <a:r>
              <a:rPr lang="en-US" i="1" dirty="0" smtClean="0"/>
              <a:t>question[s] of interest?</a:t>
            </a:r>
            <a:endParaRPr lang="en-US" dirty="0" smtClean="0"/>
          </a:p>
          <a:p>
            <a:pPr marL="514350" indent="-514350">
              <a:buFont typeface="+mj-lt"/>
              <a:buAutoNum type="alphaUcPeriod"/>
              <a:defRPr/>
            </a:pPr>
            <a:r>
              <a:rPr lang="en-US" kern="1200" dirty="0" smtClean="0">
                <a:solidFill>
                  <a:srgbClr val="C00000"/>
                </a:solidFill>
              </a:rPr>
              <a:t>How should MI be carried out? </a:t>
            </a:r>
          </a:p>
          <a:p>
            <a:pPr marL="914400" lvl="1" indent="-514350">
              <a:defRPr/>
            </a:pPr>
            <a:r>
              <a:rPr lang="en-US" dirty="0" smtClean="0"/>
              <a:t>Imputation model specification: how should I perform my imputations? </a:t>
            </a:r>
          </a:p>
          <a:p>
            <a:pPr marL="514350" indent="-514350">
              <a:buFont typeface="+mj-lt"/>
              <a:buAutoNum type="alphaUcPeriod"/>
              <a:defRPr/>
            </a:pPr>
            <a:r>
              <a:rPr lang="en-US" kern="1200" dirty="0" smtClean="0">
                <a:solidFill>
                  <a:srgbClr val="C00000"/>
                </a:solidFill>
              </a:rPr>
              <a:t>How should MI and final results be checked?</a:t>
            </a:r>
          </a:p>
          <a:p>
            <a:pPr marL="914400" lvl="1" indent="-514350">
              <a:defRPr/>
            </a:pPr>
            <a:r>
              <a:rPr lang="en-US" dirty="0" smtClean="0"/>
              <a:t>Diagnosing poor imputation models?</a:t>
            </a:r>
          </a:p>
          <a:p>
            <a:pPr marL="914400" lvl="1" indent="-514350">
              <a:defRPr/>
            </a:pPr>
            <a:r>
              <a:rPr lang="en-US" dirty="0" smtClean="0"/>
              <a:t>Sensitivity analysis?</a:t>
            </a:r>
            <a:endParaRPr lang="en-A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73025"/>
            <a:ext cx="8839200" cy="1195735"/>
          </a:xfrm>
        </p:spPr>
        <p:txBody>
          <a:bodyPr/>
          <a:lstStyle/>
          <a:p>
            <a:r>
              <a:rPr lang="en-US" altLang="en-US" dirty="0" smtClean="0"/>
              <a:t>Our research</a:t>
            </a:r>
            <a:endParaRPr lang="en-AU" altLang="en-US" dirty="0" smtClean="0"/>
          </a:p>
        </p:txBody>
      </p:sp>
      <p:sp>
        <p:nvSpPr>
          <p:cNvPr id="3" name="Content Placeholder 2"/>
          <p:cNvSpPr>
            <a:spLocks noGrp="1"/>
          </p:cNvSpPr>
          <p:nvPr>
            <p:ph idx="1"/>
          </p:nvPr>
        </p:nvSpPr>
        <p:spPr>
          <a:xfrm>
            <a:off x="152400" y="1268760"/>
            <a:ext cx="8839200" cy="5079653"/>
          </a:xfrm>
        </p:spPr>
        <p:txBody>
          <a:bodyPr/>
          <a:lstStyle/>
          <a:p>
            <a:pPr marL="514350" indent="-514350">
              <a:buFont typeface="+mj-lt"/>
              <a:buAutoNum type="alphaUcPeriod"/>
              <a:defRPr/>
            </a:pPr>
            <a:r>
              <a:rPr lang="en-US" kern="1200" dirty="0" smtClean="0">
                <a:solidFill>
                  <a:srgbClr val="C00000"/>
                </a:solidFill>
              </a:rPr>
              <a:t>Is MI worth considering?</a:t>
            </a:r>
          </a:p>
          <a:p>
            <a:pPr lvl="1">
              <a:defRPr/>
            </a:pPr>
            <a:r>
              <a:rPr lang="en-US" sz="2400" dirty="0"/>
              <a:t>Are there potential auxiliary variables that can be used to predict the missing values?</a:t>
            </a:r>
          </a:p>
          <a:p>
            <a:pPr lvl="1">
              <a:defRPr/>
            </a:pPr>
            <a:r>
              <a:rPr lang="en-US" sz="2400" dirty="0" smtClean="0"/>
              <a:t>Often little to gain from MI when missing data in the exposure or outcome of interest (</a:t>
            </a:r>
            <a:r>
              <a:rPr lang="en-US" altLang="en-US" sz="2400" dirty="0"/>
              <a:t>unless there is strong auxiliary </a:t>
            </a:r>
            <a:r>
              <a:rPr lang="en-US" altLang="en-US" sz="2400" dirty="0" smtClean="0"/>
              <a:t>information)</a:t>
            </a:r>
            <a:endParaRPr lang="en-US" sz="2400" dirty="0" smtClean="0"/>
          </a:p>
          <a:p>
            <a:pPr lvl="2">
              <a:defRPr/>
            </a:pPr>
            <a:r>
              <a:rPr lang="en-US" sz="2200" b="1" dirty="0" smtClean="0">
                <a:solidFill>
                  <a:srgbClr val="0070C0"/>
                </a:solidFill>
              </a:rPr>
              <a:t>MI can introduce bias not present in a complete case analysis if use a poorly fitting imputation model</a:t>
            </a:r>
          </a:p>
          <a:p>
            <a:pPr lvl="1">
              <a:defRPr/>
            </a:pPr>
            <a:r>
              <a:rPr lang="en-US" sz="2400" dirty="0" smtClean="0"/>
              <a:t>Much greater potential for gains </a:t>
            </a:r>
            <a:r>
              <a:rPr lang="en-US" altLang="en-US" sz="2400" dirty="0" smtClean="0"/>
              <a:t>when there is a fully observed exposure and outcome of interest, </a:t>
            </a:r>
            <a:r>
              <a:rPr lang="en-US" altLang="en-US" sz="2400" dirty="0"/>
              <a:t>but missing </a:t>
            </a:r>
            <a:r>
              <a:rPr lang="en-US" altLang="en-US" sz="2400" dirty="0" smtClean="0"/>
              <a:t>data in </a:t>
            </a:r>
            <a:r>
              <a:rPr lang="en-US" sz="2400" dirty="0" smtClean="0"/>
              <a:t>variables required for adjustment</a:t>
            </a:r>
          </a:p>
          <a:p>
            <a:pPr lvl="2">
              <a:defRPr/>
            </a:pPr>
            <a:r>
              <a:rPr lang="en-US" altLang="en-US" sz="2200" dirty="0" smtClean="0"/>
              <a:t>Can recover </a:t>
            </a:r>
            <a:r>
              <a:rPr lang="en-US" altLang="en-US" sz="2200" dirty="0"/>
              <a:t>cases with </a:t>
            </a:r>
            <a:r>
              <a:rPr lang="en-US" altLang="en-US" sz="2200" dirty="0" smtClean="0"/>
              <a:t>information on the question </a:t>
            </a:r>
            <a:r>
              <a:rPr lang="en-US" altLang="en-US" sz="2200" dirty="0"/>
              <a:t>of </a:t>
            </a:r>
            <a:r>
              <a:rPr lang="en-US" altLang="en-US" sz="2200" dirty="0" smtClean="0"/>
              <a:t>interest</a:t>
            </a:r>
            <a:endParaRPr lang="en-US" altLang="en-US" sz="2200" dirty="0"/>
          </a:p>
        </p:txBody>
      </p:sp>
      <p:sp>
        <p:nvSpPr>
          <p:cNvPr id="2" name="Rectangle 1"/>
          <p:cNvSpPr/>
          <p:nvPr/>
        </p:nvSpPr>
        <p:spPr>
          <a:xfrm>
            <a:off x="-684584" y="6430963"/>
            <a:ext cx="8784976" cy="338554"/>
          </a:xfrm>
          <a:prstGeom prst="rect">
            <a:avLst/>
          </a:prstGeom>
        </p:spPr>
        <p:txBody>
          <a:bodyPr wrap="square">
            <a:spAutoFit/>
          </a:bodyPr>
          <a:lstStyle/>
          <a:p>
            <a:pPr lvl="2">
              <a:buFontTx/>
              <a:buNone/>
            </a:pPr>
            <a:r>
              <a:rPr lang="en-US" altLang="en-US" sz="1600" dirty="0"/>
              <a:t>(White &amp; Carlin, </a:t>
            </a:r>
            <a:r>
              <a:rPr lang="en-US" altLang="en-US" sz="1600" i="1" dirty="0"/>
              <a:t>Stat Med, </a:t>
            </a:r>
            <a:r>
              <a:rPr lang="en-US" altLang="en-US" sz="1600" dirty="0"/>
              <a:t>2010</a:t>
            </a:r>
            <a:r>
              <a:rPr lang="en-US" altLang="en-US" sz="1600" i="1" dirty="0"/>
              <a:t>; </a:t>
            </a:r>
            <a:r>
              <a:rPr lang="en-US" altLang="en-US" sz="1600" dirty="0"/>
              <a:t>Lee &amp; Carlin</a:t>
            </a:r>
            <a:r>
              <a:rPr lang="en-US" altLang="en-US" sz="1600" dirty="0" smtClean="0"/>
              <a:t>,</a:t>
            </a:r>
            <a:r>
              <a:rPr lang="en-AU" sz="1600" dirty="0"/>
              <a:t> </a:t>
            </a:r>
            <a:r>
              <a:rPr lang="en-AU" sz="1600" i="1" dirty="0" err="1"/>
              <a:t>Emerg</a:t>
            </a:r>
            <a:r>
              <a:rPr lang="en-AU" sz="1600" i="1" dirty="0"/>
              <a:t> Themes </a:t>
            </a:r>
            <a:r>
              <a:rPr lang="en-AU" sz="1600" i="1" dirty="0" err="1" smtClean="0"/>
              <a:t>Epidemiol</a:t>
            </a:r>
            <a:r>
              <a:rPr lang="en-AU" sz="1600" i="1" dirty="0" smtClean="0"/>
              <a:t>,</a:t>
            </a:r>
            <a:r>
              <a:rPr lang="en-US" altLang="en-US" sz="1600" i="1" dirty="0" smtClean="0"/>
              <a:t> </a:t>
            </a:r>
            <a:r>
              <a:rPr lang="en-US" altLang="en-US" sz="1600" dirty="0"/>
              <a:t>2012)</a:t>
            </a:r>
            <a:endParaRPr lang="en-AU" altLang="en-US" sz="1600" dirty="0"/>
          </a:p>
        </p:txBody>
      </p:sp>
    </p:spTree>
    <p:extLst>
      <p:ext uri="{BB962C8B-B14F-4D97-AF65-F5344CB8AC3E}">
        <p14:creationId xmlns:p14="http://schemas.microsoft.com/office/powerpoint/2010/main" val="138499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73025"/>
            <a:ext cx="8839200" cy="1195735"/>
          </a:xfrm>
        </p:spPr>
        <p:txBody>
          <a:bodyPr/>
          <a:lstStyle/>
          <a:p>
            <a:r>
              <a:rPr lang="en-US" altLang="en-US" dirty="0" smtClean="0"/>
              <a:t>Our research</a:t>
            </a:r>
            <a:endParaRPr lang="en-AU" altLang="en-US" dirty="0" smtClean="0"/>
          </a:p>
        </p:txBody>
      </p:sp>
      <p:sp>
        <p:nvSpPr>
          <p:cNvPr id="3" name="Content Placeholder 2"/>
          <p:cNvSpPr>
            <a:spLocks noGrp="1"/>
          </p:cNvSpPr>
          <p:nvPr>
            <p:ph idx="1"/>
          </p:nvPr>
        </p:nvSpPr>
        <p:spPr>
          <a:xfrm>
            <a:off x="152400" y="1268760"/>
            <a:ext cx="8839200" cy="5079653"/>
          </a:xfrm>
        </p:spPr>
        <p:txBody>
          <a:bodyPr/>
          <a:lstStyle/>
          <a:p>
            <a:pPr marL="514350" indent="-514350">
              <a:buFont typeface="+mj-lt"/>
              <a:buAutoNum type="alphaUcPeriod" startAt="2"/>
              <a:defRPr/>
            </a:pPr>
            <a:r>
              <a:rPr lang="en-US" kern="1200" dirty="0">
                <a:solidFill>
                  <a:srgbClr val="C00000"/>
                </a:solidFill>
              </a:rPr>
              <a:t>How should MI be carried out? </a:t>
            </a:r>
            <a:endParaRPr lang="en-US" kern="1200" dirty="0" smtClean="0">
              <a:solidFill>
                <a:srgbClr val="C00000"/>
              </a:solidFill>
            </a:endParaRPr>
          </a:p>
          <a:p>
            <a:pPr marL="971550" lvl="1" indent="-514350">
              <a:buFont typeface="+mj-lt"/>
              <a:buAutoNum type="arabicPeriod"/>
              <a:defRPr/>
            </a:pPr>
            <a:r>
              <a:rPr lang="en-US" altLang="en-US" dirty="0"/>
              <a:t>Which imputation procedure to use?</a:t>
            </a:r>
          </a:p>
          <a:p>
            <a:pPr marL="971550" lvl="1" indent="-514350">
              <a:buFont typeface="+mj-lt"/>
              <a:buAutoNum type="arabicPeriod"/>
              <a:defRPr/>
            </a:pPr>
            <a:r>
              <a:rPr lang="en-US" dirty="0" smtClean="0"/>
              <a:t>How to impute non-normal variables?</a:t>
            </a:r>
          </a:p>
          <a:p>
            <a:pPr marL="971550" lvl="1" indent="-514350">
              <a:buFont typeface="+mj-lt"/>
              <a:buAutoNum type="arabicPeriod"/>
              <a:defRPr/>
            </a:pPr>
            <a:r>
              <a:rPr lang="en-US" altLang="en-US" dirty="0" smtClean="0"/>
              <a:t>How to impute limited range variables?</a:t>
            </a:r>
          </a:p>
          <a:p>
            <a:pPr marL="971550" lvl="1" indent="-514350">
              <a:buFont typeface="+mj-lt"/>
              <a:buAutoNum type="arabicPeriod"/>
              <a:defRPr/>
            </a:pPr>
            <a:r>
              <a:rPr lang="en-US" altLang="en-US" dirty="0" smtClean="0"/>
              <a:t>How to impute semi-continuous variables?</a:t>
            </a:r>
          </a:p>
          <a:p>
            <a:pPr marL="971550" lvl="1" indent="-514350">
              <a:buFont typeface="+mj-lt"/>
              <a:buAutoNum type="arabicPeriod"/>
              <a:defRPr/>
            </a:pPr>
            <a:r>
              <a:rPr lang="en-US" altLang="en-US" dirty="0" smtClean="0">
                <a:solidFill>
                  <a:schemeClr val="bg1">
                    <a:lumMod val="75000"/>
                  </a:schemeClr>
                </a:solidFill>
              </a:rPr>
              <a:t>How to impute composite variables?</a:t>
            </a:r>
          </a:p>
          <a:p>
            <a:pPr marL="971550" lvl="1" indent="-514350">
              <a:buFont typeface="+mj-lt"/>
              <a:buAutoNum type="arabicPeriod"/>
              <a:defRPr/>
            </a:pPr>
            <a:r>
              <a:rPr lang="en-US" altLang="en-US" dirty="0" smtClean="0">
                <a:solidFill>
                  <a:schemeClr val="bg1">
                    <a:lumMod val="75000"/>
                  </a:schemeClr>
                </a:solidFill>
              </a:rPr>
              <a:t>How to select auxiliary variables?</a:t>
            </a:r>
          </a:p>
          <a:p>
            <a:pPr marL="971550" lvl="1" indent="-514350">
              <a:buFont typeface="+mj-lt"/>
              <a:buAutoNum type="arabicPeriod"/>
              <a:defRPr/>
            </a:pPr>
            <a:r>
              <a:rPr lang="en-US" altLang="en-US" dirty="0" smtClean="0">
                <a:solidFill>
                  <a:schemeClr val="bg1">
                    <a:lumMod val="75000"/>
                  </a:schemeClr>
                </a:solidFill>
              </a:rPr>
              <a:t>How to apply MI in large-scale, longitudinal studies?</a:t>
            </a:r>
          </a:p>
          <a:p>
            <a:pPr marL="457200" lvl="1" indent="0">
              <a:buNone/>
              <a:defRPr/>
            </a:pPr>
            <a:r>
              <a:rPr lang="en-US" altLang="en-US" dirty="0" smtClean="0">
                <a:solidFill>
                  <a:schemeClr val="bg1">
                    <a:lumMod val="75000"/>
                  </a:schemeClr>
                </a:solidFill>
              </a:rPr>
              <a:t>…</a:t>
            </a:r>
          </a:p>
          <a:p>
            <a:pPr lvl="1">
              <a:defRPr/>
            </a:pPr>
            <a:endParaRPr lang="en-US" altLang="en-US" dirty="0"/>
          </a:p>
        </p:txBody>
      </p:sp>
    </p:spTree>
    <p:extLst>
      <p:ext uri="{BB962C8B-B14F-4D97-AF65-F5344CB8AC3E}">
        <p14:creationId xmlns:p14="http://schemas.microsoft.com/office/powerpoint/2010/main" val="3217169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73025"/>
            <a:ext cx="8839200" cy="908050"/>
          </a:xfrm>
        </p:spPr>
        <p:txBody>
          <a:bodyPr/>
          <a:lstStyle/>
          <a:p>
            <a:r>
              <a:rPr lang="en-US" altLang="en-US" dirty="0" smtClean="0"/>
              <a:t>1. Which imputation procedure to use?</a:t>
            </a:r>
            <a:endParaRPr lang="en-AU" altLang="en-US" dirty="0" smtClean="0"/>
          </a:p>
        </p:txBody>
      </p:sp>
      <p:sp>
        <p:nvSpPr>
          <p:cNvPr id="45059" name="Content Placeholder 2"/>
          <p:cNvSpPr>
            <a:spLocks noGrp="1"/>
          </p:cNvSpPr>
          <p:nvPr>
            <p:ph idx="1"/>
          </p:nvPr>
        </p:nvSpPr>
        <p:spPr>
          <a:xfrm>
            <a:off x="152400" y="908050"/>
            <a:ext cx="8839200" cy="5545138"/>
          </a:xfrm>
        </p:spPr>
        <p:txBody>
          <a:bodyPr/>
          <a:lstStyle/>
          <a:p>
            <a:pPr marL="0" indent="0">
              <a:buNone/>
            </a:pPr>
            <a:r>
              <a:rPr lang="en-US" altLang="en-US" dirty="0" smtClean="0"/>
              <a:t>For practical purposes, choice between:</a:t>
            </a:r>
          </a:p>
          <a:p>
            <a:pPr marL="0" indent="0">
              <a:buNone/>
            </a:pPr>
            <a:endParaRPr lang="en-US" altLang="en-US" sz="600" dirty="0" smtClean="0"/>
          </a:p>
          <a:p>
            <a:r>
              <a:rPr lang="en-US" altLang="en-US" sz="2600" dirty="0">
                <a:solidFill>
                  <a:srgbClr val="000099"/>
                </a:solidFill>
              </a:rPr>
              <a:t>Multivariate normal imputation (MVNI</a:t>
            </a:r>
            <a:r>
              <a:rPr lang="en-US" altLang="en-US" sz="2600" dirty="0" smtClean="0">
                <a:solidFill>
                  <a:srgbClr val="000099"/>
                </a:solidFill>
              </a:rPr>
              <a:t>): </a:t>
            </a:r>
            <a:r>
              <a:rPr lang="en-AU" sz="2600" dirty="0" smtClean="0"/>
              <a:t>Assumes all </a:t>
            </a:r>
            <a:r>
              <a:rPr lang="en-AU" sz="2600" dirty="0"/>
              <a:t>variables </a:t>
            </a:r>
            <a:r>
              <a:rPr lang="en-AU" sz="2600" dirty="0" smtClean="0"/>
              <a:t>in the imputation </a:t>
            </a:r>
            <a:r>
              <a:rPr lang="en-AU" sz="2600" dirty="0"/>
              <a:t>model have joint MVN </a:t>
            </a:r>
            <a:r>
              <a:rPr lang="en-AU" sz="2600" dirty="0" err="1" smtClean="0"/>
              <a:t>dist’n</a:t>
            </a:r>
            <a:endParaRPr lang="en-AU" sz="2600" dirty="0" smtClean="0"/>
          </a:p>
          <a:p>
            <a:pPr marL="457200" lvl="1" indent="0">
              <a:buNone/>
            </a:pPr>
            <a:r>
              <a:rPr lang="en-AU" sz="2800" dirty="0" smtClean="0"/>
              <a:t>	</a:t>
            </a:r>
            <a:r>
              <a:rPr lang="en-AU" sz="2400" dirty="0" smtClean="0"/>
              <a:t>Has a </a:t>
            </a:r>
            <a:r>
              <a:rPr lang="en-AU" sz="2400" dirty="0"/>
              <a:t>theoretical </a:t>
            </a:r>
            <a:r>
              <a:rPr lang="en-AU" sz="2400" dirty="0" smtClean="0"/>
              <a:t>justification</a:t>
            </a:r>
          </a:p>
          <a:p>
            <a:pPr marL="457200" lvl="1" indent="0">
              <a:buNone/>
            </a:pPr>
            <a:r>
              <a:rPr lang="en-AU" altLang="en-US" sz="2400" dirty="0"/>
              <a:t>	</a:t>
            </a:r>
            <a:r>
              <a:rPr lang="en-AU" altLang="en-US" sz="2400" dirty="0" smtClean="0"/>
              <a:t>Is it valid for imputing binary </a:t>
            </a:r>
            <a:r>
              <a:rPr lang="en-AU" altLang="en-US" sz="2400" dirty="0"/>
              <a:t>and categorical </a:t>
            </a:r>
            <a:r>
              <a:rPr lang="en-AU" altLang="en-US" sz="2400" dirty="0" smtClean="0"/>
              <a:t>variables?</a:t>
            </a:r>
          </a:p>
          <a:p>
            <a:pPr marL="457200" lvl="1" indent="0">
              <a:buNone/>
            </a:pPr>
            <a:r>
              <a:rPr lang="en-AU" altLang="en-US" sz="2400" dirty="0"/>
              <a:t>	</a:t>
            </a:r>
            <a:r>
              <a:rPr lang="en-AU" altLang="en-US" sz="2400" dirty="0" smtClean="0"/>
              <a:t>Cannot incorporate interactions/non-linear terms</a:t>
            </a:r>
          </a:p>
          <a:p>
            <a:pPr marL="457200" lvl="1" indent="0">
              <a:buNone/>
            </a:pPr>
            <a:endParaRPr lang="en-AU" altLang="en-US" sz="600" dirty="0"/>
          </a:p>
          <a:p>
            <a:r>
              <a:rPr lang="en-AU" altLang="en-US" sz="2600" dirty="0">
                <a:solidFill>
                  <a:srgbClr val="000099"/>
                </a:solidFill>
              </a:rPr>
              <a:t>“Chained Equations”(MICE</a:t>
            </a:r>
            <a:r>
              <a:rPr lang="en-AU" altLang="en-US" sz="2600" dirty="0" smtClean="0">
                <a:solidFill>
                  <a:srgbClr val="000099"/>
                </a:solidFill>
              </a:rPr>
              <a:t>): </a:t>
            </a:r>
            <a:r>
              <a:rPr lang="en-AU" altLang="en-US" sz="2600" dirty="0" smtClean="0"/>
              <a:t>Uses a separate </a:t>
            </a:r>
            <a:r>
              <a:rPr lang="en-AU" altLang="en-US" sz="2600" dirty="0" err="1" smtClean="0"/>
              <a:t>univariate</a:t>
            </a:r>
            <a:r>
              <a:rPr lang="en-AU" altLang="en-US" sz="2600" dirty="0" smtClean="0"/>
              <a:t> regression model for each variable to be imputed</a:t>
            </a:r>
            <a:endParaRPr lang="en-AU" altLang="en-US" sz="2600" dirty="0"/>
          </a:p>
          <a:p>
            <a:pPr marL="914400" lvl="2" indent="0">
              <a:buNone/>
            </a:pPr>
            <a:r>
              <a:rPr lang="en-AU" altLang="en-US" dirty="0" smtClean="0"/>
              <a:t>Very flexible</a:t>
            </a:r>
          </a:p>
          <a:p>
            <a:pPr marL="914400" lvl="2" indent="0">
              <a:buNone/>
            </a:pPr>
            <a:r>
              <a:rPr lang="en-AU" altLang="en-US" dirty="0" smtClean="0"/>
              <a:t>Lacks theoretical justification </a:t>
            </a:r>
          </a:p>
          <a:p>
            <a:pPr marL="914400" lvl="2" indent="0">
              <a:buNone/>
            </a:pPr>
            <a:r>
              <a:rPr lang="en-AU" altLang="en-US" dirty="0" smtClean="0"/>
              <a:t>Managing in large datasets can be challenging</a:t>
            </a:r>
          </a:p>
          <a:p>
            <a:pPr marL="914400" lvl="2" indent="0">
              <a:buNone/>
            </a:pPr>
            <a:r>
              <a:rPr lang="en-AU" altLang="en-US" dirty="0" smtClean="0"/>
              <a:t>Risk of incompatible distributions?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34" y="2436853"/>
            <a:ext cx="432048" cy="432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913159"/>
            <a:ext cx="412922" cy="4129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387726"/>
            <a:ext cx="412922" cy="41292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34" y="4787076"/>
            <a:ext cx="432048" cy="4320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60" y="5263382"/>
            <a:ext cx="412922" cy="41292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60" y="5687121"/>
            <a:ext cx="412922" cy="41292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160" y="6134810"/>
            <a:ext cx="412922" cy="41292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73025"/>
            <a:ext cx="9144000" cy="908050"/>
          </a:xfrm>
        </p:spPr>
        <p:txBody>
          <a:bodyPr/>
          <a:lstStyle/>
          <a:p>
            <a:r>
              <a:rPr lang="en-US" altLang="en-US" dirty="0" smtClean="0"/>
              <a:t>1. </a:t>
            </a:r>
            <a:r>
              <a:rPr lang="en-AU" altLang="en-US" dirty="0" smtClean="0"/>
              <a:t>Which imputation procedure to use?</a:t>
            </a:r>
            <a:endParaRPr lang="en-AU" altLang="en-US" dirty="0"/>
          </a:p>
        </p:txBody>
      </p:sp>
      <p:sp>
        <p:nvSpPr>
          <p:cNvPr id="22531" name="Content Placeholder 2"/>
          <p:cNvSpPr>
            <a:spLocks noGrp="1"/>
          </p:cNvSpPr>
          <p:nvPr>
            <p:ph idx="1"/>
          </p:nvPr>
        </p:nvSpPr>
        <p:spPr>
          <a:xfrm>
            <a:off x="395536" y="1196752"/>
            <a:ext cx="8596064" cy="5256436"/>
          </a:xfrm>
        </p:spPr>
        <p:txBody>
          <a:bodyPr/>
          <a:lstStyle/>
          <a:p>
            <a:pPr marL="0" indent="0">
              <a:buNone/>
            </a:pPr>
            <a:r>
              <a:rPr lang="en-AU" sz="2600" dirty="0" smtClean="0">
                <a:solidFill>
                  <a:srgbClr val="FF0000"/>
                </a:solidFill>
              </a:rPr>
              <a:t>VAHCS case study </a:t>
            </a:r>
            <a:r>
              <a:rPr lang="en-AU" sz="2600" dirty="0" smtClean="0"/>
              <a:t>- “Cannabis </a:t>
            </a:r>
            <a:r>
              <a:rPr lang="en-AU" sz="2600" dirty="0"/>
              <a:t>and progression to other substance use in young adults: findings from a 13-year prospective population-based study” </a:t>
            </a:r>
            <a:r>
              <a:rPr lang="en-AU" sz="2000" dirty="0"/>
              <a:t>(Swift et al, </a:t>
            </a:r>
            <a:r>
              <a:rPr lang="en-AU" sz="2000" i="1" dirty="0"/>
              <a:t>JECH</a:t>
            </a:r>
            <a:r>
              <a:rPr lang="en-AU" sz="2000" dirty="0"/>
              <a:t>, 2011)</a:t>
            </a:r>
          </a:p>
          <a:p>
            <a:r>
              <a:rPr lang="en-AU" dirty="0"/>
              <a:t>Sensitivity analysis </a:t>
            </a:r>
            <a:r>
              <a:rPr lang="en-AU" sz="2000" dirty="0"/>
              <a:t>(Romaniuk, Patton &amp; Carlin, </a:t>
            </a:r>
            <a:r>
              <a:rPr lang="en-AU" sz="2000" i="1" dirty="0"/>
              <a:t>AJE</a:t>
            </a:r>
            <a:r>
              <a:rPr lang="en-AU" sz="2000" dirty="0"/>
              <a:t>, 2014)</a:t>
            </a:r>
          </a:p>
          <a:p>
            <a:pPr lvl="1"/>
            <a:r>
              <a:rPr lang="en-AU" dirty="0"/>
              <a:t>Examined a selection of results, across 15 approaches to handling missing data (12 using MI)</a:t>
            </a:r>
          </a:p>
          <a:p>
            <a:pPr lvl="1"/>
            <a:r>
              <a:rPr lang="en-AU" dirty="0"/>
              <a:t>For example: </a:t>
            </a:r>
            <a:br>
              <a:rPr lang="en-AU" dirty="0"/>
            </a:br>
            <a:r>
              <a:rPr lang="en-AU" dirty="0">
                <a:solidFill>
                  <a:srgbClr val="000099"/>
                </a:solidFill>
              </a:rPr>
              <a:t>estimating prevalence of amphetamine use stratified by concurrent level of cannabis use (wave 9)…</a:t>
            </a:r>
          </a:p>
          <a:p>
            <a:pPr marL="571500" indent="-571500">
              <a:buAutoNum type="romanLcParenR"/>
              <a:defRPr/>
            </a:pPr>
            <a:endParaRPr lang="en-US" b="1" dirty="0">
              <a:solidFill>
                <a:srgbClr val="CC0000"/>
              </a:solidFill>
            </a:endParaRPr>
          </a:p>
        </p:txBody>
      </p:sp>
    </p:spTree>
    <p:extLst>
      <p:ext uri="{BB962C8B-B14F-4D97-AF65-F5344CB8AC3E}">
        <p14:creationId xmlns:p14="http://schemas.microsoft.com/office/powerpoint/2010/main" val="101589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331640" y="764704"/>
            <a:ext cx="6336704" cy="5964262"/>
          </a:xfrm>
          <a:prstGeom prst="rect">
            <a:avLst/>
          </a:prstGeom>
          <a:noFill/>
          <a:ln w="9525">
            <a:noFill/>
            <a:miter lim="800000"/>
            <a:headEnd/>
            <a:tailEnd/>
          </a:ln>
        </p:spPr>
      </p:pic>
      <p:sp>
        <p:nvSpPr>
          <p:cNvPr id="2" name="TextBox 1"/>
          <p:cNvSpPr txBox="1"/>
          <p:nvPr/>
        </p:nvSpPr>
        <p:spPr>
          <a:xfrm>
            <a:off x="6228184" y="6482660"/>
            <a:ext cx="864096" cy="307777"/>
          </a:xfrm>
          <a:prstGeom prst="rect">
            <a:avLst/>
          </a:prstGeom>
          <a:solidFill>
            <a:schemeClr val="bg1"/>
          </a:solidFill>
        </p:spPr>
        <p:txBody>
          <a:bodyPr wrap="square" rtlCol="0">
            <a:spAutoFit/>
          </a:bodyPr>
          <a:lstStyle/>
          <a:p>
            <a:r>
              <a:rPr lang="en-AU" sz="1400" b="1" dirty="0" smtClean="0">
                <a:latin typeface="Arial" panose="020B0604020202020204" pitchFamily="34" charset="0"/>
                <a:cs typeface="Arial" panose="020B0604020202020204" pitchFamily="34" charset="0"/>
              </a:rPr>
              <a:t>MICE</a:t>
            </a:r>
            <a:endParaRPr lang="en-AU" sz="1400" b="1" dirty="0">
              <a:latin typeface="Arial" panose="020B0604020202020204" pitchFamily="34" charset="0"/>
              <a:cs typeface="Arial" panose="020B0604020202020204" pitchFamily="34" charset="0"/>
            </a:endParaRPr>
          </a:p>
        </p:txBody>
      </p:sp>
      <p:sp>
        <p:nvSpPr>
          <p:cNvPr id="4" name="TextBox 3"/>
          <p:cNvSpPr txBox="1"/>
          <p:nvPr/>
        </p:nvSpPr>
        <p:spPr>
          <a:xfrm>
            <a:off x="4067944" y="6482659"/>
            <a:ext cx="864096" cy="307777"/>
          </a:xfrm>
          <a:prstGeom prst="rect">
            <a:avLst/>
          </a:prstGeom>
          <a:solidFill>
            <a:schemeClr val="bg1"/>
          </a:solidFill>
        </p:spPr>
        <p:txBody>
          <a:bodyPr wrap="square" rtlCol="0">
            <a:spAutoFit/>
          </a:bodyPr>
          <a:lstStyle/>
          <a:p>
            <a:r>
              <a:rPr lang="en-AU" sz="1400" b="1" dirty="0" smtClean="0">
                <a:latin typeface="Arial" panose="020B0604020202020204" pitchFamily="34" charset="0"/>
                <a:cs typeface="Arial" panose="020B0604020202020204" pitchFamily="34" charset="0"/>
              </a:rPr>
              <a:t>MVNI</a:t>
            </a:r>
            <a:endParaRPr lang="en-AU" sz="1400" b="1" dirty="0">
              <a:latin typeface="Arial" panose="020B0604020202020204" pitchFamily="34" charset="0"/>
              <a:cs typeface="Arial" panose="020B0604020202020204" pitchFamily="34" charset="0"/>
            </a:endParaRPr>
          </a:p>
        </p:txBody>
      </p:sp>
      <p:sp>
        <p:nvSpPr>
          <p:cNvPr id="3" name="TextBox 2"/>
          <p:cNvSpPr txBox="1"/>
          <p:nvPr/>
        </p:nvSpPr>
        <p:spPr>
          <a:xfrm>
            <a:off x="467544" y="116632"/>
            <a:ext cx="8336065" cy="584775"/>
          </a:xfrm>
          <a:prstGeom prst="rect">
            <a:avLst/>
          </a:prstGeom>
          <a:noFill/>
        </p:spPr>
        <p:txBody>
          <a:bodyPr wrap="none" rtlCol="0">
            <a:spAutoFit/>
          </a:bodyPr>
          <a:lstStyle/>
          <a:p>
            <a:r>
              <a:rPr lang="en-AU" sz="3200" b="1" dirty="0">
                <a:solidFill>
                  <a:srgbClr val="333399"/>
                </a:solidFill>
                <a:latin typeface="+mj-lt"/>
                <a:ea typeface="+mj-ea"/>
                <a:cs typeface="+mj-cs"/>
              </a:rPr>
              <a:t>Prevalence of amphetamine use in young adults</a:t>
            </a:r>
          </a:p>
        </p:txBody>
      </p:sp>
      <p:sp>
        <p:nvSpPr>
          <p:cNvPr id="5" name="Oval 4"/>
          <p:cNvSpPr/>
          <p:nvPr/>
        </p:nvSpPr>
        <p:spPr bwMode="auto">
          <a:xfrm>
            <a:off x="3203848" y="701407"/>
            <a:ext cx="4536504" cy="1215425"/>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70431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504279"/>
            <a:ext cx="8839200" cy="1052513"/>
          </a:xfrm>
        </p:spPr>
        <p:txBody>
          <a:bodyPr/>
          <a:lstStyle/>
          <a:p>
            <a:r>
              <a:rPr lang="en-US" altLang="en-US" dirty="0" smtClean="0"/>
              <a:t>Missing data in epidemiology &amp; clinical research</a:t>
            </a:r>
            <a:endParaRPr lang="en-AU" altLang="en-US" sz="4800" dirty="0" smtClean="0"/>
          </a:p>
        </p:txBody>
      </p:sp>
      <p:sp>
        <p:nvSpPr>
          <p:cNvPr id="18435" name="Rectangle 3"/>
          <p:cNvSpPr>
            <a:spLocks noGrp="1" noChangeArrowheads="1"/>
          </p:cNvSpPr>
          <p:nvPr>
            <p:ph type="body" idx="1"/>
          </p:nvPr>
        </p:nvSpPr>
        <p:spPr>
          <a:xfrm>
            <a:off x="152400" y="1988840"/>
            <a:ext cx="8812213" cy="4680248"/>
          </a:xfrm>
        </p:spPr>
        <p:txBody>
          <a:bodyPr/>
          <a:lstStyle/>
          <a:p>
            <a:pPr>
              <a:spcBef>
                <a:spcPts val="0"/>
              </a:spcBef>
              <a:defRPr/>
            </a:pPr>
            <a:r>
              <a:rPr lang="en-US" dirty="0" smtClean="0"/>
              <a:t>Widespread problem, especially in long-term follow-up studies</a:t>
            </a:r>
          </a:p>
          <a:p>
            <a:pPr lvl="1">
              <a:spcBef>
                <a:spcPts val="600"/>
              </a:spcBef>
              <a:defRPr/>
            </a:pPr>
            <a:r>
              <a:rPr lang="en-US" dirty="0" smtClean="0"/>
              <a:t>Clinical trials with repeated outcome measurement</a:t>
            </a:r>
          </a:p>
          <a:p>
            <a:pPr lvl="1">
              <a:spcBef>
                <a:spcPts val="600"/>
              </a:spcBef>
              <a:defRPr/>
            </a:pPr>
            <a:r>
              <a:rPr lang="en-US" dirty="0" smtClean="0"/>
              <a:t>Longitudinal cohort studies (major focus)</a:t>
            </a:r>
          </a:p>
          <a:p>
            <a:pPr lvl="1">
              <a:spcBef>
                <a:spcPts val="600"/>
              </a:spcBef>
              <a:defRPr/>
            </a:pPr>
            <a:endParaRPr lang="en-US" dirty="0" smtClean="0"/>
          </a:p>
          <a:p>
            <a:pPr>
              <a:spcBef>
                <a:spcPts val="600"/>
              </a:spcBef>
              <a:defRPr/>
            </a:pPr>
            <a:r>
              <a:rPr lang="en-US" dirty="0" smtClean="0"/>
              <a:t>Default approach omits any case that has a missing value (on any variable used in the analysis) – “Complete case analysis”</a:t>
            </a:r>
          </a:p>
        </p:txBody>
      </p:sp>
    </p:spTree>
    <p:extLst>
      <p:ext uri="{BB962C8B-B14F-4D97-AF65-F5344CB8AC3E}">
        <p14:creationId xmlns:p14="http://schemas.microsoft.com/office/powerpoint/2010/main" val="55623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73025"/>
            <a:ext cx="8839200" cy="908050"/>
          </a:xfrm>
        </p:spPr>
        <p:txBody>
          <a:bodyPr/>
          <a:lstStyle/>
          <a:p>
            <a:r>
              <a:rPr lang="en-US" altLang="en-US" dirty="0"/>
              <a:t>1</a:t>
            </a:r>
            <a:r>
              <a:rPr lang="en-US" altLang="en-US" dirty="0" smtClean="0"/>
              <a:t>. Which imputation procedure to use?</a:t>
            </a:r>
            <a:endParaRPr lang="en-AU" altLang="en-US" dirty="0" smtClean="0"/>
          </a:p>
        </p:txBody>
      </p:sp>
      <p:sp>
        <p:nvSpPr>
          <p:cNvPr id="45059" name="Content Placeholder 2"/>
          <p:cNvSpPr>
            <a:spLocks noGrp="1"/>
          </p:cNvSpPr>
          <p:nvPr>
            <p:ph idx="1"/>
          </p:nvPr>
        </p:nvSpPr>
        <p:spPr>
          <a:xfrm>
            <a:off x="152400" y="1052736"/>
            <a:ext cx="8839200" cy="4680520"/>
          </a:xfrm>
        </p:spPr>
        <p:txBody>
          <a:bodyPr/>
          <a:lstStyle/>
          <a:p>
            <a:pPr marL="342900" lvl="1" indent="-342900">
              <a:buFontTx/>
              <a:buChar char="•"/>
              <a:defRPr/>
            </a:pPr>
            <a:r>
              <a:rPr lang="en-US" sz="2800" dirty="0">
                <a:solidFill>
                  <a:srgbClr val="FF0000"/>
                </a:solidFill>
              </a:rPr>
              <a:t>Comparative study </a:t>
            </a:r>
            <a:r>
              <a:rPr lang="en-US" sz="2000" dirty="0"/>
              <a:t>(Lee &amp; Carlin, </a:t>
            </a:r>
            <a:r>
              <a:rPr lang="en-US" sz="2000" i="1" dirty="0" err="1"/>
              <a:t>Amer</a:t>
            </a:r>
            <a:r>
              <a:rPr lang="en-US" sz="2000" i="1" dirty="0"/>
              <a:t> J </a:t>
            </a:r>
            <a:r>
              <a:rPr lang="en-US" sz="2000" i="1" dirty="0" err="1"/>
              <a:t>Epid</a:t>
            </a:r>
            <a:r>
              <a:rPr lang="en-US" sz="2000" i="1" dirty="0"/>
              <a:t> </a:t>
            </a:r>
            <a:r>
              <a:rPr lang="en-US" sz="2000" dirty="0"/>
              <a:t>2009)</a:t>
            </a:r>
          </a:p>
          <a:p>
            <a:pPr lvl="1">
              <a:defRPr/>
            </a:pPr>
            <a:r>
              <a:rPr lang="en-US" dirty="0"/>
              <a:t>Simulated “medium-size world” with synthetic population, 7 </a:t>
            </a:r>
            <a:r>
              <a:rPr lang="en-US" dirty="0" smtClean="0"/>
              <a:t>variables including binary and continuous variables</a:t>
            </a:r>
            <a:endParaRPr lang="en-US" dirty="0"/>
          </a:p>
          <a:p>
            <a:pPr lvl="1">
              <a:defRPr/>
            </a:pPr>
            <a:r>
              <a:rPr lang="en-US" dirty="0"/>
              <a:t>Both approaches performed well when </a:t>
            </a:r>
            <a:r>
              <a:rPr lang="en-US" dirty="0" err="1"/>
              <a:t>skewness</a:t>
            </a:r>
            <a:r>
              <a:rPr lang="en-US" dirty="0"/>
              <a:t> of continuous variables </a:t>
            </a:r>
            <a:r>
              <a:rPr lang="en-US" dirty="0" smtClean="0"/>
              <a:t>was attended to</a:t>
            </a:r>
          </a:p>
          <a:p>
            <a:pPr lvl="1">
              <a:defRPr/>
            </a:pPr>
            <a:endParaRPr lang="en-AU" dirty="0"/>
          </a:p>
          <a:p>
            <a:pPr>
              <a:defRPr/>
            </a:pPr>
            <a:r>
              <a:rPr lang="en-US" dirty="0" smtClean="0"/>
              <a:t>Recent work emphasizes the importance of </a:t>
            </a:r>
            <a:r>
              <a:rPr lang="en-US" i="1" dirty="0" smtClean="0">
                <a:solidFill>
                  <a:srgbClr val="FF0000"/>
                </a:solidFill>
              </a:rPr>
              <a:t>compatibility</a:t>
            </a:r>
            <a:r>
              <a:rPr lang="en-US" dirty="0" smtClean="0">
                <a:solidFill>
                  <a:srgbClr val="C00000"/>
                </a:solidFill>
              </a:rPr>
              <a:t> </a:t>
            </a:r>
            <a:r>
              <a:rPr lang="en-US" dirty="0" smtClean="0"/>
              <a:t>between imputation and analysis models</a:t>
            </a:r>
          </a:p>
          <a:p>
            <a:pPr lvl="1">
              <a:defRPr/>
            </a:pPr>
            <a:r>
              <a:rPr lang="en-US" dirty="0" smtClean="0"/>
              <a:t>Only achievable with MICE?</a:t>
            </a:r>
            <a:endParaRPr lang="en-US" dirty="0"/>
          </a:p>
        </p:txBody>
      </p:sp>
      <p:sp>
        <p:nvSpPr>
          <p:cNvPr id="4" name="TextBox 3"/>
          <p:cNvSpPr txBox="1"/>
          <p:nvPr/>
        </p:nvSpPr>
        <p:spPr>
          <a:xfrm>
            <a:off x="2483768" y="5820499"/>
            <a:ext cx="5747343" cy="523220"/>
          </a:xfrm>
          <a:prstGeom prst="rect">
            <a:avLst/>
          </a:prstGeom>
          <a:noFill/>
        </p:spPr>
        <p:txBody>
          <a:bodyPr wrap="none" rtlCol="0">
            <a:spAutoFit/>
          </a:bodyPr>
          <a:lstStyle/>
          <a:p>
            <a:r>
              <a:rPr lang="en-AU" sz="2800" dirty="0">
                <a:solidFill>
                  <a:srgbClr val="333399"/>
                </a:solidFill>
                <a:latin typeface="+mn-lt"/>
                <a:ea typeface="+mj-ea"/>
                <a:cs typeface="+mj-cs"/>
              </a:rPr>
              <a:t>This is an area of ongoing research…</a:t>
            </a:r>
          </a:p>
        </p:txBody>
      </p:sp>
    </p:spTree>
    <p:extLst>
      <p:ext uri="{BB962C8B-B14F-4D97-AF65-F5344CB8AC3E}">
        <p14:creationId xmlns:p14="http://schemas.microsoft.com/office/powerpoint/2010/main" val="138892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73025"/>
            <a:ext cx="8839200" cy="908050"/>
          </a:xfrm>
        </p:spPr>
        <p:txBody>
          <a:bodyPr/>
          <a:lstStyle/>
          <a:p>
            <a:r>
              <a:rPr lang="en-US" altLang="en-US" dirty="0" smtClean="0"/>
              <a:t>2. How to impute non-normal variables?</a:t>
            </a:r>
            <a:endParaRPr lang="en-AU" altLang="en-US" dirty="0" smtClean="0"/>
          </a:p>
        </p:txBody>
      </p:sp>
      <p:sp>
        <p:nvSpPr>
          <p:cNvPr id="45059" name="Content Placeholder 2"/>
          <p:cNvSpPr>
            <a:spLocks noGrp="1"/>
          </p:cNvSpPr>
          <p:nvPr>
            <p:ph idx="1"/>
          </p:nvPr>
        </p:nvSpPr>
        <p:spPr>
          <a:xfrm>
            <a:off x="152400" y="1052736"/>
            <a:ext cx="8839200" cy="5652864"/>
          </a:xfrm>
        </p:spPr>
        <p:txBody>
          <a:bodyPr/>
          <a:lstStyle/>
          <a:p>
            <a:pPr>
              <a:buFont typeface="Wingdings" pitchFamily="2" charset="2"/>
              <a:buChar char="§"/>
            </a:pPr>
            <a:r>
              <a:rPr lang="en-AU" dirty="0"/>
              <a:t>Commonly applied approaches assume (conditional) normality for continuous variables</a:t>
            </a:r>
          </a:p>
          <a:p>
            <a:pPr>
              <a:buFont typeface="Wingdings" pitchFamily="2" charset="2"/>
              <a:buChar char="§"/>
            </a:pPr>
            <a:r>
              <a:rPr lang="en-AU" dirty="0" smtClean="0"/>
              <a:t>How to </a:t>
            </a:r>
            <a:r>
              <a:rPr lang="en-AU" dirty="0"/>
              <a:t>impute missing values for non-normal continuous </a:t>
            </a:r>
            <a:r>
              <a:rPr lang="en-AU" dirty="0" smtClean="0"/>
              <a:t>variables?</a:t>
            </a:r>
            <a:endParaRPr lang="en-AU" dirty="0"/>
          </a:p>
          <a:p>
            <a:pPr marL="1200150" lvl="1" indent="-457200">
              <a:buFont typeface="+mj-lt"/>
              <a:buAutoNum type="arabicPeriod"/>
            </a:pPr>
            <a:r>
              <a:rPr lang="en-AU" sz="2800" dirty="0" smtClean="0">
                <a:solidFill>
                  <a:srgbClr val="00203F"/>
                </a:solidFill>
              </a:rPr>
              <a:t>Impute </a:t>
            </a:r>
            <a:r>
              <a:rPr lang="en-AU" sz="2800" dirty="0">
                <a:solidFill>
                  <a:srgbClr val="00203F"/>
                </a:solidFill>
              </a:rPr>
              <a:t>on the raw scale</a:t>
            </a:r>
          </a:p>
          <a:p>
            <a:pPr marL="1200150" lvl="1" indent="-457200">
              <a:buFont typeface="+mj-lt"/>
              <a:buAutoNum type="arabicPeriod"/>
            </a:pPr>
            <a:r>
              <a:rPr lang="en-AU" sz="2800" dirty="0" smtClean="0">
                <a:solidFill>
                  <a:srgbClr val="00203F"/>
                </a:solidFill>
              </a:rPr>
              <a:t>Transform </a:t>
            </a:r>
            <a:r>
              <a:rPr lang="en-AU" sz="2800" dirty="0">
                <a:solidFill>
                  <a:srgbClr val="00203F"/>
                </a:solidFill>
              </a:rPr>
              <a:t>the variable and impute on the transformed </a:t>
            </a:r>
            <a:r>
              <a:rPr lang="en-AU" sz="2800" dirty="0" smtClean="0">
                <a:solidFill>
                  <a:srgbClr val="00203F"/>
                </a:solidFill>
              </a:rPr>
              <a:t>scale</a:t>
            </a:r>
          </a:p>
          <a:p>
            <a:pPr marL="1600200" lvl="2" indent="-457200">
              <a:buFont typeface="+mj-lt"/>
              <a:buAutoNum type="alphaLcPeriod"/>
            </a:pPr>
            <a:r>
              <a:rPr lang="en-AU" dirty="0" smtClean="0"/>
              <a:t>zero-skewness </a:t>
            </a:r>
            <a:r>
              <a:rPr lang="en-AU" dirty="0"/>
              <a:t>log transformation </a:t>
            </a:r>
          </a:p>
          <a:p>
            <a:pPr marL="1600200" lvl="2" indent="-457200">
              <a:buFont typeface="+mj-lt"/>
              <a:buAutoNum type="alphaLcPeriod"/>
            </a:pPr>
            <a:r>
              <a:rPr lang="en-AU" dirty="0" smtClean="0"/>
              <a:t>Box-Cox </a:t>
            </a:r>
            <a:r>
              <a:rPr lang="en-AU" dirty="0"/>
              <a:t>transformation </a:t>
            </a:r>
          </a:p>
          <a:p>
            <a:pPr marL="1600200" lvl="2" indent="-457200">
              <a:buFont typeface="+mj-lt"/>
              <a:buAutoNum type="alphaLcPeriod"/>
            </a:pPr>
            <a:r>
              <a:rPr lang="en-AU" dirty="0" smtClean="0"/>
              <a:t>non-parametric </a:t>
            </a:r>
            <a:r>
              <a:rPr lang="en-AU" dirty="0"/>
              <a:t>(NP) transformation </a:t>
            </a:r>
            <a:endParaRPr lang="en-AU" dirty="0" smtClean="0"/>
          </a:p>
          <a:p>
            <a:pPr marL="1200150" lvl="1" indent="-457200">
              <a:buFont typeface="+mj-lt"/>
              <a:buAutoNum type="arabicPeriod"/>
            </a:pPr>
            <a:r>
              <a:rPr lang="en-AU" dirty="0">
                <a:solidFill>
                  <a:schemeClr val="bg1">
                    <a:lumMod val="75000"/>
                  </a:schemeClr>
                </a:solidFill>
              </a:rPr>
              <a:t>Impute missing values from an alternative </a:t>
            </a:r>
            <a:r>
              <a:rPr lang="en-AU" dirty="0" smtClean="0">
                <a:solidFill>
                  <a:schemeClr val="bg1">
                    <a:lumMod val="75000"/>
                  </a:schemeClr>
                </a:solidFill>
              </a:rPr>
              <a:t>distribution</a:t>
            </a:r>
            <a:r>
              <a:rPr lang="en-AU" dirty="0" smtClean="0">
                <a:solidFill>
                  <a:srgbClr val="0094BA"/>
                </a:solidFill>
              </a:rPr>
              <a:t> </a:t>
            </a:r>
            <a:endParaRPr lang="en-AU" dirty="0">
              <a:solidFill>
                <a:srgbClr val="0094BA"/>
              </a:solidFill>
            </a:endParaRPr>
          </a:p>
          <a:p>
            <a:pPr marL="1200150" lvl="1" indent="-457200">
              <a:buFont typeface="+mj-lt"/>
              <a:buAutoNum type="arabicPeriod"/>
            </a:pPr>
            <a:endParaRPr lang="en-AU" sz="2800" dirty="0"/>
          </a:p>
          <a:p>
            <a:pPr>
              <a:defRPr/>
            </a:pPr>
            <a:endParaRPr lang="en-US" dirty="0"/>
          </a:p>
        </p:txBody>
      </p:sp>
    </p:spTree>
    <p:extLst>
      <p:ext uri="{BB962C8B-B14F-4D97-AF65-F5344CB8AC3E}">
        <p14:creationId xmlns:p14="http://schemas.microsoft.com/office/powerpoint/2010/main" val="1623104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 How </a:t>
            </a:r>
            <a:r>
              <a:rPr lang="en-US" altLang="en-US" dirty="0"/>
              <a:t>to impute </a:t>
            </a:r>
            <a:r>
              <a:rPr lang="en-US" altLang="en-US" dirty="0" smtClean="0"/>
              <a:t>non-normal variables</a:t>
            </a:r>
            <a:r>
              <a:rPr lang="en-US" altLang="en-US" dirty="0"/>
              <a:t>?</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52736"/>
                <a:ext cx="8991600" cy="4680520"/>
              </a:xfrm>
            </p:spPr>
            <p:txBody>
              <a:bodyPr/>
              <a:lstStyle/>
              <a:p>
                <a:pPr marL="0" indent="0">
                  <a:buNone/>
                </a:pPr>
                <a:r>
                  <a:rPr lang="en-AU" b="1" dirty="0" smtClean="0">
                    <a:solidFill>
                      <a:srgbClr val="C00000"/>
                    </a:solidFill>
                  </a:rPr>
                  <a:t>Simulation study</a:t>
                </a:r>
              </a:p>
              <a:p>
                <a:r>
                  <a:rPr lang="en-AU" sz="2400" dirty="0"/>
                  <a:t>Generated 2000 datasets of 1000 </a:t>
                </a:r>
                <a:r>
                  <a:rPr lang="en-AU" sz="2400" dirty="0" err="1"/>
                  <a:t>obs</a:t>
                </a:r>
                <a:r>
                  <a:rPr lang="en-AU" sz="2400" dirty="0"/>
                  <a:t> (</a:t>
                </a:r>
                <a:r>
                  <a:rPr lang="en-AU" sz="2400" i="1" dirty="0"/>
                  <a:t>X</a:t>
                </a:r>
                <a:r>
                  <a:rPr lang="en-AU" sz="2400" dirty="0"/>
                  <a:t>) from a range of </a:t>
                </a:r>
                <a:r>
                  <a:rPr lang="en-AU" sz="2400" dirty="0" err="1" smtClean="0"/>
                  <a:t>dist’ns</a:t>
                </a:r>
                <a:r>
                  <a:rPr lang="en-AU" sz="2400" dirty="0" smtClean="0"/>
                  <a:t>:</a:t>
                </a:r>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endParaRPr lang="en-AU" sz="2600" dirty="0"/>
              </a:p>
              <a:p>
                <a:pPr lvl="0">
                  <a:buFont typeface="Arial" pitchFamily="34" charset="0"/>
                  <a:buChar char="•"/>
                </a:pPr>
                <a:r>
                  <a:rPr lang="en-AU" sz="2400" dirty="0" smtClean="0"/>
                  <a:t>Generated </a:t>
                </a:r>
                <a:r>
                  <a:rPr lang="en-AU" sz="2400" i="1" dirty="0"/>
                  <a:t>Y</a:t>
                </a:r>
                <a:r>
                  <a:rPr lang="en-AU" sz="2400" dirty="0"/>
                  <a:t> from a linear/logistic </a:t>
                </a:r>
                <a:r>
                  <a:rPr lang="en-AU" sz="2400" dirty="0" err="1" smtClean="0"/>
                  <a:t>reg</a:t>
                </a:r>
                <a:r>
                  <a:rPr lang="en-AU" sz="2400" dirty="0" smtClean="0"/>
                  <a:t> </a:t>
                </a:r>
                <a:r>
                  <a:rPr lang="en-AU" sz="2400" dirty="0"/>
                  <a:t>dependent on </a:t>
                </a:r>
                <a:r>
                  <a:rPr lang="en-AU" sz="2400" i="1" dirty="0"/>
                  <a:t>X</a:t>
                </a:r>
                <a:r>
                  <a:rPr lang="en-AU" sz="2400" dirty="0"/>
                  <a:t>/log(</a:t>
                </a:r>
                <a:r>
                  <a:rPr lang="en-AU" sz="2400" i="1" dirty="0"/>
                  <a:t>X</a:t>
                </a:r>
                <a:r>
                  <a:rPr lang="en-AU" sz="2400" dirty="0"/>
                  <a:t>)</a:t>
                </a:r>
              </a:p>
              <a:p>
                <a:pPr lvl="0">
                  <a:buFont typeface="Arial" pitchFamily="34" charset="0"/>
                  <a:buChar char="•"/>
                </a:pPr>
                <a:r>
                  <a:rPr lang="en-AU" sz="2400" dirty="0"/>
                  <a:t>Set 50% of </a:t>
                </a:r>
                <a:r>
                  <a:rPr lang="en-AU" sz="2400" i="1" dirty="0" smtClean="0"/>
                  <a:t>X</a:t>
                </a:r>
                <a:r>
                  <a:rPr lang="en-AU" sz="2400" dirty="0" smtClean="0"/>
                  <a:t> </a:t>
                </a:r>
                <a:r>
                  <a:rPr lang="en-AU" sz="2400" dirty="0"/>
                  <a:t>to missing (MCAR or MAR)</a:t>
                </a:r>
              </a:p>
              <a:p>
                <a:pPr lvl="0"/>
                <a:r>
                  <a:rPr lang="en-AU" sz="2400" dirty="0" smtClean="0"/>
                  <a:t>Compare </a:t>
                </a:r>
                <a:r>
                  <a:rPr lang="en-AU" sz="2400" dirty="0"/>
                  <a:t>inferences </a:t>
                </a:r>
                <a:r>
                  <a:rPr lang="en-AU" sz="2400" dirty="0" smtClean="0"/>
                  <a:t>for the </a:t>
                </a:r>
                <a:r>
                  <a:rPr lang="en-AU" sz="2400" dirty="0" smtClean="0">
                    <a:solidFill>
                      <a:srgbClr val="00203F"/>
                    </a:solidFill>
                  </a:rPr>
                  <a:t>mean </a:t>
                </a:r>
                <a:r>
                  <a:rPr lang="en-AU" sz="2400" dirty="0">
                    <a:solidFill>
                      <a:srgbClr val="00203F"/>
                    </a:solidFill>
                  </a:rPr>
                  <a:t>of </a:t>
                </a:r>
                <a:r>
                  <a:rPr lang="en-AU" sz="2400" i="1" dirty="0">
                    <a:solidFill>
                      <a:srgbClr val="00203F"/>
                    </a:solidFill>
                  </a:rPr>
                  <a:t>X</a:t>
                </a:r>
                <a:r>
                  <a:rPr lang="en-AU" sz="2400" dirty="0">
                    <a:solidFill>
                      <a:srgbClr val="00203F"/>
                    </a:solidFill>
                  </a:rPr>
                  <a:t>, and </a:t>
                </a:r>
                <a:r>
                  <a:rPr lang="en-AU" sz="2400" dirty="0" smtClean="0">
                    <a:solidFill>
                      <a:srgbClr val="00203F"/>
                    </a:solidFill>
                  </a:rPr>
                  <a:t>regression </a:t>
                </a:r>
                <a:r>
                  <a:rPr lang="en-AU" sz="2400" dirty="0">
                    <a:solidFill>
                      <a:srgbClr val="00203F"/>
                    </a:solidFill>
                  </a:rPr>
                  <a:t>coefficient for </a:t>
                </a:r>
                <a:r>
                  <a:rPr lang="en-AU" sz="2400" i="1" dirty="0">
                    <a:solidFill>
                      <a:srgbClr val="00203F"/>
                    </a:solidFill>
                  </a:rPr>
                  <a:t>Y</a:t>
                </a:r>
                <a:r>
                  <a:rPr lang="en-AU" sz="2400" dirty="0">
                    <a:solidFill>
                      <a:srgbClr val="00203F"/>
                    </a:solidFill>
                  </a:rPr>
                  <a:t> dependent on X</a:t>
                </a:r>
                <a14:m>
                  <m:oMath xmlns:m="http://schemas.openxmlformats.org/officeDocument/2006/math">
                    <m:r>
                      <a:rPr lang="en-AU" sz="2400">
                        <a:solidFill>
                          <a:srgbClr val="00203F"/>
                        </a:solidFill>
                        <a:latin typeface="Cambria Math" panose="02040503050406030204" pitchFamily="18" charset="0"/>
                      </a:rPr>
                      <m:t>.</m:t>
                    </m:r>
                  </m:oMath>
                </a14:m>
                <a:endParaRPr lang="en-AU" sz="2400" dirty="0"/>
              </a:p>
              <a:p>
                <a:endParaRPr lang="en-AU" sz="2400" dirty="0"/>
              </a:p>
              <a:p>
                <a:pPr marL="0" indent="0">
                  <a:buNone/>
                </a:pPr>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52736"/>
                <a:ext cx="8991600" cy="4680520"/>
              </a:xfrm>
              <a:blipFill rotWithShape="0">
                <a:blip r:embed="rId3"/>
                <a:stretch>
                  <a:fillRect l="-1356" t="-1434" r="-610" b="-25945"/>
                </a:stretch>
              </a:blipFill>
            </p:spPr>
            <p:txBody>
              <a:bodyPr/>
              <a:lstStyle/>
              <a:p>
                <a:r>
                  <a:rPr lang="en-AU">
                    <a:noFill/>
                  </a:rPr>
                  <a:t> </a:t>
                </a:r>
              </a:p>
            </p:txBody>
          </p:sp>
        </mc:Fallback>
      </mc:AlternateContent>
      <p:grpSp>
        <p:nvGrpSpPr>
          <p:cNvPr id="4" name="Group 3"/>
          <p:cNvGrpSpPr/>
          <p:nvPr/>
        </p:nvGrpSpPr>
        <p:grpSpPr>
          <a:xfrm>
            <a:off x="1115616" y="1968661"/>
            <a:ext cx="6660740" cy="3203171"/>
            <a:chOff x="1093789" y="1605861"/>
            <a:chExt cx="6592886" cy="4844291"/>
          </a:xfrm>
        </p:grpSpPr>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789" y="4215705"/>
              <a:ext cx="3052456" cy="223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350" y="4215705"/>
              <a:ext cx="2981325" cy="218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3789" y="1857374"/>
              <a:ext cx="3052456" cy="22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117638" y="1605861"/>
              <a:ext cx="1621139" cy="50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1400" dirty="0" smtClean="0">
                  <a:latin typeface="Calibri" pitchFamily="34" charset="0"/>
                </a:rPr>
                <a:t>GH distributions*</a:t>
              </a:r>
              <a:endParaRPr lang="en-AU" sz="1400" dirty="0">
                <a:latin typeface="Calibri" pitchFamily="34" charset="0"/>
              </a:endParaRPr>
            </a:p>
          </p:txBody>
        </p:sp>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5350" y="1857374"/>
              <a:ext cx="2981325" cy="218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4729200" y="1605861"/>
              <a:ext cx="1905563" cy="50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1400" dirty="0" smtClean="0">
                  <a:latin typeface="Calibri" pitchFamily="34" charset="0"/>
                </a:rPr>
                <a:t>Gamma </a:t>
              </a:r>
              <a:r>
                <a:rPr lang="en-AU" sz="1400" dirty="0">
                  <a:latin typeface="Calibri" pitchFamily="34" charset="0"/>
                </a:rPr>
                <a:t>distributions</a:t>
              </a:r>
            </a:p>
          </p:txBody>
        </p:sp>
        <p:sp>
          <p:nvSpPr>
            <p:cNvPr id="11" name="TextBox 9"/>
            <p:cNvSpPr txBox="1">
              <a:spLocks noChangeArrowheads="1"/>
            </p:cNvSpPr>
            <p:nvPr/>
          </p:nvSpPr>
          <p:spPr bwMode="auto">
            <a:xfrm>
              <a:off x="1117638" y="3971357"/>
              <a:ext cx="2847429" cy="50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1400" dirty="0" smtClean="0">
                  <a:latin typeface="Calibri" pitchFamily="34" charset="0"/>
                </a:rPr>
                <a:t>Mixture </a:t>
              </a:r>
              <a:r>
                <a:rPr lang="en-AU" sz="1400" dirty="0">
                  <a:latin typeface="Calibri" pitchFamily="34" charset="0"/>
                </a:rPr>
                <a:t>of normal distributions†</a:t>
              </a:r>
            </a:p>
          </p:txBody>
        </p:sp>
        <p:sp>
          <p:nvSpPr>
            <p:cNvPr id="12" name="TextBox 14"/>
            <p:cNvSpPr txBox="1">
              <a:spLocks noChangeArrowheads="1"/>
            </p:cNvSpPr>
            <p:nvPr/>
          </p:nvSpPr>
          <p:spPr bwMode="auto">
            <a:xfrm>
              <a:off x="4729200" y="3971357"/>
              <a:ext cx="2040947" cy="52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AU" sz="1400" dirty="0" smtClean="0">
                  <a:latin typeface="Calibri" pitchFamily="34" charset="0"/>
                </a:rPr>
                <a:t>Log-normal </a:t>
              </a:r>
              <a:r>
                <a:rPr lang="en-AU" sz="1200" dirty="0">
                  <a:latin typeface="Calibri" pitchFamily="34" charset="0"/>
                </a:rPr>
                <a:t>distributions</a:t>
              </a:r>
            </a:p>
          </p:txBody>
        </p:sp>
      </p:grpSp>
    </p:spTree>
    <p:extLst>
      <p:ext uri="{BB962C8B-B14F-4D97-AF65-F5344CB8AC3E}">
        <p14:creationId xmlns:p14="http://schemas.microsoft.com/office/powerpoint/2010/main" val="3459825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 How </a:t>
            </a:r>
            <a:r>
              <a:rPr lang="en-US" altLang="en-US" dirty="0"/>
              <a:t>to impute </a:t>
            </a:r>
            <a:r>
              <a:rPr lang="en-US" altLang="en-US" dirty="0" smtClean="0"/>
              <a:t>non-normal variables</a:t>
            </a:r>
            <a:r>
              <a:rPr lang="en-US" altLang="en-US" dirty="0"/>
              <a:t>?</a:t>
            </a:r>
            <a:endParaRPr lang="en-AU" dirty="0"/>
          </a:p>
        </p:txBody>
      </p:sp>
      <p:sp>
        <p:nvSpPr>
          <p:cNvPr id="6" name="TextBox 5"/>
          <p:cNvSpPr txBox="1"/>
          <p:nvPr/>
        </p:nvSpPr>
        <p:spPr>
          <a:xfrm>
            <a:off x="323528" y="1124744"/>
            <a:ext cx="7709290" cy="523220"/>
          </a:xfrm>
          <a:prstGeom prst="rect">
            <a:avLst/>
          </a:prstGeom>
          <a:noFill/>
        </p:spPr>
        <p:txBody>
          <a:bodyPr wrap="none" rtlCol="0">
            <a:spAutoFit/>
          </a:bodyPr>
          <a:lstStyle/>
          <a:p>
            <a:r>
              <a:rPr lang="en-AU" sz="2800" b="1" dirty="0" smtClean="0">
                <a:solidFill>
                  <a:srgbClr val="CC0000"/>
                </a:solidFill>
                <a:latin typeface="+mn-lt"/>
              </a:rPr>
              <a:t>Results – </a:t>
            </a:r>
            <a:r>
              <a:rPr lang="en-AU" sz="2800" b="1" i="1" dirty="0" smtClean="0">
                <a:solidFill>
                  <a:srgbClr val="CC0000"/>
                </a:solidFill>
                <a:latin typeface="+mn-lt"/>
              </a:rPr>
              <a:t>Y</a:t>
            </a:r>
            <a:r>
              <a:rPr lang="en-AU" sz="2800" b="1" dirty="0" smtClean="0">
                <a:solidFill>
                  <a:srgbClr val="CC0000"/>
                </a:solidFill>
                <a:latin typeface="+mn-lt"/>
              </a:rPr>
              <a:t> continuous related to </a:t>
            </a:r>
            <a:r>
              <a:rPr lang="en-AU" sz="2800" b="1" i="1" dirty="0" smtClean="0">
                <a:solidFill>
                  <a:srgbClr val="CC0000"/>
                </a:solidFill>
                <a:latin typeface="+mn-lt"/>
              </a:rPr>
              <a:t>X</a:t>
            </a:r>
            <a:r>
              <a:rPr lang="en-AU" sz="2800" b="1" dirty="0" smtClean="0">
                <a:solidFill>
                  <a:srgbClr val="CC0000"/>
                </a:solidFill>
                <a:latin typeface="+mn-lt"/>
              </a:rPr>
              <a:t>: mean of </a:t>
            </a:r>
            <a:r>
              <a:rPr lang="en-AU" sz="2800" b="1" i="1" dirty="0" smtClean="0">
                <a:solidFill>
                  <a:srgbClr val="CC0000"/>
                </a:solidFill>
                <a:latin typeface="+mn-lt"/>
              </a:rPr>
              <a:t>X</a:t>
            </a:r>
            <a:endParaRPr lang="en-AU" sz="2800" b="1" i="1" dirty="0">
              <a:solidFill>
                <a:srgbClr val="CC0000"/>
              </a:solidFill>
              <a:latin typeface="+mn-lt"/>
            </a:endParaRPr>
          </a:p>
        </p:txBody>
      </p:sp>
      <p:sp>
        <p:nvSpPr>
          <p:cNvPr id="8" name="AutoShape 3"/>
          <p:cNvSpPr>
            <a:spLocks noChangeAspect="1" noChangeArrowheads="1" noTextEdit="1"/>
          </p:cNvSpPr>
          <p:nvPr/>
        </p:nvSpPr>
        <p:spPr bwMode="auto">
          <a:xfrm>
            <a:off x="539750" y="1484313"/>
            <a:ext cx="757237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7"/>
          <p:cNvSpPr>
            <a:spLocks noChangeArrowheads="1"/>
          </p:cNvSpPr>
          <p:nvPr/>
        </p:nvSpPr>
        <p:spPr bwMode="auto">
          <a:xfrm>
            <a:off x="1296988" y="2020888"/>
            <a:ext cx="2076450" cy="1182687"/>
          </a:xfrm>
          <a:prstGeom prst="rect">
            <a:avLst/>
          </a:prstGeom>
          <a:noFill/>
          <a:ln w="793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Line 8"/>
          <p:cNvSpPr>
            <a:spLocks noChangeShapeType="1"/>
          </p:cNvSpPr>
          <p:nvPr/>
        </p:nvSpPr>
        <p:spPr bwMode="auto">
          <a:xfrm>
            <a:off x="1296988" y="2973388"/>
            <a:ext cx="2079625" cy="0"/>
          </a:xfrm>
          <a:prstGeom prst="line">
            <a:avLst/>
          </a:prstGeom>
          <a:noFill/>
          <a:ln w="1270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Line 9"/>
          <p:cNvSpPr>
            <a:spLocks noChangeShapeType="1"/>
          </p:cNvSpPr>
          <p:nvPr/>
        </p:nvSpPr>
        <p:spPr bwMode="auto">
          <a:xfrm>
            <a:off x="1296988" y="2774950"/>
            <a:ext cx="2079625" cy="0"/>
          </a:xfrm>
          <a:prstGeom prst="line">
            <a:avLst/>
          </a:prstGeom>
          <a:noFill/>
          <a:ln w="1270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Line 10"/>
          <p:cNvSpPr>
            <a:spLocks noChangeShapeType="1"/>
          </p:cNvSpPr>
          <p:nvPr/>
        </p:nvSpPr>
        <p:spPr bwMode="auto">
          <a:xfrm>
            <a:off x="1296988" y="2571750"/>
            <a:ext cx="2079625" cy="0"/>
          </a:xfrm>
          <a:prstGeom prst="line">
            <a:avLst/>
          </a:prstGeom>
          <a:noFill/>
          <a:ln w="1270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Line 11"/>
          <p:cNvSpPr>
            <a:spLocks noChangeShapeType="1"/>
          </p:cNvSpPr>
          <p:nvPr/>
        </p:nvSpPr>
        <p:spPr bwMode="auto">
          <a:xfrm>
            <a:off x="1296988" y="2373313"/>
            <a:ext cx="2079625" cy="0"/>
          </a:xfrm>
          <a:prstGeom prst="line">
            <a:avLst/>
          </a:prstGeom>
          <a:noFill/>
          <a:ln w="1270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 name="Line 12"/>
          <p:cNvSpPr>
            <a:spLocks noChangeShapeType="1"/>
          </p:cNvSpPr>
          <p:nvPr/>
        </p:nvSpPr>
        <p:spPr bwMode="auto">
          <a:xfrm>
            <a:off x="1296988" y="2174875"/>
            <a:ext cx="2079625" cy="0"/>
          </a:xfrm>
          <a:prstGeom prst="line">
            <a:avLst/>
          </a:prstGeom>
          <a:noFill/>
          <a:ln w="12700">
            <a:solidFill>
              <a:srgbClr val="E0E0E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Rectangle 43"/>
          <p:cNvSpPr>
            <a:spLocks noChangeArrowheads="1"/>
          </p:cNvSpPr>
          <p:nvPr/>
        </p:nvSpPr>
        <p:spPr bwMode="auto">
          <a:xfrm>
            <a:off x="1468438" y="2571750"/>
            <a:ext cx="109538" cy="4762"/>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8" name="Rectangle 44"/>
          <p:cNvSpPr>
            <a:spLocks noChangeArrowheads="1"/>
          </p:cNvSpPr>
          <p:nvPr/>
        </p:nvSpPr>
        <p:spPr bwMode="auto">
          <a:xfrm>
            <a:off x="1649413" y="2566988"/>
            <a:ext cx="103188" cy="4762"/>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49" name="Rectangle 45"/>
          <p:cNvSpPr>
            <a:spLocks noChangeArrowheads="1"/>
          </p:cNvSpPr>
          <p:nvPr/>
        </p:nvSpPr>
        <p:spPr bwMode="auto">
          <a:xfrm>
            <a:off x="1830388" y="2566988"/>
            <a:ext cx="107950" cy="4762"/>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46"/>
          <p:cNvSpPr>
            <a:spLocks noChangeArrowheads="1"/>
          </p:cNvSpPr>
          <p:nvPr/>
        </p:nvSpPr>
        <p:spPr bwMode="auto">
          <a:xfrm>
            <a:off x="2009775" y="2566988"/>
            <a:ext cx="104775" cy="4762"/>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47"/>
          <p:cNvSpPr>
            <a:spLocks noChangeArrowheads="1"/>
          </p:cNvSpPr>
          <p:nvPr/>
        </p:nvSpPr>
        <p:spPr bwMode="auto">
          <a:xfrm>
            <a:off x="2190750" y="2571750"/>
            <a:ext cx="103188" cy="50800"/>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2" name="Rectangle 48"/>
          <p:cNvSpPr>
            <a:spLocks noChangeArrowheads="1"/>
          </p:cNvSpPr>
          <p:nvPr/>
        </p:nvSpPr>
        <p:spPr bwMode="auto">
          <a:xfrm>
            <a:off x="2371725" y="2563813"/>
            <a:ext cx="107950" cy="7937"/>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3" name="Rectangle 49"/>
          <p:cNvSpPr>
            <a:spLocks noChangeArrowheads="1"/>
          </p:cNvSpPr>
          <p:nvPr/>
        </p:nvSpPr>
        <p:spPr bwMode="auto">
          <a:xfrm>
            <a:off x="2551113" y="2566988"/>
            <a:ext cx="104775" cy="4762"/>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4" name="Rectangle 50"/>
          <p:cNvSpPr>
            <a:spLocks noChangeArrowheads="1"/>
          </p:cNvSpPr>
          <p:nvPr/>
        </p:nvSpPr>
        <p:spPr bwMode="auto">
          <a:xfrm>
            <a:off x="2732088" y="2571750"/>
            <a:ext cx="107950" cy="9525"/>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5" name="Rectangle 51"/>
          <p:cNvSpPr>
            <a:spLocks noChangeArrowheads="1"/>
          </p:cNvSpPr>
          <p:nvPr/>
        </p:nvSpPr>
        <p:spPr bwMode="auto">
          <a:xfrm>
            <a:off x="2913063" y="2571750"/>
            <a:ext cx="103188" cy="23812"/>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56" name="Rectangle 52"/>
          <p:cNvSpPr>
            <a:spLocks noChangeArrowheads="1"/>
          </p:cNvSpPr>
          <p:nvPr/>
        </p:nvSpPr>
        <p:spPr bwMode="auto">
          <a:xfrm>
            <a:off x="3092450" y="2571750"/>
            <a:ext cx="109538" cy="50800"/>
          </a:xfrm>
          <a:prstGeom prst="rect">
            <a:avLst/>
          </a:prstGeom>
          <a:solidFill>
            <a:srgbClr val="FF0000"/>
          </a:solidFill>
          <a:ln w="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7" name="Line 103"/>
          <p:cNvSpPr>
            <a:spLocks noChangeShapeType="1"/>
          </p:cNvSpPr>
          <p:nvPr/>
        </p:nvSpPr>
        <p:spPr bwMode="auto">
          <a:xfrm flipV="1">
            <a:off x="1296988" y="2020888"/>
            <a:ext cx="0" cy="118745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8" name="Line 104"/>
          <p:cNvSpPr>
            <a:spLocks noChangeShapeType="1"/>
          </p:cNvSpPr>
          <p:nvPr/>
        </p:nvSpPr>
        <p:spPr bwMode="auto">
          <a:xfrm flipH="1">
            <a:off x="1238250" y="2973388"/>
            <a:ext cx="587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9" name="Rectangle 105"/>
          <p:cNvSpPr>
            <a:spLocks noChangeArrowheads="1"/>
          </p:cNvSpPr>
          <p:nvPr/>
        </p:nvSpPr>
        <p:spPr bwMode="auto">
          <a:xfrm>
            <a:off x="954088" y="2892425"/>
            <a:ext cx="333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anose="020B0604020202020204" pitchFamily="34" charset="0"/>
              </a:rPr>
              <a:t>-.02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0" name="Line 106"/>
          <p:cNvSpPr>
            <a:spLocks noChangeShapeType="1"/>
          </p:cNvSpPr>
          <p:nvPr/>
        </p:nvSpPr>
        <p:spPr bwMode="auto">
          <a:xfrm flipH="1">
            <a:off x="1238250" y="2774950"/>
            <a:ext cx="587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1" name="Rectangle 107"/>
          <p:cNvSpPr>
            <a:spLocks noChangeArrowheads="1"/>
          </p:cNvSpPr>
          <p:nvPr/>
        </p:nvSpPr>
        <p:spPr bwMode="auto">
          <a:xfrm>
            <a:off x="954088" y="2693988"/>
            <a:ext cx="3333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anose="020B0604020202020204" pitchFamily="34" charset="0"/>
              </a:rPr>
              <a:t>-.01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2" name="Line 108"/>
          <p:cNvSpPr>
            <a:spLocks noChangeShapeType="1"/>
          </p:cNvSpPr>
          <p:nvPr/>
        </p:nvSpPr>
        <p:spPr bwMode="auto">
          <a:xfrm flipH="1">
            <a:off x="1238250" y="2571750"/>
            <a:ext cx="587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3" name="Rectangle 109"/>
          <p:cNvSpPr>
            <a:spLocks noChangeArrowheads="1"/>
          </p:cNvSpPr>
          <p:nvPr/>
        </p:nvSpPr>
        <p:spPr bwMode="auto">
          <a:xfrm>
            <a:off x="1125538" y="2490788"/>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anose="020B0604020202020204" pitchFamily="34" charset="0"/>
              </a:rPr>
              <a:t>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4" name="Line 110"/>
          <p:cNvSpPr>
            <a:spLocks noChangeShapeType="1"/>
          </p:cNvSpPr>
          <p:nvPr/>
        </p:nvSpPr>
        <p:spPr bwMode="auto">
          <a:xfrm flipH="1">
            <a:off x="1238250" y="2373313"/>
            <a:ext cx="587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5" name="Rectangle 111"/>
          <p:cNvSpPr>
            <a:spLocks noChangeArrowheads="1"/>
          </p:cNvSpPr>
          <p:nvPr/>
        </p:nvSpPr>
        <p:spPr bwMode="auto">
          <a:xfrm>
            <a:off x="1004888" y="2292350"/>
            <a:ext cx="284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anose="020B0604020202020204" pitchFamily="34" charset="0"/>
              </a:rPr>
              <a:t>.01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6" name="Line 112"/>
          <p:cNvSpPr>
            <a:spLocks noChangeShapeType="1"/>
          </p:cNvSpPr>
          <p:nvPr/>
        </p:nvSpPr>
        <p:spPr bwMode="auto">
          <a:xfrm flipH="1">
            <a:off x="1238250" y="2174875"/>
            <a:ext cx="58738"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7" name="Rectangle 113"/>
          <p:cNvSpPr>
            <a:spLocks noChangeArrowheads="1"/>
          </p:cNvSpPr>
          <p:nvPr/>
        </p:nvSpPr>
        <p:spPr bwMode="auto">
          <a:xfrm>
            <a:off x="1004888" y="2093913"/>
            <a:ext cx="28416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anose="020B0604020202020204" pitchFamily="34" charset="0"/>
              </a:rPr>
              <a:t>.02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9" name="Line 125"/>
          <p:cNvSpPr>
            <a:spLocks noChangeShapeType="1"/>
          </p:cNvSpPr>
          <p:nvPr/>
        </p:nvSpPr>
        <p:spPr bwMode="auto">
          <a:xfrm>
            <a:off x="1296988" y="3208338"/>
            <a:ext cx="2079625" cy="0"/>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0" name="Rectangle 126"/>
          <p:cNvSpPr>
            <a:spLocks noChangeArrowheads="1"/>
          </p:cNvSpPr>
          <p:nvPr/>
        </p:nvSpPr>
        <p:spPr bwMode="auto">
          <a:xfrm rot="16200000">
            <a:off x="1354138" y="3297238"/>
            <a:ext cx="3778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Normal</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1" name="Rectangle 127"/>
          <p:cNvSpPr>
            <a:spLocks noChangeArrowheads="1"/>
          </p:cNvSpPr>
          <p:nvPr/>
        </p:nvSpPr>
        <p:spPr bwMode="auto">
          <a:xfrm rot="16200000">
            <a:off x="1462088" y="3359150"/>
            <a:ext cx="5222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gh(-0.2, 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2" name="Rectangle 128"/>
          <p:cNvSpPr>
            <a:spLocks noChangeArrowheads="1"/>
          </p:cNvSpPr>
          <p:nvPr/>
        </p:nvSpPr>
        <p:spPr bwMode="auto">
          <a:xfrm rot="16200000">
            <a:off x="1658938" y="3344863"/>
            <a:ext cx="4873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gh(0.5, 0)</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3" name="Rectangle 129"/>
          <p:cNvSpPr>
            <a:spLocks noChangeArrowheads="1"/>
          </p:cNvSpPr>
          <p:nvPr/>
        </p:nvSpPr>
        <p:spPr bwMode="auto">
          <a:xfrm rot="16200000">
            <a:off x="1768475" y="3400425"/>
            <a:ext cx="6302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gamma(2, 2)</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4" name="Rectangle 130"/>
          <p:cNvSpPr>
            <a:spLocks noChangeArrowheads="1"/>
          </p:cNvSpPr>
          <p:nvPr/>
        </p:nvSpPr>
        <p:spPr bwMode="auto">
          <a:xfrm rot="16200000">
            <a:off x="1906588" y="3433763"/>
            <a:ext cx="7159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gamma(9, 0.5)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5" name="Rectangle 131"/>
          <p:cNvSpPr>
            <a:spLocks noChangeArrowheads="1"/>
          </p:cNvSpPr>
          <p:nvPr/>
        </p:nvSpPr>
        <p:spPr bwMode="auto">
          <a:xfrm rot="16200000">
            <a:off x="2222500" y="3330575"/>
            <a:ext cx="44608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mix(1, 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6" name="Rectangle 132"/>
          <p:cNvSpPr>
            <a:spLocks noChangeArrowheads="1"/>
          </p:cNvSpPr>
          <p:nvPr/>
        </p:nvSpPr>
        <p:spPr bwMode="auto">
          <a:xfrm rot="16200000">
            <a:off x="2359025" y="3363913"/>
            <a:ext cx="5318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mix(1, 1.5)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7" name="Rectangle 133"/>
          <p:cNvSpPr>
            <a:spLocks noChangeArrowheads="1"/>
          </p:cNvSpPr>
          <p:nvPr/>
        </p:nvSpPr>
        <p:spPr bwMode="auto">
          <a:xfrm rot="16200000">
            <a:off x="2540000" y="3363913"/>
            <a:ext cx="53181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mix(1.5, 1)</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8" name="Rectangle 134"/>
          <p:cNvSpPr>
            <a:spLocks noChangeArrowheads="1"/>
          </p:cNvSpPr>
          <p:nvPr/>
        </p:nvSpPr>
        <p:spPr bwMode="auto">
          <a:xfrm rot="16200000">
            <a:off x="2547938" y="3492500"/>
            <a:ext cx="87947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lognormal(0, 0.25)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39" name="Rectangle 135"/>
          <p:cNvSpPr>
            <a:spLocks noChangeArrowheads="1"/>
          </p:cNvSpPr>
          <p:nvPr/>
        </p:nvSpPr>
        <p:spPr bwMode="auto">
          <a:xfrm rot="16200000">
            <a:off x="2668588" y="3532188"/>
            <a:ext cx="99695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anose="020B0604020202020204" pitchFamily="34" charset="0"/>
              </a:rPr>
              <a:t>lognormal(0, 0.0625)</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95" name="Rectangle 191"/>
          <p:cNvSpPr>
            <a:spLocks noChangeArrowheads="1"/>
          </p:cNvSpPr>
          <p:nvPr/>
        </p:nvSpPr>
        <p:spPr bwMode="auto">
          <a:xfrm>
            <a:off x="1296988" y="1804988"/>
            <a:ext cx="2076450" cy="212725"/>
          </a:xfrm>
          <a:prstGeom prst="rect">
            <a:avLst/>
          </a:prstGeom>
          <a:solidFill>
            <a:srgbClr val="E5DAA5"/>
          </a:solidFill>
          <a:ln w="793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96" name="Rectangle 192"/>
          <p:cNvSpPr>
            <a:spLocks noChangeArrowheads="1"/>
          </p:cNvSpPr>
          <p:nvPr/>
        </p:nvSpPr>
        <p:spPr bwMode="auto">
          <a:xfrm>
            <a:off x="2168525" y="1808163"/>
            <a:ext cx="428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anose="020B0604020202020204" pitchFamily="34" charset="0"/>
              </a:rPr>
              <a:t>Raw</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197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 How </a:t>
            </a:r>
            <a:r>
              <a:rPr lang="en-US" altLang="en-US" dirty="0"/>
              <a:t>to impute </a:t>
            </a:r>
            <a:r>
              <a:rPr lang="en-US" altLang="en-US" dirty="0" smtClean="0"/>
              <a:t>non-normal variables</a:t>
            </a:r>
            <a:r>
              <a:rPr lang="en-US" altLang="en-US" dirty="0"/>
              <a:t>?</a:t>
            </a:r>
            <a:endParaRPr lang="en-AU" dirty="0"/>
          </a:p>
        </p:txBody>
      </p:sp>
      <p:sp>
        <p:nvSpPr>
          <p:cNvPr id="6" name="TextBox 5"/>
          <p:cNvSpPr txBox="1"/>
          <p:nvPr/>
        </p:nvSpPr>
        <p:spPr>
          <a:xfrm>
            <a:off x="323528" y="1124744"/>
            <a:ext cx="7709290" cy="523220"/>
          </a:xfrm>
          <a:prstGeom prst="rect">
            <a:avLst/>
          </a:prstGeom>
          <a:noFill/>
        </p:spPr>
        <p:txBody>
          <a:bodyPr wrap="none" rtlCol="0">
            <a:spAutoFit/>
          </a:bodyPr>
          <a:lstStyle/>
          <a:p>
            <a:r>
              <a:rPr lang="en-AU" sz="2800" b="1" dirty="0" smtClean="0">
                <a:solidFill>
                  <a:srgbClr val="CC0000"/>
                </a:solidFill>
                <a:latin typeface="+mn-lt"/>
              </a:rPr>
              <a:t>Results – </a:t>
            </a:r>
            <a:r>
              <a:rPr lang="en-AU" sz="2800" b="1" i="1" dirty="0" smtClean="0">
                <a:solidFill>
                  <a:srgbClr val="CC0000"/>
                </a:solidFill>
                <a:latin typeface="+mn-lt"/>
              </a:rPr>
              <a:t>Y</a:t>
            </a:r>
            <a:r>
              <a:rPr lang="en-AU" sz="2800" b="1" dirty="0" smtClean="0">
                <a:solidFill>
                  <a:srgbClr val="CC0000"/>
                </a:solidFill>
                <a:latin typeface="+mn-lt"/>
              </a:rPr>
              <a:t> continuous related to </a:t>
            </a:r>
            <a:r>
              <a:rPr lang="en-AU" sz="2800" b="1" i="1" dirty="0" smtClean="0">
                <a:solidFill>
                  <a:srgbClr val="CC0000"/>
                </a:solidFill>
                <a:latin typeface="+mn-lt"/>
              </a:rPr>
              <a:t>X</a:t>
            </a:r>
            <a:r>
              <a:rPr lang="en-AU" sz="2800" b="1" dirty="0" smtClean="0">
                <a:solidFill>
                  <a:srgbClr val="CC0000"/>
                </a:solidFill>
                <a:latin typeface="+mn-lt"/>
              </a:rPr>
              <a:t>: mean of </a:t>
            </a:r>
            <a:r>
              <a:rPr lang="en-AU" sz="2800" b="1" i="1" dirty="0" smtClean="0">
                <a:solidFill>
                  <a:srgbClr val="CC0000"/>
                </a:solidFill>
                <a:latin typeface="+mn-lt"/>
              </a:rPr>
              <a:t>X</a:t>
            </a:r>
            <a:endParaRPr lang="en-AU" sz="2800" b="1" i="1" dirty="0">
              <a:solidFill>
                <a:srgbClr val="CC0000"/>
              </a:solidFill>
              <a:latin typeface="+mn-lt"/>
            </a:endParaRPr>
          </a:p>
        </p:txBody>
      </p:sp>
      <p:pic>
        <p:nvPicPr>
          <p:cNvPr id="7" name="Picture 6"/>
          <p:cNvPicPr>
            <a:picLocks noChangeAspect="1"/>
          </p:cNvPicPr>
          <p:nvPr/>
        </p:nvPicPr>
        <p:blipFill>
          <a:blip r:embed="rId3"/>
          <a:stretch>
            <a:fillRect/>
          </a:stretch>
        </p:blipFill>
        <p:spPr>
          <a:xfrm>
            <a:off x="539552" y="1484784"/>
            <a:ext cx="7572879" cy="5544662"/>
          </a:xfrm>
          <a:prstGeom prst="rect">
            <a:avLst/>
          </a:prstGeom>
        </p:spPr>
      </p:pic>
    </p:spTree>
    <p:extLst>
      <p:ext uri="{BB962C8B-B14F-4D97-AF65-F5344CB8AC3E}">
        <p14:creationId xmlns:p14="http://schemas.microsoft.com/office/powerpoint/2010/main" val="1654771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7544" y="1484784"/>
            <a:ext cx="7612988" cy="5574028"/>
          </a:xfrm>
          <a:prstGeom prst="rect">
            <a:avLst/>
          </a:prstGeom>
        </p:spPr>
      </p:pic>
      <p:sp>
        <p:nvSpPr>
          <p:cNvPr id="2" name="Title 1"/>
          <p:cNvSpPr>
            <a:spLocks noGrp="1"/>
          </p:cNvSpPr>
          <p:nvPr>
            <p:ph type="title"/>
          </p:nvPr>
        </p:nvSpPr>
        <p:spPr/>
        <p:txBody>
          <a:bodyPr/>
          <a:lstStyle/>
          <a:p>
            <a:r>
              <a:rPr lang="en-US" altLang="en-US" dirty="0" smtClean="0"/>
              <a:t>2. How </a:t>
            </a:r>
            <a:r>
              <a:rPr lang="en-US" altLang="en-US" dirty="0"/>
              <a:t>to impute </a:t>
            </a:r>
            <a:r>
              <a:rPr lang="en-US" altLang="en-US" dirty="0" smtClean="0"/>
              <a:t>non-normal variables</a:t>
            </a:r>
            <a:r>
              <a:rPr lang="en-US" altLang="en-US" dirty="0"/>
              <a:t>?</a:t>
            </a:r>
            <a:endParaRPr lang="en-AU" dirty="0"/>
          </a:p>
        </p:txBody>
      </p:sp>
      <p:sp>
        <p:nvSpPr>
          <p:cNvPr id="6" name="TextBox 5"/>
          <p:cNvSpPr txBox="1"/>
          <p:nvPr/>
        </p:nvSpPr>
        <p:spPr>
          <a:xfrm>
            <a:off x="323528" y="1124744"/>
            <a:ext cx="7491025" cy="523220"/>
          </a:xfrm>
          <a:prstGeom prst="rect">
            <a:avLst/>
          </a:prstGeom>
          <a:noFill/>
        </p:spPr>
        <p:txBody>
          <a:bodyPr wrap="none" rtlCol="0">
            <a:spAutoFit/>
          </a:bodyPr>
          <a:lstStyle/>
          <a:p>
            <a:r>
              <a:rPr lang="en-AU" sz="2800" b="1" dirty="0" smtClean="0">
                <a:solidFill>
                  <a:srgbClr val="CC0000"/>
                </a:solidFill>
                <a:latin typeface="+mn-lt"/>
              </a:rPr>
              <a:t>Results </a:t>
            </a:r>
            <a:r>
              <a:rPr lang="en-AU" sz="2800" b="1" dirty="0">
                <a:solidFill>
                  <a:srgbClr val="CC0000"/>
                </a:solidFill>
              </a:rPr>
              <a:t>– </a:t>
            </a:r>
            <a:r>
              <a:rPr lang="en-AU" sz="2800" b="1" i="1" dirty="0">
                <a:solidFill>
                  <a:srgbClr val="CC0000"/>
                </a:solidFill>
              </a:rPr>
              <a:t>Y</a:t>
            </a:r>
            <a:r>
              <a:rPr lang="en-AU" sz="2800" b="1" dirty="0">
                <a:solidFill>
                  <a:srgbClr val="CC0000"/>
                </a:solidFill>
              </a:rPr>
              <a:t> continuous related to </a:t>
            </a:r>
            <a:r>
              <a:rPr lang="en-AU" sz="2800" b="1" i="1" dirty="0" smtClean="0">
                <a:solidFill>
                  <a:srgbClr val="CC0000"/>
                </a:solidFill>
              </a:rPr>
              <a:t>X</a:t>
            </a:r>
            <a:r>
              <a:rPr lang="en-AU" sz="2800" b="1" dirty="0" smtClean="0">
                <a:solidFill>
                  <a:srgbClr val="CC0000"/>
                </a:solidFill>
              </a:rPr>
              <a:t>: association</a:t>
            </a:r>
            <a:endParaRPr lang="en-AU" sz="2800" b="1" i="1" dirty="0">
              <a:solidFill>
                <a:srgbClr val="CC0000"/>
              </a:solidFill>
              <a:latin typeface="Symbol" panose="05050102010706020507" pitchFamily="18" charset="2"/>
            </a:endParaRPr>
          </a:p>
        </p:txBody>
      </p:sp>
    </p:spTree>
    <p:extLst>
      <p:ext uri="{BB962C8B-B14F-4D97-AF65-F5344CB8AC3E}">
        <p14:creationId xmlns:p14="http://schemas.microsoft.com/office/powerpoint/2010/main" val="2806994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11560" y="1601797"/>
            <a:ext cx="7344816" cy="5377680"/>
          </a:xfrm>
          <a:prstGeom prst="rect">
            <a:avLst/>
          </a:prstGeom>
        </p:spPr>
      </p:pic>
      <p:sp>
        <p:nvSpPr>
          <p:cNvPr id="2" name="Title 1"/>
          <p:cNvSpPr>
            <a:spLocks noGrp="1"/>
          </p:cNvSpPr>
          <p:nvPr>
            <p:ph type="title"/>
          </p:nvPr>
        </p:nvSpPr>
        <p:spPr/>
        <p:txBody>
          <a:bodyPr/>
          <a:lstStyle/>
          <a:p>
            <a:r>
              <a:rPr lang="en-US" altLang="en-US" dirty="0" smtClean="0"/>
              <a:t>2. How </a:t>
            </a:r>
            <a:r>
              <a:rPr lang="en-US" altLang="en-US" dirty="0"/>
              <a:t>to impute </a:t>
            </a:r>
            <a:r>
              <a:rPr lang="en-US" altLang="en-US" dirty="0" smtClean="0"/>
              <a:t>non-normal variables</a:t>
            </a:r>
            <a:r>
              <a:rPr lang="en-US" altLang="en-US" dirty="0"/>
              <a:t>?</a:t>
            </a:r>
            <a:endParaRPr lang="en-AU" dirty="0"/>
          </a:p>
        </p:txBody>
      </p:sp>
      <p:sp>
        <p:nvSpPr>
          <p:cNvPr id="6" name="TextBox 5"/>
          <p:cNvSpPr txBox="1"/>
          <p:nvPr/>
        </p:nvSpPr>
        <p:spPr>
          <a:xfrm>
            <a:off x="323528" y="1124744"/>
            <a:ext cx="8687122" cy="954107"/>
          </a:xfrm>
          <a:prstGeom prst="rect">
            <a:avLst/>
          </a:prstGeom>
          <a:noFill/>
        </p:spPr>
        <p:txBody>
          <a:bodyPr wrap="none" rtlCol="0">
            <a:spAutoFit/>
          </a:bodyPr>
          <a:lstStyle/>
          <a:p>
            <a:r>
              <a:rPr lang="en-AU" sz="2800" b="1" dirty="0">
                <a:solidFill>
                  <a:srgbClr val="CC0000"/>
                </a:solidFill>
                <a:latin typeface="+mn-lt"/>
              </a:rPr>
              <a:t>Results – </a:t>
            </a:r>
            <a:r>
              <a:rPr lang="en-AU" sz="2800" b="1" i="1" dirty="0">
                <a:solidFill>
                  <a:srgbClr val="CC0000"/>
                </a:solidFill>
                <a:latin typeface="+mn-lt"/>
              </a:rPr>
              <a:t>Y</a:t>
            </a:r>
            <a:r>
              <a:rPr lang="en-AU" sz="2800" b="1" dirty="0">
                <a:solidFill>
                  <a:srgbClr val="CC0000"/>
                </a:solidFill>
                <a:latin typeface="+mn-lt"/>
              </a:rPr>
              <a:t> continuous related to log(</a:t>
            </a:r>
            <a:r>
              <a:rPr lang="en-AU" sz="2800" b="1" i="1" dirty="0">
                <a:solidFill>
                  <a:srgbClr val="CC0000"/>
                </a:solidFill>
                <a:latin typeface="+mn-lt"/>
              </a:rPr>
              <a:t>X</a:t>
            </a:r>
            <a:r>
              <a:rPr lang="en-AU" sz="2800" b="1" dirty="0">
                <a:solidFill>
                  <a:srgbClr val="CC0000"/>
                </a:solidFill>
                <a:latin typeface="+mn-lt"/>
              </a:rPr>
              <a:t>): </a:t>
            </a:r>
            <a:r>
              <a:rPr lang="en-AU" sz="2800" b="1" dirty="0" smtClean="0">
                <a:solidFill>
                  <a:srgbClr val="CC0000"/>
                </a:solidFill>
                <a:latin typeface="+mn-lt"/>
              </a:rPr>
              <a:t>association</a:t>
            </a:r>
            <a:endParaRPr lang="en-AU" sz="2800" b="1" dirty="0">
              <a:solidFill>
                <a:srgbClr val="CC0000"/>
              </a:solidFill>
              <a:latin typeface="+mn-lt"/>
            </a:endParaRPr>
          </a:p>
          <a:p>
            <a:endParaRPr lang="en-AU" sz="2800" b="1" dirty="0">
              <a:solidFill>
                <a:srgbClr val="CC0000"/>
              </a:solidFill>
              <a:latin typeface="+mn-lt"/>
            </a:endParaRPr>
          </a:p>
        </p:txBody>
      </p:sp>
    </p:spTree>
    <p:extLst>
      <p:ext uri="{BB962C8B-B14F-4D97-AF65-F5344CB8AC3E}">
        <p14:creationId xmlns:p14="http://schemas.microsoft.com/office/powerpoint/2010/main" val="3061651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2. How </a:t>
            </a:r>
            <a:r>
              <a:rPr lang="en-US" altLang="en-US" dirty="0"/>
              <a:t>to impute </a:t>
            </a:r>
            <a:r>
              <a:rPr lang="en-US" altLang="en-US" dirty="0" smtClean="0"/>
              <a:t>non-normal variables</a:t>
            </a:r>
            <a:r>
              <a:rPr lang="en-US" altLang="en-US" dirty="0"/>
              <a:t>?</a:t>
            </a:r>
            <a:endParaRPr lang="en-AU" dirty="0"/>
          </a:p>
        </p:txBody>
      </p:sp>
      <p:sp>
        <p:nvSpPr>
          <p:cNvPr id="3" name="Content Placeholder 2"/>
          <p:cNvSpPr>
            <a:spLocks noGrp="1"/>
          </p:cNvSpPr>
          <p:nvPr>
            <p:ph idx="1"/>
          </p:nvPr>
        </p:nvSpPr>
        <p:spPr/>
        <p:txBody>
          <a:bodyPr/>
          <a:lstStyle/>
          <a:p>
            <a:pPr marL="0" indent="0">
              <a:buNone/>
            </a:pPr>
            <a:r>
              <a:rPr lang="en-AU" b="1" dirty="0" smtClean="0">
                <a:solidFill>
                  <a:srgbClr val="CC0000"/>
                </a:solidFill>
              </a:rPr>
              <a:t>Summary</a:t>
            </a:r>
          </a:p>
          <a:p>
            <a:pPr>
              <a:buFont typeface="Arial" panose="020B0604020202020204" pitchFamily="34" charset="0"/>
              <a:buChar char="•"/>
            </a:pPr>
            <a:r>
              <a:rPr lang="en-AU" dirty="0" smtClean="0"/>
              <a:t>Distribution </a:t>
            </a:r>
            <a:r>
              <a:rPr lang="en-AU" dirty="0"/>
              <a:t>of the incomplete variable is (kind of) </a:t>
            </a:r>
            <a:r>
              <a:rPr lang="en-AU" dirty="0" smtClean="0"/>
              <a:t>irrelevant</a:t>
            </a:r>
            <a:endParaRPr lang="en-AU" dirty="0"/>
          </a:p>
          <a:p>
            <a:pPr>
              <a:buFont typeface="Arial" panose="020B0604020202020204" pitchFamily="34" charset="0"/>
              <a:buChar char="•"/>
            </a:pPr>
            <a:r>
              <a:rPr lang="en-AU" dirty="0"/>
              <a:t>More about </a:t>
            </a:r>
            <a:r>
              <a:rPr lang="en-AU" dirty="0" err="1"/>
              <a:t>linearising</a:t>
            </a:r>
            <a:r>
              <a:rPr lang="en-AU" dirty="0"/>
              <a:t> the relationship between the variables in the imputation model</a:t>
            </a:r>
          </a:p>
          <a:p>
            <a:pPr marL="1085850" lvl="1" indent="-342900">
              <a:buFont typeface="Arial" panose="020B0604020202020204" pitchFamily="34" charset="0"/>
              <a:buChar char="•"/>
            </a:pPr>
            <a:r>
              <a:rPr lang="en-AU" sz="2400" dirty="0">
                <a:solidFill>
                  <a:srgbClr val="00203F"/>
                </a:solidFill>
              </a:rPr>
              <a:t>If the relationship is linear, transforming can introduce bias irrespective of the transformation used </a:t>
            </a:r>
          </a:p>
          <a:p>
            <a:pPr marL="1085850" lvl="1" indent="-342900">
              <a:buFont typeface="Arial" panose="020B0604020202020204" pitchFamily="34" charset="0"/>
              <a:buChar char="•"/>
            </a:pPr>
            <a:r>
              <a:rPr lang="en-AU" sz="2400" dirty="0">
                <a:solidFill>
                  <a:srgbClr val="00203F"/>
                </a:solidFill>
              </a:rPr>
              <a:t>If the relationship if non-linear, it may important to transform to accurately capture the </a:t>
            </a:r>
            <a:r>
              <a:rPr lang="en-AU" sz="2400" dirty="0" smtClean="0">
                <a:solidFill>
                  <a:srgbClr val="00203F"/>
                </a:solidFill>
              </a:rPr>
              <a:t>relationship</a:t>
            </a:r>
            <a:endParaRPr lang="en-AU" dirty="0"/>
          </a:p>
          <a:p>
            <a:pPr>
              <a:buFont typeface="Arial" panose="020B0604020202020204" pitchFamily="34" charset="0"/>
              <a:buChar char="•"/>
            </a:pPr>
            <a:r>
              <a:rPr lang="en-AU" dirty="0"/>
              <a:t>Ties in with the issue of compatibility between the imputation and analysis </a:t>
            </a:r>
            <a:r>
              <a:rPr lang="en-AU" dirty="0" smtClean="0"/>
              <a:t>models </a:t>
            </a:r>
            <a:r>
              <a:rPr lang="en-AU" sz="2000" dirty="0" smtClean="0"/>
              <a:t>(Bartlett et al, SMMR, 2014)</a:t>
            </a:r>
            <a:endParaRPr lang="en-AU" sz="2000" dirty="0"/>
          </a:p>
          <a:p>
            <a:endParaRPr lang="en-AU" dirty="0"/>
          </a:p>
        </p:txBody>
      </p:sp>
      <p:sp>
        <p:nvSpPr>
          <p:cNvPr id="4" name="Text Box 4"/>
          <p:cNvSpPr txBox="1">
            <a:spLocks noChangeArrowheads="1"/>
          </p:cNvSpPr>
          <p:nvPr/>
        </p:nvSpPr>
        <p:spPr bwMode="auto">
          <a:xfrm>
            <a:off x="170726" y="6337078"/>
            <a:ext cx="46172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pPr>
              <a:spcBef>
                <a:spcPct val="50000"/>
              </a:spcBef>
              <a:buFontTx/>
              <a:buNone/>
            </a:pPr>
            <a:r>
              <a:rPr lang="en-US" altLang="en-US" sz="1800" dirty="0" smtClean="0">
                <a:latin typeface="Times New Roman" pitchFamily="18" charset="0"/>
              </a:rPr>
              <a:t>(Lee &amp; Carlin, </a:t>
            </a:r>
            <a:r>
              <a:rPr lang="en-US" altLang="en-US" sz="1800" i="1" dirty="0" smtClean="0">
                <a:latin typeface="Times New Roman" pitchFamily="18" charset="0"/>
              </a:rPr>
              <a:t>submitted, </a:t>
            </a:r>
            <a:r>
              <a:rPr lang="en-US" altLang="en-US" sz="1800" dirty="0" smtClean="0">
                <a:latin typeface="Times New Roman" pitchFamily="18" charset="0"/>
              </a:rPr>
              <a:t>2014</a:t>
            </a:r>
            <a:r>
              <a:rPr lang="en-US" altLang="en-US" sz="1800" i="1" dirty="0" smtClean="0">
                <a:latin typeface="Times New Roman" pitchFamily="18" charset="0"/>
              </a:rPr>
              <a:t>)</a:t>
            </a:r>
            <a:endParaRPr lang="en-AU" altLang="en-US" sz="1800" dirty="0">
              <a:latin typeface="Times New Roman" pitchFamily="18" charset="0"/>
            </a:endParaRPr>
          </a:p>
        </p:txBody>
      </p:sp>
    </p:spTree>
    <p:extLst>
      <p:ext uri="{BB962C8B-B14F-4D97-AF65-F5344CB8AC3E}">
        <p14:creationId xmlns:p14="http://schemas.microsoft.com/office/powerpoint/2010/main" val="4166487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3600" dirty="0" smtClean="0"/>
              <a:t>3. How </a:t>
            </a:r>
            <a:r>
              <a:rPr lang="en-US" altLang="en-US" sz="3600" dirty="0"/>
              <a:t>to impute limited range variables</a:t>
            </a:r>
            <a:r>
              <a:rPr lang="en-US" altLang="en-US" sz="3600" dirty="0" smtClean="0"/>
              <a:t>?</a:t>
            </a:r>
            <a:endParaRPr lang="en-AU" sz="3600" dirty="0"/>
          </a:p>
        </p:txBody>
      </p:sp>
      <p:sp>
        <p:nvSpPr>
          <p:cNvPr id="3" name="Content Placeholder 2"/>
          <p:cNvSpPr>
            <a:spLocks noGrp="1"/>
          </p:cNvSpPr>
          <p:nvPr>
            <p:ph idx="1"/>
          </p:nvPr>
        </p:nvSpPr>
        <p:spPr/>
        <p:txBody>
          <a:bodyPr/>
          <a:lstStyle/>
          <a:p>
            <a:r>
              <a:rPr lang="en-AU" dirty="0" smtClean="0"/>
              <a:t>Some variables have a restricted range of values</a:t>
            </a:r>
          </a:p>
          <a:p>
            <a:pPr lvl="1"/>
            <a:r>
              <a:rPr lang="en-AU" dirty="0" smtClean="0"/>
              <a:t>Expected range e.g. age, height,…</a:t>
            </a:r>
          </a:p>
          <a:p>
            <a:pPr lvl="1"/>
            <a:r>
              <a:rPr lang="en-AU" dirty="0" smtClean="0"/>
              <a:t>By definition e.g. a clinical scale,…</a:t>
            </a:r>
          </a:p>
          <a:p>
            <a:pPr lvl="1"/>
            <a:endParaRPr lang="en-AU" sz="1200" dirty="0" smtClean="0"/>
          </a:p>
          <a:p>
            <a:r>
              <a:rPr lang="en-AU" dirty="0" smtClean="0"/>
              <a:t>Imputing as a continuous variable can mean imputed values fall outside the legal range</a:t>
            </a:r>
          </a:p>
          <a:p>
            <a:endParaRPr lang="en-AU" sz="1200" dirty="0" smtClean="0"/>
          </a:p>
          <a:p>
            <a:r>
              <a:rPr lang="en-AU" dirty="0" smtClean="0"/>
              <a:t>Options for imputation:</a:t>
            </a:r>
          </a:p>
          <a:p>
            <a:pPr lvl="1"/>
            <a:r>
              <a:rPr lang="en-AU" dirty="0" smtClean="0"/>
              <a:t>Impute as usual and use illegal values</a:t>
            </a:r>
          </a:p>
          <a:p>
            <a:pPr lvl="1"/>
            <a:r>
              <a:rPr lang="en-AU" dirty="0"/>
              <a:t>Impute as usual </a:t>
            </a:r>
            <a:r>
              <a:rPr lang="en-AU" dirty="0" smtClean="0"/>
              <a:t>and use post-imputation rounding</a:t>
            </a:r>
          </a:p>
          <a:p>
            <a:pPr lvl="1"/>
            <a:r>
              <a:rPr lang="en-AU" dirty="0" smtClean="0"/>
              <a:t>Impute using truncated regression</a:t>
            </a:r>
          </a:p>
          <a:p>
            <a:pPr lvl="1"/>
            <a:r>
              <a:rPr lang="en-AU" dirty="0" smtClean="0"/>
              <a:t>Impute using predictive mean matching</a:t>
            </a:r>
          </a:p>
          <a:p>
            <a:endParaRPr lang="en-AU" dirty="0"/>
          </a:p>
        </p:txBody>
      </p:sp>
    </p:spTree>
    <p:extLst>
      <p:ext uri="{BB962C8B-B14F-4D97-AF65-F5344CB8AC3E}">
        <p14:creationId xmlns:p14="http://schemas.microsoft.com/office/powerpoint/2010/main" val="412560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3600" dirty="0" smtClean="0"/>
              <a:t>3. How </a:t>
            </a:r>
            <a:r>
              <a:rPr lang="en-US" altLang="en-US" sz="3600" dirty="0"/>
              <a:t>to impute limited range variables</a:t>
            </a:r>
            <a:r>
              <a:rPr lang="en-US" altLang="en-US" sz="3600" dirty="0" smtClean="0"/>
              <a:t>?</a:t>
            </a:r>
            <a:endParaRPr lang="en-AU" sz="3600" dirty="0"/>
          </a:p>
        </p:txBody>
      </p:sp>
      <p:sp>
        <p:nvSpPr>
          <p:cNvPr id="3" name="Content Placeholder 2"/>
          <p:cNvSpPr>
            <a:spLocks noGrp="1"/>
          </p:cNvSpPr>
          <p:nvPr>
            <p:ph idx="1"/>
          </p:nvPr>
        </p:nvSpPr>
        <p:spPr>
          <a:xfrm>
            <a:off x="152400" y="1052736"/>
            <a:ext cx="8839200" cy="5400600"/>
          </a:xfrm>
        </p:spPr>
        <p:txBody>
          <a:bodyPr/>
          <a:lstStyle/>
          <a:p>
            <a:r>
              <a:rPr lang="en-AU" b="1" dirty="0" smtClean="0">
                <a:solidFill>
                  <a:srgbClr val="FF0000"/>
                </a:solidFill>
              </a:rPr>
              <a:t>Comparative study </a:t>
            </a:r>
            <a:r>
              <a:rPr lang="en-AU" sz="2000" dirty="0" smtClean="0"/>
              <a:t>(Rodwell et al, </a:t>
            </a:r>
            <a:r>
              <a:rPr lang="en-AU" sz="2000" i="1" dirty="0" smtClean="0"/>
              <a:t>BMC Res Meth</a:t>
            </a:r>
            <a:r>
              <a:rPr lang="en-AU" sz="2000" dirty="0" smtClean="0"/>
              <a:t>, 2014)</a:t>
            </a:r>
          </a:p>
          <a:p>
            <a:pPr lvl="1"/>
            <a:r>
              <a:rPr lang="en-AU" sz="2400" dirty="0" smtClean="0"/>
              <a:t>Simulation </a:t>
            </a:r>
            <a:r>
              <a:rPr lang="en-AU" sz="2400" dirty="0"/>
              <a:t>study </a:t>
            </a:r>
            <a:r>
              <a:rPr lang="en-AU" sz="2400" dirty="0" smtClean="0"/>
              <a:t>based on the VAHCS where </a:t>
            </a:r>
            <a:r>
              <a:rPr lang="en-AU" sz="2400" dirty="0" err="1"/>
              <a:t>missingness</a:t>
            </a:r>
            <a:r>
              <a:rPr lang="en-AU" sz="2400" dirty="0"/>
              <a:t> </a:t>
            </a:r>
            <a:r>
              <a:rPr lang="en-AU" sz="2400" dirty="0" smtClean="0"/>
              <a:t>was (repeatedly</a:t>
            </a:r>
            <a:r>
              <a:rPr lang="en-AU" sz="2400" dirty="0"/>
              <a:t>) </a:t>
            </a:r>
            <a:r>
              <a:rPr lang="en-AU" sz="2400" dirty="0" smtClean="0"/>
              <a:t>introduced in </a:t>
            </a:r>
            <a:r>
              <a:rPr lang="en-AU" sz="2400" dirty="0"/>
              <a:t>a completely observed </a:t>
            </a:r>
            <a:r>
              <a:rPr lang="en-AU" sz="2400" dirty="0" smtClean="0"/>
              <a:t>limited range variable (n=714, 33% MCAR or MAR)</a:t>
            </a:r>
          </a:p>
          <a:p>
            <a:pPr marL="457200" lvl="1" indent="0">
              <a:buNone/>
            </a:pPr>
            <a:endParaRPr lang="en-AU" dirty="0"/>
          </a:p>
          <a:p>
            <a:pPr lvl="1"/>
            <a:endParaRPr lang="en-AU" dirty="0" smtClean="0"/>
          </a:p>
          <a:p>
            <a:pPr lvl="1"/>
            <a:endParaRPr lang="en-AU" dirty="0"/>
          </a:p>
          <a:p>
            <a:pPr lvl="1"/>
            <a:endParaRPr lang="en-AU" dirty="0"/>
          </a:p>
          <a:p>
            <a:pPr lvl="1"/>
            <a:endParaRPr lang="en-AU" dirty="0" smtClean="0"/>
          </a:p>
          <a:p>
            <a:pPr lvl="1"/>
            <a:endParaRPr lang="en-AU" sz="1400" dirty="0" smtClean="0"/>
          </a:p>
          <a:p>
            <a:pPr lvl="1"/>
            <a:r>
              <a:rPr lang="en-AU" dirty="0" smtClean="0"/>
              <a:t>Estimation of the marginal mean of the GHQ and regression with a fully observed outcome</a:t>
            </a:r>
          </a:p>
          <a:p>
            <a:pPr lvl="2"/>
            <a:r>
              <a:rPr lang="en-AU" dirty="0" smtClean="0"/>
              <a:t>Compared results to “truth” from the complete data</a:t>
            </a:r>
          </a:p>
        </p:txBody>
      </p:sp>
      <p:grpSp>
        <p:nvGrpSpPr>
          <p:cNvPr id="4" name="Group 3"/>
          <p:cNvGrpSpPr/>
          <p:nvPr/>
        </p:nvGrpSpPr>
        <p:grpSpPr>
          <a:xfrm>
            <a:off x="209548" y="2852936"/>
            <a:ext cx="8782052" cy="2429896"/>
            <a:chOff x="152398" y="2539471"/>
            <a:chExt cx="8710625" cy="2374299"/>
          </a:xfrm>
        </p:grpSpPr>
        <p:graphicFrame>
          <p:nvGraphicFramePr>
            <p:cNvPr id="5" name="Picture Placeholder 5"/>
            <p:cNvGraphicFramePr>
              <a:graphicFrameLocks/>
            </p:cNvGraphicFramePr>
            <p:nvPr>
              <p:extLst>
                <p:ext uri="{D42A27DB-BD31-4B8C-83A1-F6EECF244321}">
                  <p14:modId xmlns:p14="http://schemas.microsoft.com/office/powerpoint/2010/main" val="2188534459"/>
                </p:ext>
              </p:extLst>
            </p:nvPr>
          </p:nvGraphicFramePr>
          <p:xfrm>
            <a:off x="152398" y="2539471"/>
            <a:ext cx="8710625" cy="2374299"/>
          </p:xfrm>
          <a:graphic>
            <a:graphicData uri="http://schemas.openxmlformats.org/drawingml/2006/table">
              <a:tbl>
                <a:tblPr firstRow="1" bandRow="1">
                  <a:tableStyleId>{5C22544A-7EE6-4342-B048-85BDC9FD1C3A}</a:tableStyleId>
                </a:tblPr>
                <a:tblGrid>
                  <a:gridCol w="1623239"/>
                  <a:gridCol w="2386271"/>
                  <a:gridCol w="2386271"/>
                  <a:gridCol w="2386271"/>
                </a:tblGrid>
                <a:tr h="673211">
                  <a:tc>
                    <a:txBody>
                      <a:bodyPr/>
                      <a:lstStyle/>
                      <a:p>
                        <a:r>
                          <a:rPr lang="en-AU" sz="1400" dirty="0" smtClean="0"/>
                          <a:t>General</a:t>
                        </a:r>
                        <a:r>
                          <a:rPr lang="en-AU" sz="1400" baseline="0" dirty="0" smtClean="0"/>
                          <a:t> Health Questionnaire (GHQ)</a:t>
                        </a:r>
                        <a:endParaRPr lang="en-AU" sz="1400" dirty="0"/>
                      </a:p>
                    </a:txBody>
                    <a:tcPr marT="34290" marB="34290"/>
                  </a:tc>
                  <a:tc>
                    <a:txBody>
                      <a:bodyPr/>
                      <a:lstStyle/>
                      <a:p>
                        <a:pPr algn="ctr"/>
                        <a:r>
                          <a:rPr lang="en-US" sz="1400" dirty="0" smtClean="0">
                            <a:latin typeface="Futura"/>
                          </a:rPr>
                          <a:t>Likert (weak skew)</a:t>
                        </a:r>
                        <a:endParaRPr lang="en-AU" sz="1400" dirty="0">
                          <a:latin typeface="Futura"/>
                        </a:endParaRPr>
                      </a:p>
                    </a:txBody>
                    <a:tcPr marT="34290" marB="34290"/>
                  </a:tc>
                  <a:tc>
                    <a:txBody>
                      <a:bodyPr/>
                      <a:lstStyle/>
                      <a:p>
                        <a:pPr algn="ctr"/>
                        <a:r>
                          <a:rPr lang="en-US" sz="1400" dirty="0" smtClean="0">
                            <a:latin typeface="Futura"/>
                          </a:rPr>
                          <a:t>C-GHQ (moderate skew)</a:t>
                        </a:r>
                        <a:endParaRPr lang="en-AU" sz="1400" dirty="0">
                          <a:latin typeface="Futura"/>
                        </a:endParaRPr>
                      </a:p>
                    </a:txBody>
                    <a:tcPr marT="34290" marB="34290"/>
                  </a:tc>
                  <a:tc>
                    <a:txBody>
                      <a:bodyPr/>
                      <a:lstStyle/>
                      <a:p>
                        <a:pPr algn="ctr"/>
                        <a:r>
                          <a:rPr lang="en-US" sz="1400" dirty="0" smtClean="0">
                            <a:latin typeface="Futura"/>
                          </a:rPr>
                          <a:t>Standard (severe</a:t>
                        </a:r>
                        <a:r>
                          <a:rPr lang="en-US" sz="1400" baseline="0" dirty="0" smtClean="0">
                            <a:latin typeface="Futura"/>
                          </a:rPr>
                          <a:t> skew)</a:t>
                        </a:r>
                        <a:endParaRPr lang="en-AU" sz="1400" dirty="0">
                          <a:latin typeface="Futura"/>
                        </a:endParaRPr>
                      </a:p>
                    </a:txBody>
                    <a:tcPr marT="34290" marB="34290"/>
                  </a:tc>
                </a:tr>
                <a:tr h="1408816">
                  <a:tc>
                    <a:txBody>
                      <a:bodyPr/>
                      <a:lstStyle/>
                      <a:p>
                        <a:r>
                          <a:rPr lang="en-AU" sz="1600" kern="1200" baseline="0" dirty="0" smtClean="0">
                            <a:solidFill>
                              <a:schemeClr val="dk1"/>
                            </a:solidFill>
                            <a:effectLst/>
                            <a:latin typeface="Futura"/>
                            <a:ea typeface="+mn-ea"/>
                            <a:cs typeface="+mn-cs"/>
                          </a:rPr>
                          <a:t>Distribution, complete data</a:t>
                        </a:r>
                        <a:endParaRPr lang="en-AU" sz="1600" baseline="0" dirty="0">
                          <a:latin typeface="Futura"/>
                        </a:endParaRPr>
                      </a:p>
                    </a:txBody>
                    <a:tcPr marT="34290" marB="34290"/>
                  </a:tc>
                  <a:tc>
                    <a:txBody>
                      <a:bodyPr/>
                      <a:lstStyle/>
                      <a:p>
                        <a:endParaRPr lang="en-AU" sz="1400" dirty="0"/>
                      </a:p>
                    </a:txBody>
                    <a:tcPr marT="34290" marB="34290"/>
                  </a:tc>
                  <a:tc>
                    <a:txBody>
                      <a:bodyPr/>
                      <a:lstStyle/>
                      <a:p>
                        <a:endParaRPr lang="en-AU" sz="1400" dirty="0"/>
                      </a:p>
                    </a:txBody>
                    <a:tcPr marT="34290" marB="34290"/>
                  </a:tc>
                  <a:tc>
                    <a:txBody>
                      <a:bodyPr/>
                      <a:lstStyle/>
                      <a:p>
                        <a:endParaRPr lang="en-AU" sz="1400" dirty="0"/>
                      </a:p>
                    </a:txBody>
                    <a:tcPr marT="34290" marB="34290"/>
                  </a:tc>
                </a:tr>
                <a:tr h="273611">
                  <a:tc>
                    <a:txBody>
                      <a:bodyPr/>
                      <a:lstStyle/>
                      <a:p>
                        <a:pPr marL="0" algn="l" defTabSz="457200" rtl="0" eaLnBrk="1" latinLnBrk="0" hangingPunct="1">
                          <a:spcBef>
                            <a:spcPts val="2400"/>
                          </a:spcBef>
                          <a:spcAft>
                            <a:spcPts val="0"/>
                          </a:spcAft>
                        </a:pPr>
                        <a:r>
                          <a:rPr lang="en-AU" sz="1600" kern="1200" baseline="0" dirty="0">
                            <a:solidFill>
                              <a:schemeClr val="dk1"/>
                            </a:solidFill>
                            <a:effectLst/>
                            <a:latin typeface="Futura"/>
                            <a:ea typeface="+mn-ea"/>
                            <a:cs typeface="+mn-cs"/>
                          </a:rPr>
                          <a:t>Possible range</a:t>
                        </a:r>
                      </a:p>
                    </a:txBody>
                    <a:tcPr marL="68580" marR="68580" marT="0" marB="0"/>
                  </a:tc>
                  <a:tc>
                    <a:txBody>
                      <a:bodyPr/>
                      <a:lstStyle/>
                      <a:p>
                        <a:pPr algn="ctr"/>
                        <a:r>
                          <a:rPr lang="en-US" sz="1600" baseline="0" dirty="0" smtClean="0">
                            <a:latin typeface="Futura"/>
                          </a:rPr>
                          <a:t>0 – 36</a:t>
                        </a:r>
                        <a:endParaRPr lang="en-AU" sz="1600" baseline="0" dirty="0">
                          <a:latin typeface="Futura"/>
                        </a:endParaRPr>
                      </a:p>
                    </a:txBody>
                    <a:tcPr marT="34290" marB="34290"/>
                  </a:tc>
                  <a:tc>
                    <a:txBody>
                      <a:bodyPr/>
                      <a:lstStyle/>
                      <a:p>
                        <a:pPr marL="0" algn="ctr" defTabSz="457200" rtl="0" eaLnBrk="1" latinLnBrk="0" hangingPunct="1"/>
                        <a:r>
                          <a:rPr lang="en-US" sz="1600" kern="1200" baseline="0" dirty="0" smtClean="0">
                            <a:solidFill>
                              <a:schemeClr val="dk1"/>
                            </a:solidFill>
                            <a:latin typeface="Futura"/>
                            <a:ea typeface="+mn-ea"/>
                            <a:cs typeface="+mn-cs"/>
                          </a:rPr>
                          <a:t>0 – 12</a:t>
                        </a:r>
                        <a:endParaRPr lang="en-AU" sz="1600" kern="1200" baseline="0" dirty="0">
                          <a:solidFill>
                            <a:schemeClr val="dk1"/>
                          </a:solidFill>
                          <a:latin typeface="Futura"/>
                          <a:ea typeface="+mn-ea"/>
                          <a:cs typeface="+mn-cs"/>
                        </a:endParaRPr>
                      </a:p>
                    </a:txBody>
                    <a:tcPr marT="34290" marB="34290"/>
                  </a:tc>
                  <a:tc>
                    <a:txBody>
                      <a:bodyPr/>
                      <a:lstStyle/>
                      <a:p>
                        <a:pPr marL="0" algn="ctr" defTabSz="457200" rtl="0" eaLnBrk="1" latinLnBrk="0" hangingPunct="1"/>
                        <a:r>
                          <a:rPr lang="en-US" sz="1600" kern="1200" baseline="0" dirty="0" smtClean="0">
                            <a:solidFill>
                              <a:schemeClr val="dk1"/>
                            </a:solidFill>
                            <a:latin typeface="Futura"/>
                            <a:ea typeface="+mn-ea"/>
                            <a:cs typeface="+mn-cs"/>
                          </a:rPr>
                          <a:t>0 - 12</a:t>
                        </a:r>
                        <a:endParaRPr lang="en-AU" sz="1600" kern="1200" baseline="0" dirty="0">
                          <a:solidFill>
                            <a:schemeClr val="dk1"/>
                          </a:solidFill>
                          <a:latin typeface="Futura"/>
                          <a:ea typeface="+mn-ea"/>
                          <a:cs typeface="+mn-cs"/>
                        </a:endParaRPr>
                      </a:p>
                    </a:txBody>
                    <a:tcPr marT="34290" marB="34290"/>
                  </a:tc>
                </a:tr>
              </a:tbl>
            </a:graphicData>
          </a:graphic>
        </p:graphicFrame>
        <p:grpSp>
          <p:nvGrpSpPr>
            <p:cNvPr id="6" name="Group 5"/>
            <p:cNvGrpSpPr/>
            <p:nvPr/>
          </p:nvGrpSpPr>
          <p:grpSpPr>
            <a:xfrm>
              <a:off x="1961650" y="3230969"/>
              <a:ext cx="6715515" cy="1415605"/>
              <a:chOff x="1961650" y="3230969"/>
              <a:chExt cx="6715515" cy="1415605"/>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1650" y="3243075"/>
                <a:ext cx="1912048" cy="13913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4068" y="3243075"/>
                <a:ext cx="1916270" cy="139446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0708" y="3230969"/>
                <a:ext cx="1946457" cy="1415605"/>
              </a:xfrm>
              <a:prstGeom prst="rect">
                <a:avLst/>
              </a:prstGeom>
            </p:spPr>
          </p:pic>
        </p:grpSp>
      </p:grpSp>
    </p:spTree>
    <p:extLst>
      <p:ext uri="{BB962C8B-B14F-4D97-AF65-F5344CB8AC3E}">
        <p14:creationId xmlns:p14="http://schemas.microsoft.com/office/powerpoint/2010/main" val="1959069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323850" y="1268760"/>
            <a:ext cx="8612188" cy="5589240"/>
          </a:xfrm>
        </p:spPr>
        <p:txBody>
          <a:bodyPr/>
          <a:lstStyle/>
          <a:p>
            <a:pPr>
              <a:spcBef>
                <a:spcPct val="50000"/>
              </a:spcBef>
              <a:buFontTx/>
              <a:buNone/>
            </a:pPr>
            <a:r>
              <a:rPr lang="en-GB" sz="2600" b="1" dirty="0" smtClean="0">
                <a:solidFill>
                  <a:srgbClr val="CC0000"/>
                </a:solidFill>
              </a:rPr>
              <a:t>Can introduce bias</a:t>
            </a:r>
            <a:endParaRPr lang="en-GB" sz="2600" b="1" dirty="0">
              <a:solidFill>
                <a:srgbClr val="CC0000"/>
              </a:solidFill>
            </a:endParaRPr>
          </a:p>
          <a:p>
            <a:pPr>
              <a:spcBef>
                <a:spcPct val="0"/>
              </a:spcBef>
            </a:pPr>
            <a:r>
              <a:rPr lang="en-GB" dirty="0" smtClean="0"/>
              <a:t>Those with complete data may differ from those with incomplete data (responders may differ from non-responders)</a:t>
            </a:r>
          </a:p>
          <a:p>
            <a:pPr lvl="1">
              <a:spcBef>
                <a:spcPct val="0"/>
              </a:spcBef>
            </a:pPr>
            <a:r>
              <a:rPr lang="en-GB" dirty="0" smtClean="0"/>
              <a:t>Estimation based on complete cases only may give biased estimate of population quantity of interest</a:t>
            </a:r>
          </a:p>
          <a:p>
            <a:pPr lvl="1">
              <a:spcBef>
                <a:spcPct val="0"/>
              </a:spcBef>
            </a:pPr>
            <a:endParaRPr lang="en-GB" dirty="0" smtClean="0"/>
          </a:p>
          <a:p>
            <a:pPr>
              <a:spcBef>
                <a:spcPct val="50000"/>
              </a:spcBef>
              <a:buFontTx/>
              <a:buNone/>
            </a:pPr>
            <a:r>
              <a:rPr lang="en-GB" sz="2600" b="1" dirty="0">
                <a:solidFill>
                  <a:srgbClr val="CC0000"/>
                </a:solidFill>
              </a:rPr>
              <a:t>Loss of precision / power</a:t>
            </a:r>
          </a:p>
          <a:p>
            <a:pPr>
              <a:spcBef>
                <a:spcPct val="0"/>
              </a:spcBef>
            </a:pPr>
            <a:r>
              <a:rPr lang="en-GB" dirty="0" smtClean="0"/>
              <a:t>Missing data reduces sample size</a:t>
            </a:r>
          </a:p>
          <a:p>
            <a:pPr lvl="1">
              <a:spcBef>
                <a:spcPct val="0"/>
              </a:spcBef>
            </a:pPr>
            <a:r>
              <a:rPr lang="en-GB" dirty="0" smtClean="0"/>
              <a:t>In particular, missing covariate data may greatly reduce sample size</a:t>
            </a:r>
          </a:p>
        </p:txBody>
      </p:sp>
      <p:sp>
        <p:nvSpPr>
          <p:cNvPr id="19459" name="Rectangle 3"/>
          <p:cNvSpPr>
            <a:spLocks noGrp="1" noChangeArrowheads="1"/>
          </p:cNvSpPr>
          <p:nvPr>
            <p:ph type="title"/>
          </p:nvPr>
        </p:nvSpPr>
        <p:spPr>
          <a:xfrm>
            <a:off x="152400" y="260350"/>
            <a:ext cx="8839200" cy="647700"/>
          </a:xfrm>
        </p:spPr>
        <p:txBody>
          <a:bodyPr/>
          <a:lstStyle/>
          <a:p>
            <a:r>
              <a:rPr lang="en-GB" dirty="0" smtClean="0"/>
              <a:t>Consequences of missing data</a:t>
            </a:r>
          </a:p>
        </p:txBody>
      </p:sp>
    </p:spTree>
    <p:extLst>
      <p:ext uri="{BB962C8B-B14F-4D97-AF65-F5344CB8AC3E}">
        <p14:creationId xmlns:p14="http://schemas.microsoft.com/office/powerpoint/2010/main" val="3324245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59514" cy="1325563"/>
          </a:xfrm>
        </p:spPr>
        <p:txBody>
          <a:bodyPr>
            <a:noAutofit/>
          </a:bodyPr>
          <a:lstStyle/>
          <a:p>
            <a:r>
              <a:rPr lang="en-AU" sz="3600" dirty="0">
                <a:solidFill>
                  <a:srgbClr val="0069AA"/>
                </a:solidFill>
                <a:latin typeface="Calibri" panose="020F0502020204030204" pitchFamily="34" charset="0"/>
              </a:rPr>
              <a:t>Performance measures for the estimation of the marginal </a:t>
            </a:r>
            <a:r>
              <a:rPr lang="en-AU" sz="3600" dirty="0" smtClean="0">
                <a:solidFill>
                  <a:srgbClr val="0069AA"/>
                </a:solidFill>
                <a:latin typeface="Calibri" panose="020F0502020204030204" pitchFamily="34" charset="0"/>
              </a:rPr>
              <a:t>mean of the GHQ</a:t>
            </a:r>
            <a:r>
              <a:rPr lang="en-AU" sz="3600" dirty="0">
                <a:solidFill>
                  <a:srgbClr val="00203F"/>
                </a:solidFill>
                <a:latin typeface="Futura"/>
              </a:rPr>
              <a:t/>
            </a:r>
            <a:br>
              <a:rPr lang="en-AU" sz="3600" dirty="0">
                <a:solidFill>
                  <a:srgbClr val="00203F"/>
                </a:solidFill>
                <a:latin typeface="Futura"/>
              </a:rPr>
            </a:br>
            <a:endParaRPr lang="en-AU" sz="36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60" r="48118" b="-360"/>
          <a:stretch/>
        </p:blipFill>
        <p:spPr>
          <a:xfrm>
            <a:off x="1334815" y="1124743"/>
            <a:ext cx="3983420" cy="547464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5154"/>
          <a:stretch/>
        </p:blipFill>
        <p:spPr>
          <a:xfrm>
            <a:off x="5486401" y="1135253"/>
            <a:ext cx="1907627" cy="5474649"/>
          </a:xfrm>
          <a:prstGeom prst="rect">
            <a:avLst/>
          </a:prstGeom>
        </p:spPr>
      </p:pic>
      <p:sp>
        <p:nvSpPr>
          <p:cNvPr id="4" name="TextBox 3"/>
          <p:cNvSpPr txBox="1"/>
          <p:nvPr/>
        </p:nvSpPr>
        <p:spPr>
          <a:xfrm>
            <a:off x="0" y="6550223"/>
            <a:ext cx="2685030" cy="307777"/>
          </a:xfrm>
          <a:prstGeom prst="rect">
            <a:avLst/>
          </a:prstGeom>
          <a:noFill/>
        </p:spPr>
        <p:txBody>
          <a:bodyPr wrap="none" rtlCol="0">
            <a:spAutoFit/>
          </a:bodyPr>
          <a:lstStyle/>
          <a:p>
            <a:r>
              <a:rPr lang="en-AU" sz="1400" dirty="0" smtClean="0">
                <a:latin typeface="+mj-lt"/>
              </a:rPr>
              <a:t>* Figure courtesy of Laura Rodwell</a:t>
            </a:r>
            <a:endParaRPr lang="en-AU" sz="1400" dirty="0">
              <a:latin typeface="+mj-lt"/>
            </a:endParaRPr>
          </a:p>
        </p:txBody>
      </p:sp>
      <p:sp>
        <p:nvSpPr>
          <p:cNvPr id="7" name="Oval 6"/>
          <p:cNvSpPr/>
          <p:nvPr/>
        </p:nvSpPr>
        <p:spPr bwMode="auto">
          <a:xfrm>
            <a:off x="3453899" y="4173395"/>
            <a:ext cx="4065003" cy="172819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01394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3600" dirty="0" smtClean="0"/>
              <a:t>3. How </a:t>
            </a:r>
            <a:r>
              <a:rPr lang="en-US" altLang="en-US" sz="3600" dirty="0"/>
              <a:t>to impute limited range variables</a:t>
            </a:r>
            <a:r>
              <a:rPr lang="en-US" altLang="en-US" sz="3600" dirty="0" smtClean="0"/>
              <a:t>?</a:t>
            </a:r>
            <a:endParaRPr lang="en-AU" sz="3600" dirty="0"/>
          </a:p>
        </p:txBody>
      </p:sp>
      <p:sp>
        <p:nvSpPr>
          <p:cNvPr id="3" name="Content Placeholder 2"/>
          <p:cNvSpPr>
            <a:spLocks noGrp="1"/>
          </p:cNvSpPr>
          <p:nvPr>
            <p:ph idx="1"/>
          </p:nvPr>
        </p:nvSpPr>
        <p:spPr>
          <a:xfrm>
            <a:off x="152400" y="1052736"/>
            <a:ext cx="8839200" cy="5400600"/>
          </a:xfrm>
        </p:spPr>
        <p:txBody>
          <a:bodyPr/>
          <a:lstStyle/>
          <a:p>
            <a:pPr lvl="1"/>
            <a:r>
              <a:rPr lang="en-AU" dirty="0" smtClean="0"/>
              <a:t>Techniques that restrict the range of values can bias estimates of the marginal mean of the incomplete variable, particularly when data are highly skewed</a:t>
            </a:r>
          </a:p>
          <a:p>
            <a:pPr lvl="1"/>
            <a:r>
              <a:rPr lang="en-AU" dirty="0" smtClean="0"/>
              <a:t>All methods produced similar estimates of association with a completely observed outcome</a:t>
            </a:r>
          </a:p>
          <a:p>
            <a:pPr lvl="1"/>
            <a:r>
              <a:rPr lang="en-AU" b="1" dirty="0" smtClean="0"/>
              <a:t>Best to impute using standard method and use illegal values (or use predictive mean matching)</a:t>
            </a:r>
            <a:endParaRPr lang="en-AU" b="1" dirty="0"/>
          </a:p>
        </p:txBody>
      </p:sp>
    </p:spTree>
    <p:extLst>
      <p:ext uri="{BB962C8B-B14F-4D97-AF65-F5344CB8AC3E}">
        <p14:creationId xmlns:p14="http://schemas.microsoft.com/office/powerpoint/2010/main" val="128159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3600" dirty="0" smtClean="0"/>
              <a:t>4. How </a:t>
            </a:r>
            <a:r>
              <a:rPr lang="en-US" altLang="en-US" sz="3600" dirty="0"/>
              <a:t>to impute </a:t>
            </a:r>
            <a:r>
              <a:rPr lang="en-US" altLang="en-US" sz="3600" dirty="0" smtClean="0"/>
              <a:t>semi-continuous variables?</a:t>
            </a:r>
            <a:endParaRPr lang="en-AU" sz="3600" dirty="0"/>
          </a:p>
        </p:txBody>
      </p:sp>
      <p:sp>
        <p:nvSpPr>
          <p:cNvPr id="3" name="Content Placeholder 2"/>
          <p:cNvSpPr>
            <a:spLocks noGrp="1"/>
          </p:cNvSpPr>
          <p:nvPr>
            <p:ph idx="1"/>
          </p:nvPr>
        </p:nvSpPr>
        <p:spPr>
          <a:xfrm>
            <a:off x="152400" y="1052736"/>
            <a:ext cx="8991600" cy="5400600"/>
          </a:xfrm>
        </p:spPr>
        <p:txBody>
          <a:bodyPr/>
          <a:lstStyle/>
          <a:p>
            <a:r>
              <a:rPr lang="en-AU" dirty="0" smtClean="0"/>
              <a:t>E.g. </a:t>
            </a:r>
            <a:r>
              <a:rPr lang="en-AU" dirty="0"/>
              <a:t>a</a:t>
            </a:r>
            <a:r>
              <a:rPr lang="en-AU" dirty="0" smtClean="0"/>
              <a:t>lcohol consumption in the VAHCS</a:t>
            </a:r>
          </a:p>
          <a:p>
            <a:pPr lvl="1"/>
            <a:r>
              <a:rPr lang="en-AU" dirty="0" smtClean="0"/>
              <a:t>number of </a:t>
            </a:r>
            <a:r>
              <a:rPr lang="en-AU" dirty="0"/>
              <a:t>zeros </a:t>
            </a:r>
            <a:r>
              <a:rPr lang="en-AU" dirty="0" smtClean="0"/>
              <a:t>for non-drinkers </a:t>
            </a:r>
          </a:p>
          <a:p>
            <a:pPr lvl="1"/>
            <a:r>
              <a:rPr lang="en-AU" dirty="0" smtClean="0"/>
              <a:t>a </a:t>
            </a:r>
            <a:r>
              <a:rPr lang="en-AU" dirty="0"/>
              <a:t>positive range of values for drinkers </a:t>
            </a:r>
          </a:p>
          <a:p>
            <a:pPr lvl="1"/>
            <a:endParaRPr lang="en-AU" dirty="0"/>
          </a:p>
          <a:p>
            <a:r>
              <a:rPr lang="en-AU" dirty="0" smtClean="0"/>
              <a:t>Options for imputation (when categorised for analysis) </a:t>
            </a:r>
          </a:p>
          <a:p>
            <a:pPr lvl="1"/>
            <a:r>
              <a:rPr lang="en-AU" dirty="0" smtClean="0"/>
              <a:t>Ordinal </a:t>
            </a:r>
            <a:r>
              <a:rPr lang="en-AU" dirty="0"/>
              <a:t>logistic </a:t>
            </a:r>
            <a:r>
              <a:rPr lang="en-AU" dirty="0" smtClean="0"/>
              <a:t>regression (MICE)</a:t>
            </a:r>
          </a:p>
          <a:p>
            <a:pPr lvl="1"/>
            <a:r>
              <a:rPr lang="en-AU" dirty="0" smtClean="0"/>
              <a:t>Impute as </a:t>
            </a:r>
            <a:r>
              <a:rPr lang="en-AU" dirty="0"/>
              <a:t>continuous then </a:t>
            </a:r>
            <a:r>
              <a:rPr lang="en-AU" dirty="0" smtClean="0"/>
              <a:t>round (MVNI)</a:t>
            </a:r>
          </a:p>
          <a:p>
            <a:pPr lvl="1"/>
            <a:r>
              <a:rPr lang="en-AU" dirty="0" smtClean="0"/>
              <a:t>Impute using indicators then round (MVNI)</a:t>
            </a:r>
          </a:p>
          <a:p>
            <a:pPr lvl="1"/>
            <a:r>
              <a:rPr lang="en-AU" dirty="0" smtClean="0"/>
              <a:t>Two-part imputation (MICE)</a:t>
            </a:r>
          </a:p>
          <a:p>
            <a:pPr lvl="1"/>
            <a:r>
              <a:rPr lang="en-AU" dirty="0" smtClean="0"/>
              <a:t>Predictive </a:t>
            </a:r>
            <a:r>
              <a:rPr lang="en-AU" dirty="0"/>
              <a:t>mean </a:t>
            </a:r>
            <a:r>
              <a:rPr lang="en-AU" dirty="0" smtClean="0"/>
              <a:t>matching (MICE)</a:t>
            </a:r>
            <a:endParaRPr lang="en-AU" dirty="0"/>
          </a:p>
        </p:txBody>
      </p:sp>
    </p:spTree>
    <p:extLst>
      <p:ext uri="{BB962C8B-B14F-4D97-AF65-F5344CB8AC3E}">
        <p14:creationId xmlns:p14="http://schemas.microsoft.com/office/powerpoint/2010/main" val="674248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3600" dirty="0" smtClean="0"/>
              <a:t>4. How </a:t>
            </a:r>
            <a:r>
              <a:rPr lang="en-US" altLang="en-US" sz="3600" dirty="0"/>
              <a:t>to impute </a:t>
            </a:r>
            <a:r>
              <a:rPr lang="en-US" altLang="en-US" sz="3600" dirty="0" smtClean="0"/>
              <a:t>semi-continuous variables?</a:t>
            </a:r>
            <a:endParaRPr lang="en-AU" sz="3600" dirty="0"/>
          </a:p>
        </p:txBody>
      </p:sp>
      <p:sp>
        <p:nvSpPr>
          <p:cNvPr id="3" name="Content Placeholder 2"/>
          <p:cNvSpPr>
            <a:spLocks noGrp="1"/>
          </p:cNvSpPr>
          <p:nvPr>
            <p:ph idx="1"/>
          </p:nvPr>
        </p:nvSpPr>
        <p:spPr/>
        <p:txBody>
          <a:bodyPr/>
          <a:lstStyle/>
          <a:p>
            <a:r>
              <a:rPr lang="en-AU" b="1" dirty="0" smtClean="0">
                <a:solidFill>
                  <a:srgbClr val="FF0000"/>
                </a:solidFill>
              </a:rPr>
              <a:t>Comparative study </a:t>
            </a:r>
            <a:r>
              <a:rPr lang="en-AU" sz="2000" dirty="0" smtClean="0"/>
              <a:t>(Rodwell et </a:t>
            </a:r>
            <a:r>
              <a:rPr lang="en-AU" sz="2000" dirty="0"/>
              <a:t>al</a:t>
            </a:r>
            <a:r>
              <a:rPr lang="en-AU" sz="2000" dirty="0" smtClean="0"/>
              <a:t>, </a:t>
            </a:r>
            <a:r>
              <a:rPr lang="en-AU" sz="2000" i="1" dirty="0" smtClean="0"/>
              <a:t>submitted</a:t>
            </a:r>
            <a:r>
              <a:rPr lang="en-AU" sz="2000" dirty="0" smtClean="0"/>
              <a:t>, </a:t>
            </a:r>
            <a:r>
              <a:rPr lang="en-AU" sz="2000" dirty="0"/>
              <a:t>2014</a:t>
            </a:r>
            <a:r>
              <a:rPr lang="en-AU" sz="2000" dirty="0" smtClean="0"/>
              <a:t>)</a:t>
            </a:r>
          </a:p>
          <a:p>
            <a:pPr lvl="1"/>
            <a:r>
              <a:rPr lang="en-AU" dirty="0" smtClean="0"/>
              <a:t>Simulated </a:t>
            </a:r>
            <a:r>
              <a:rPr lang="en-AU" dirty="0"/>
              <a:t>data </a:t>
            </a:r>
            <a:r>
              <a:rPr lang="en-AU" dirty="0" smtClean="0"/>
              <a:t>based on the VAHCS</a:t>
            </a:r>
          </a:p>
          <a:p>
            <a:pPr lvl="2"/>
            <a:r>
              <a:rPr lang="en-AU" dirty="0"/>
              <a:t>2000 datasets of 1000 observations</a:t>
            </a:r>
          </a:p>
          <a:p>
            <a:pPr lvl="2"/>
            <a:r>
              <a:rPr lang="en-AU" dirty="0" smtClean="0"/>
              <a:t>4 variables (semi-continuous exposure, binary outcome, confounder, auxiliary variable)</a:t>
            </a:r>
          </a:p>
          <a:p>
            <a:pPr lvl="2"/>
            <a:r>
              <a:rPr lang="en-AU" dirty="0" smtClean="0"/>
              <a:t>3 scenarios (25%, 50%, 75% zeros)</a:t>
            </a:r>
          </a:p>
          <a:p>
            <a:pPr lvl="2"/>
            <a:r>
              <a:rPr lang="en-AU" dirty="0" smtClean="0"/>
              <a:t>Semi-continuous variable MCAR or MAR (30% </a:t>
            </a:r>
            <a:r>
              <a:rPr lang="en-AU" dirty="0" err="1" smtClean="0"/>
              <a:t>missingness</a:t>
            </a:r>
            <a:r>
              <a:rPr lang="en-AU" dirty="0" smtClean="0"/>
              <a:t>)</a:t>
            </a:r>
          </a:p>
          <a:p>
            <a:pPr lvl="2"/>
            <a:r>
              <a:rPr lang="en-US" dirty="0"/>
              <a:t>Quantities of interest: Marginal proportions and log odds ratios: logistic regression for the binary outcome on the </a:t>
            </a:r>
            <a:r>
              <a:rPr lang="en-US" dirty="0" smtClean="0"/>
              <a:t>semi-continuous variable</a:t>
            </a:r>
            <a:r>
              <a:rPr lang="en-US" dirty="0"/>
              <a:t>, adjusted for the confounder</a:t>
            </a:r>
          </a:p>
          <a:p>
            <a:pPr lvl="2"/>
            <a:endParaRPr lang="en-AU" dirty="0" smtClean="0"/>
          </a:p>
        </p:txBody>
      </p:sp>
    </p:spTree>
    <p:extLst>
      <p:ext uri="{BB962C8B-B14F-4D97-AF65-F5344CB8AC3E}">
        <p14:creationId xmlns:p14="http://schemas.microsoft.com/office/powerpoint/2010/main" val="1494357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8345214" cy="1938992"/>
          </a:xfrm>
          <a:prstGeom prst="rect">
            <a:avLst/>
          </a:prstGeom>
          <a:noFill/>
        </p:spPr>
        <p:txBody>
          <a:bodyPr wrap="square" rtlCol="0">
            <a:spAutoFit/>
          </a:bodyPr>
          <a:lstStyle/>
          <a:p>
            <a:pPr algn="ctr"/>
            <a:r>
              <a:rPr lang="en-AU" sz="3600" b="1" dirty="0" smtClean="0">
                <a:solidFill>
                  <a:srgbClr val="333399"/>
                </a:solidFill>
                <a:latin typeface="Calibri" pitchFamily="34" charset="0"/>
              </a:rPr>
              <a:t>Results for the marginal proportions</a:t>
            </a:r>
          </a:p>
          <a:p>
            <a:pPr algn="ctr"/>
            <a:r>
              <a:rPr lang="en-AU" sz="3600" b="1" dirty="0" smtClean="0">
                <a:solidFill>
                  <a:srgbClr val="333399"/>
                </a:solidFill>
                <a:latin typeface="Calibri" pitchFamily="34" charset="0"/>
              </a:rPr>
              <a:t>(50</a:t>
            </a:r>
            <a:r>
              <a:rPr lang="en-AU" sz="3600" b="1" dirty="0">
                <a:solidFill>
                  <a:srgbClr val="333399"/>
                </a:solidFill>
                <a:latin typeface="Calibri" pitchFamily="34" charset="0"/>
              </a:rPr>
              <a:t>% </a:t>
            </a:r>
            <a:r>
              <a:rPr lang="en-AU" sz="3600" b="1" dirty="0" smtClean="0">
                <a:solidFill>
                  <a:srgbClr val="333399"/>
                </a:solidFill>
                <a:latin typeface="Calibri" pitchFamily="34" charset="0"/>
              </a:rPr>
              <a:t>zero, MAR)</a:t>
            </a:r>
            <a:endParaRPr lang="en-AU" sz="3600" b="1" dirty="0">
              <a:solidFill>
                <a:srgbClr val="333399"/>
              </a:solidFill>
              <a:latin typeface="Calibri" pitchFamily="34" charset="0"/>
            </a:endParaRPr>
          </a:p>
          <a:p>
            <a:endParaRPr lang="en-AU" sz="2400" dirty="0">
              <a:solidFill>
                <a:srgbClr val="00203F"/>
              </a:solidFill>
              <a:latin typeface="+mn-lt"/>
            </a:endParaRPr>
          </a:p>
          <a:p>
            <a:endParaRPr lang="en-AU" dirty="0"/>
          </a:p>
        </p:txBody>
      </p:sp>
      <p:grpSp>
        <p:nvGrpSpPr>
          <p:cNvPr id="5" name="Group 4"/>
          <p:cNvGrpSpPr/>
          <p:nvPr/>
        </p:nvGrpSpPr>
        <p:grpSpPr>
          <a:xfrm>
            <a:off x="2051720" y="1124744"/>
            <a:ext cx="4986572" cy="5425479"/>
            <a:chOff x="742239" y="1166648"/>
            <a:chExt cx="4986572" cy="5496952"/>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1722"/>
            <a:stretch/>
          </p:blipFill>
          <p:spPr>
            <a:xfrm>
              <a:off x="742239" y="1166648"/>
              <a:ext cx="3461899" cy="5496952"/>
            </a:xfrm>
            <a:prstGeom prst="rect">
              <a:avLst/>
            </a:prstGeom>
            <a:ln>
              <a:solidFill>
                <a:srgbClr val="003468"/>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938"/>
            <a:stretch/>
          </p:blipFill>
          <p:spPr>
            <a:xfrm>
              <a:off x="4290241" y="1166648"/>
              <a:ext cx="1438570" cy="5496952"/>
            </a:xfrm>
            <a:prstGeom prst="rect">
              <a:avLst/>
            </a:prstGeom>
            <a:ln>
              <a:solidFill>
                <a:srgbClr val="003468"/>
              </a:solidFill>
            </a:ln>
          </p:spPr>
        </p:pic>
      </p:grpSp>
      <p:sp>
        <p:nvSpPr>
          <p:cNvPr id="6" name="TextBox 5"/>
          <p:cNvSpPr txBox="1"/>
          <p:nvPr/>
        </p:nvSpPr>
        <p:spPr>
          <a:xfrm>
            <a:off x="0" y="6550223"/>
            <a:ext cx="2685030" cy="307777"/>
          </a:xfrm>
          <a:prstGeom prst="rect">
            <a:avLst/>
          </a:prstGeom>
          <a:noFill/>
        </p:spPr>
        <p:txBody>
          <a:bodyPr wrap="none" rtlCol="0">
            <a:spAutoFit/>
          </a:bodyPr>
          <a:lstStyle/>
          <a:p>
            <a:r>
              <a:rPr lang="en-AU" sz="1400" dirty="0" smtClean="0">
                <a:latin typeface="+mj-lt"/>
              </a:rPr>
              <a:t>* Figure courtesy of Laura Rodwell</a:t>
            </a:r>
            <a:endParaRPr lang="en-AU" sz="1400" dirty="0">
              <a:latin typeface="+mj-lt"/>
            </a:endParaRPr>
          </a:p>
        </p:txBody>
      </p:sp>
      <p:sp>
        <p:nvSpPr>
          <p:cNvPr id="8" name="Oval 7"/>
          <p:cNvSpPr/>
          <p:nvPr/>
        </p:nvSpPr>
        <p:spPr bwMode="auto">
          <a:xfrm>
            <a:off x="1845036" y="4914158"/>
            <a:ext cx="5679292" cy="132828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90601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6100"/>
            <a:ext cx="8345214" cy="1938992"/>
          </a:xfrm>
          <a:prstGeom prst="rect">
            <a:avLst/>
          </a:prstGeom>
          <a:noFill/>
        </p:spPr>
        <p:txBody>
          <a:bodyPr wrap="square" rtlCol="0">
            <a:spAutoFit/>
          </a:bodyPr>
          <a:lstStyle/>
          <a:p>
            <a:pPr algn="ctr"/>
            <a:r>
              <a:rPr lang="en-AU" sz="3600" b="1" dirty="0" smtClean="0">
                <a:solidFill>
                  <a:srgbClr val="333399"/>
                </a:solidFill>
                <a:latin typeface="Calibri" pitchFamily="34" charset="0"/>
              </a:rPr>
              <a:t>Results for the log </a:t>
            </a:r>
            <a:r>
              <a:rPr lang="en-AU" sz="3600" b="1" dirty="0">
                <a:solidFill>
                  <a:srgbClr val="333399"/>
                </a:solidFill>
                <a:latin typeface="Calibri" pitchFamily="34" charset="0"/>
              </a:rPr>
              <a:t>odds </a:t>
            </a:r>
            <a:r>
              <a:rPr lang="en-AU" sz="3600" b="1" dirty="0" smtClean="0">
                <a:solidFill>
                  <a:srgbClr val="333399"/>
                </a:solidFill>
                <a:latin typeface="Calibri" pitchFamily="34" charset="0"/>
              </a:rPr>
              <a:t>ratios</a:t>
            </a:r>
          </a:p>
          <a:p>
            <a:pPr algn="ctr"/>
            <a:r>
              <a:rPr lang="en-AU" sz="3600" b="1" dirty="0" smtClean="0">
                <a:solidFill>
                  <a:srgbClr val="333399"/>
                </a:solidFill>
                <a:latin typeface="Calibri" pitchFamily="34" charset="0"/>
              </a:rPr>
              <a:t>(50</a:t>
            </a:r>
            <a:r>
              <a:rPr lang="en-AU" sz="3600" b="1" dirty="0">
                <a:solidFill>
                  <a:srgbClr val="333399"/>
                </a:solidFill>
                <a:latin typeface="Calibri" pitchFamily="34" charset="0"/>
              </a:rPr>
              <a:t>% </a:t>
            </a:r>
            <a:r>
              <a:rPr lang="en-AU" sz="3600" b="1" dirty="0" smtClean="0">
                <a:solidFill>
                  <a:srgbClr val="333399"/>
                </a:solidFill>
                <a:latin typeface="Calibri" pitchFamily="34" charset="0"/>
              </a:rPr>
              <a:t>zero, MAR)</a:t>
            </a:r>
            <a:endParaRPr lang="en-AU" sz="3600" b="1" dirty="0">
              <a:solidFill>
                <a:srgbClr val="333399"/>
              </a:solidFill>
              <a:latin typeface="Calibri" pitchFamily="34" charset="0"/>
            </a:endParaRPr>
          </a:p>
          <a:p>
            <a:endParaRPr lang="en-AU" sz="2400" dirty="0">
              <a:solidFill>
                <a:srgbClr val="00203F"/>
              </a:solidFill>
              <a:latin typeface="+mn-lt"/>
            </a:endParaRPr>
          </a:p>
          <a:p>
            <a:endParaRPr lang="en-AU"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0683"/>
          <a:stretch/>
        </p:blipFill>
        <p:spPr>
          <a:xfrm>
            <a:off x="1752103" y="1090872"/>
            <a:ext cx="3569258" cy="5459352"/>
          </a:xfrm>
          <a:prstGeom prst="rect">
            <a:avLst/>
          </a:prstGeom>
          <a:ln>
            <a:solidFill>
              <a:srgbClr val="003468"/>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0250"/>
          <a:stretch/>
        </p:blipFill>
        <p:spPr>
          <a:xfrm>
            <a:off x="5479014" y="1090870"/>
            <a:ext cx="1429407" cy="5459353"/>
          </a:xfrm>
          <a:prstGeom prst="rect">
            <a:avLst/>
          </a:prstGeom>
          <a:ln>
            <a:solidFill>
              <a:srgbClr val="003468"/>
            </a:solidFill>
          </a:ln>
        </p:spPr>
      </p:pic>
      <p:sp>
        <p:nvSpPr>
          <p:cNvPr id="6" name="TextBox 5"/>
          <p:cNvSpPr txBox="1"/>
          <p:nvPr/>
        </p:nvSpPr>
        <p:spPr>
          <a:xfrm>
            <a:off x="0" y="6550223"/>
            <a:ext cx="2685030" cy="307777"/>
          </a:xfrm>
          <a:prstGeom prst="rect">
            <a:avLst/>
          </a:prstGeom>
          <a:noFill/>
        </p:spPr>
        <p:txBody>
          <a:bodyPr wrap="none" rtlCol="0">
            <a:spAutoFit/>
          </a:bodyPr>
          <a:lstStyle/>
          <a:p>
            <a:r>
              <a:rPr lang="en-AU" sz="1400" dirty="0" smtClean="0">
                <a:latin typeface="+mj-lt"/>
              </a:rPr>
              <a:t>* Figure courtesy of Laura Rodwell</a:t>
            </a:r>
            <a:endParaRPr lang="en-AU" sz="1400" dirty="0">
              <a:latin typeface="+mj-lt"/>
            </a:endParaRPr>
          </a:p>
        </p:txBody>
      </p:sp>
      <p:sp>
        <p:nvSpPr>
          <p:cNvPr id="7" name="Oval 6"/>
          <p:cNvSpPr/>
          <p:nvPr/>
        </p:nvSpPr>
        <p:spPr bwMode="auto">
          <a:xfrm>
            <a:off x="2987824" y="4149080"/>
            <a:ext cx="432048" cy="43078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3246878" y="2882348"/>
            <a:ext cx="432048" cy="43078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4649166" y="2814470"/>
            <a:ext cx="432048" cy="43078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4648106" y="1514305"/>
            <a:ext cx="432048" cy="43078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5761669" y="5373216"/>
            <a:ext cx="432048" cy="43078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5840057" y="4157319"/>
            <a:ext cx="432048" cy="43078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077207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en-US" sz="3600" dirty="0" smtClean="0"/>
              <a:t>4. How </a:t>
            </a:r>
            <a:r>
              <a:rPr lang="en-US" altLang="en-US" sz="3600" dirty="0"/>
              <a:t>to impute </a:t>
            </a:r>
            <a:r>
              <a:rPr lang="en-US" altLang="en-US" sz="3600" dirty="0" smtClean="0"/>
              <a:t>semi-continuous variables?</a:t>
            </a:r>
            <a:endParaRPr lang="en-AU" sz="3600" dirty="0"/>
          </a:p>
        </p:txBody>
      </p:sp>
      <p:sp>
        <p:nvSpPr>
          <p:cNvPr id="3" name="Content Placeholder 2"/>
          <p:cNvSpPr>
            <a:spLocks noGrp="1"/>
          </p:cNvSpPr>
          <p:nvPr>
            <p:ph idx="1"/>
          </p:nvPr>
        </p:nvSpPr>
        <p:spPr/>
        <p:txBody>
          <a:bodyPr/>
          <a:lstStyle/>
          <a:p>
            <a:pPr lvl="1"/>
            <a:r>
              <a:rPr lang="en-AU" dirty="0" smtClean="0"/>
              <a:t>Methods </a:t>
            </a:r>
            <a:r>
              <a:rPr lang="en-AU" dirty="0"/>
              <a:t>that require rounding after imputation should not be </a:t>
            </a:r>
            <a:r>
              <a:rPr lang="en-AU" dirty="0" smtClean="0"/>
              <a:t>used</a:t>
            </a:r>
          </a:p>
          <a:p>
            <a:pPr lvl="1"/>
            <a:r>
              <a:rPr lang="en-AU" dirty="0" smtClean="0"/>
              <a:t>Recommend predictive mean matching or </a:t>
            </a:r>
            <a:r>
              <a:rPr lang="en-AU" dirty="0"/>
              <a:t>two-part </a:t>
            </a:r>
            <a:r>
              <a:rPr lang="en-AU" dirty="0" smtClean="0"/>
              <a:t>imputation</a:t>
            </a:r>
            <a:endParaRPr lang="en-AU" dirty="0"/>
          </a:p>
        </p:txBody>
      </p:sp>
    </p:spTree>
    <p:extLst>
      <p:ext uri="{BB962C8B-B14F-4D97-AF65-F5344CB8AC3E}">
        <p14:creationId xmlns:p14="http://schemas.microsoft.com/office/powerpoint/2010/main" val="30417202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work</a:t>
            </a:r>
            <a:endParaRPr lang="en-AU" dirty="0"/>
          </a:p>
        </p:txBody>
      </p:sp>
      <p:sp>
        <p:nvSpPr>
          <p:cNvPr id="3" name="Content Placeholder 2"/>
          <p:cNvSpPr>
            <a:spLocks noGrp="1"/>
          </p:cNvSpPr>
          <p:nvPr>
            <p:ph idx="1"/>
          </p:nvPr>
        </p:nvSpPr>
        <p:spPr/>
        <p:txBody>
          <a:bodyPr/>
          <a:lstStyle/>
          <a:p>
            <a:pPr marL="0" lvl="1" indent="0">
              <a:buNone/>
            </a:pPr>
            <a:r>
              <a:rPr lang="en-AU" b="1" dirty="0" smtClean="0"/>
              <a:t>5. </a:t>
            </a:r>
            <a:r>
              <a:rPr lang="en-US" altLang="en-US" b="1" dirty="0"/>
              <a:t>How to </a:t>
            </a:r>
            <a:r>
              <a:rPr lang="en-US" altLang="en-US" b="1" dirty="0" smtClean="0"/>
              <a:t>impute composite variables?</a:t>
            </a:r>
          </a:p>
          <a:p>
            <a:pPr marL="857250" lvl="2" indent="-457200"/>
            <a:r>
              <a:rPr lang="en-US" dirty="0" smtClean="0"/>
              <a:t>Variables derived from other variables in </a:t>
            </a:r>
            <a:r>
              <a:rPr lang="en-US" dirty="0"/>
              <a:t>the dataset </a:t>
            </a:r>
            <a:endParaRPr lang="en-US" dirty="0" smtClean="0"/>
          </a:p>
          <a:p>
            <a:pPr marL="857250" lvl="2" indent="-457200"/>
            <a:r>
              <a:rPr lang="en-US" dirty="0" smtClean="0"/>
              <a:t>Imputation </a:t>
            </a:r>
            <a:r>
              <a:rPr lang="en-US" dirty="0"/>
              <a:t>can be carried out on either the </a:t>
            </a:r>
            <a:r>
              <a:rPr lang="en-US" dirty="0" smtClean="0"/>
              <a:t>composite variable itself</a:t>
            </a:r>
            <a:r>
              <a:rPr lang="en-US" dirty="0"/>
              <a:t>, which is </a:t>
            </a:r>
            <a:r>
              <a:rPr lang="en-US" dirty="0" smtClean="0"/>
              <a:t>often the variable </a:t>
            </a:r>
            <a:r>
              <a:rPr lang="en-US" dirty="0"/>
              <a:t>of interest, or the </a:t>
            </a:r>
            <a:r>
              <a:rPr lang="en-US" dirty="0" smtClean="0"/>
              <a:t>components</a:t>
            </a:r>
          </a:p>
          <a:p>
            <a:pPr marL="857250" lvl="2" indent="-457200"/>
            <a:endParaRPr lang="en-US" sz="1200" dirty="0"/>
          </a:p>
          <a:p>
            <a:pPr marL="0" lvl="1" indent="0">
              <a:buNone/>
            </a:pPr>
            <a:r>
              <a:rPr lang="en-US" altLang="en-US" b="1" dirty="0" smtClean="0"/>
              <a:t>6. How </a:t>
            </a:r>
            <a:r>
              <a:rPr lang="en-US" altLang="en-US" b="1" dirty="0"/>
              <a:t>to select auxiliary variables?</a:t>
            </a:r>
          </a:p>
          <a:p>
            <a:pPr marL="857250" lvl="2" indent="-457200"/>
            <a:r>
              <a:rPr lang="en-US" altLang="en-US" dirty="0" smtClean="0"/>
              <a:t>Current approaches </a:t>
            </a:r>
            <a:r>
              <a:rPr lang="en-US" altLang="en-US" dirty="0"/>
              <a:t>often breakdown </a:t>
            </a:r>
            <a:r>
              <a:rPr lang="en-US" altLang="en-US" dirty="0" smtClean="0"/>
              <a:t>if there are </a:t>
            </a:r>
            <a:r>
              <a:rPr lang="en-US" altLang="en-US" dirty="0" smtClean="0"/>
              <a:t>a large </a:t>
            </a:r>
            <a:r>
              <a:rPr lang="en-US" altLang="en-US" dirty="0"/>
              <a:t>number of incomplete variables</a:t>
            </a:r>
          </a:p>
          <a:p>
            <a:pPr marL="857250" lvl="2" indent="-457200"/>
            <a:r>
              <a:rPr lang="en-US" altLang="en-US" dirty="0"/>
              <a:t>What causes models to break down?</a:t>
            </a:r>
          </a:p>
          <a:p>
            <a:pPr marL="857250" lvl="2" indent="-457200"/>
            <a:r>
              <a:rPr lang="en-US" altLang="en-US" dirty="0" smtClean="0"/>
              <a:t>Is it detrimental to </a:t>
            </a:r>
            <a:r>
              <a:rPr lang="en-US" altLang="en-US" dirty="0"/>
              <a:t>include large numbers of auxiliary variables?</a:t>
            </a:r>
          </a:p>
          <a:p>
            <a:pPr marL="857250" lvl="2" indent="-457200"/>
            <a:r>
              <a:rPr lang="en-US" altLang="en-US" dirty="0"/>
              <a:t>How correlated does a variable need to be to provide useful information? </a:t>
            </a:r>
          </a:p>
          <a:p>
            <a:pPr marL="857250" lvl="2" indent="-457200"/>
            <a:endParaRPr lang="en-US" dirty="0" smtClean="0"/>
          </a:p>
          <a:p>
            <a:pPr marL="0" lvl="1" indent="0">
              <a:buNone/>
            </a:pPr>
            <a:endParaRPr lang="en-US" altLang="en-US" dirty="0"/>
          </a:p>
          <a:p>
            <a:endParaRPr lang="en-AU" dirty="0"/>
          </a:p>
        </p:txBody>
      </p:sp>
    </p:spTree>
    <p:extLst>
      <p:ext uri="{BB962C8B-B14F-4D97-AF65-F5344CB8AC3E}">
        <p14:creationId xmlns:p14="http://schemas.microsoft.com/office/powerpoint/2010/main" val="3800091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Future work</a:t>
            </a:r>
            <a:endParaRPr lang="en-AU" dirty="0"/>
          </a:p>
        </p:txBody>
      </p:sp>
      <p:sp>
        <p:nvSpPr>
          <p:cNvPr id="3" name="Content Placeholder 2"/>
          <p:cNvSpPr>
            <a:spLocks noGrp="1"/>
          </p:cNvSpPr>
          <p:nvPr>
            <p:ph idx="1"/>
          </p:nvPr>
        </p:nvSpPr>
        <p:spPr/>
        <p:txBody>
          <a:bodyPr/>
          <a:lstStyle/>
          <a:p>
            <a:pPr marL="0" lvl="1" indent="0">
              <a:buNone/>
            </a:pPr>
            <a:r>
              <a:rPr lang="en-AU" b="1" dirty="0" smtClean="0"/>
              <a:t>7. </a:t>
            </a:r>
            <a:r>
              <a:rPr lang="en-AU" b="1" dirty="0"/>
              <a:t>How to </a:t>
            </a:r>
            <a:r>
              <a:rPr lang="en-AU" b="1" dirty="0" smtClean="0"/>
              <a:t>apply MI in large-scale, longitudinal studies?</a:t>
            </a:r>
            <a:endParaRPr lang="en-AU" b="1" dirty="0"/>
          </a:p>
          <a:p>
            <a:pPr marL="857250" lvl="2" indent="-457200"/>
            <a:r>
              <a:rPr lang="en-AU" dirty="0" smtClean="0"/>
              <a:t>Standard MI approaches </a:t>
            </a:r>
            <a:r>
              <a:rPr lang="en-AU" dirty="0"/>
              <a:t>often cannot handle the large number of potential </a:t>
            </a:r>
            <a:r>
              <a:rPr lang="en-AU" dirty="0" smtClean="0"/>
              <a:t>auxiliary variables and ignores </a:t>
            </a:r>
            <a:r>
              <a:rPr lang="en-AU" dirty="0"/>
              <a:t>the temporal association between repeated </a:t>
            </a:r>
            <a:r>
              <a:rPr lang="en-AU" dirty="0" smtClean="0"/>
              <a:t>measures</a:t>
            </a:r>
          </a:p>
          <a:p>
            <a:pPr marL="1314450" lvl="3" indent="-457200"/>
            <a:r>
              <a:rPr lang="en-AU" altLang="en-US" dirty="0" smtClean="0"/>
              <a:t>Two-fold algorithm (Welsh, </a:t>
            </a:r>
            <a:r>
              <a:rPr lang="en-AU" altLang="en-US" i="1" dirty="0" err="1" smtClean="0"/>
              <a:t>Stata</a:t>
            </a:r>
            <a:r>
              <a:rPr lang="en-AU" altLang="en-US" i="1" dirty="0" smtClean="0"/>
              <a:t> Journal</a:t>
            </a:r>
            <a:r>
              <a:rPr lang="en-AU" altLang="en-US" dirty="0" smtClean="0"/>
              <a:t>, 2014)</a:t>
            </a:r>
          </a:p>
          <a:p>
            <a:pPr marL="1314450" lvl="3" indent="-457200"/>
            <a:r>
              <a:rPr lang="en-AU" altLang="en-US" dirty="0" smtClean="0"/>
              <a:t>MI using a generalised linear mixed model – PAN (Schafer, </a:t>
            </a:r>
            <a:r>
              <a:rPr lang="en-AU" altLang="en-US" i="1" dirty="0" smtClean="0"/>
              <a:t>Technical Report</a:t>
            </a:r>
            <a:r>
              <a:rPr lang="en-AU" altLang="en-US" dirty="0" smtClean="0"/>
              <a:t>, 1997)</a:t>
            </a:r>
          </a:p>
          <a:p>
            <a:pPr marL="1314450" lvl="3" indent="-457200"/>
            <a:r>
              <a:rPr lang="en-AU" altLang="en-US" dirty="0" smtClean="0"/>
              <a:t>????</a:t>
            </a:r>
            <a:endParaRPr lang="en-US" altLang="en-US" dirty="0" smtClean="0"/>
          </a:p>
          <a:p>
            <a:pPr marL="0" lvl="1" indent="0">
              <a:buNone/>
            </a:pPr>
            <a:endParaRPr lang="en-US" altLang="en-US" dirty="0"/>
          </a:p>
          <a:p>
            <a:endParaRPr lang="en-AU" dirty="0"/>
          </a:p>
        </p:txBody>
      </p:sp>
    </p:spTree>
    <p:extLst>
      <p:ext uri="{BB962C8B-B14F-4D97-AF65-F5344CB8AC3E}">
        <p14:creationId xmlns:p14="http://schemas.microsoft.com/office/powerpoint/2010/main" val="1134977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 y="73025"/>
            <a:ext cx="8668072" cy="908050"/>
          </a:xfrm>
        </p:spPr>
        <p:txBody>
          <a:bodyPr/>
          <a:lstStyle/>
          <a:p>
            <a:r>
              <a:rPr lang="en-US" altLang="en-US" sz="4000" dirty="0" smtClean="0"/>
              <a:t>Summary</a:t>
            </a:r>
            <a:endParaRPr lang="en-AU" altLang="en-US" dirty="0" smtClean="0"/>
          </a:p>
        </p:txBody>
      </p:sp>
      <p:sp>
        <p:nvSpPr>
          <p:cNvPr id="51203" name="Rectangle 3"/>
          <p:cNvSpPr>
            <a:spLocks noGrp="1" noChangeArrowheads="1"/>
          </p:cNvSpPr>
          <p:nvPr>
            <p:ph type="body" idx="1"/>
          </p:nvPr>
        </p:nvSpPr>
        <p:spPr>
          <a:xfrm>
            <a:off x="251520" y="981075"/>
            <a:ext cx="8740080" cy="5616575"/>
          </a:xfrm>
        </p:spPr>
        <p:txBody>
          <a:bodyPr/>
          <a:lstStyle/>
          <a:p>
            <a:r>
              <a:rPr lang="en-US" altLang="en-US" dirty="0" smtClean="0"/>
              <a:t>MI is a useful method for handling missing data:</a:t>
            </a:r>
          </a:p>
          <a:p>
            <a:pPr lvl="1"/>
            <a:r>
              <a:rPr lang="en-US" altLang="en-US" sz="2400" dirty="0" smtClean="0"/>
              <a:t>Can reduce bias and improve efficiency compared with  complete case analysis when data are MAR</a:t>
            </a:r>
            <a:r>
              <a:rPr lang="en-US" altLang="en-US" dirty="0" smtClean="0"/>
              <a:t/>
            </a:r>
            <a:br>
              <a:rPr lang="en-US" altLang="en-US" dirty="0" smtClean="0"/>
            </a:br>
            <a:endParaRPr lang="en-US" altLang="en-US" sz="1200" dirty="0" smtClean="0"/>
          </a:p>
          <a:p>
            <a:r>
              <a:rPr lang="en-US" altLang="en-US" dirty="0" smtClean="0">
                <a:solidFill>
                  <a:srgbClr val="CC0000"/>
                </a:solidFill>
              </a:rPr>
              <a:t>… however it is not a miracle cure</a:t>
            </a:r>
          </a:p>
          <a:p>
            <a:pPr lvl="1"/>
            <a:r>
              <a:rPr lang="en-US" altLang="en-US" sz="2400" dirty="0" smtClean="0"/>
              <a:t>Usefulness depends on the research question </a:t>
            </a:r>
          </a:p>
          <a:p>
            <a:pPr lvl="1"/>
            <a:r>
              <a:rPr lang="en-US" altLang="en-US" sz="2400" dirty="0" smtClean="0"/>
              <a:t>Can introduce bias if the imputation model is not appropriate</a:t>
            </a:r>
          </a:p>
          <a:p>
            <a:pPr lvl="1"/>
            <a:r>
              <a:rPr lang="en-US" altLang="en-US" sz="2400" dirty="0" smtClean="0"/>
              <a:t>Not always clear how best to apply MI</a:t>
            </a:r>
          </a:p>
          <a:p>
            <a:pPr lvl="1"/>
            <a:r>
              <a:rPr lang="en-AU" altLang="en-US" sz="2400" dirty="0" smtClean="0"/>
              <a:t>Current </a:t>
            </a:r>
            <a:r>
              <a:rPr lang="en-AU" altLang="en-US" sz="2400" dirty="0"/>
              <a:t>approaches are limited in their applicability to large-scale, longitudinal studies</a:t>
            </a:r>
          </a:p>
          <a:p>
            <a:pPr lvl="1"/>
            <a:r>
              <a:rPr lang="en-AU" altLang="en-US" sz="2400" dirty="0"/>
              <a:t>Software tools for diagnostic checking are not available</a:t>
            </a:r>
          </a:p>
          <a:p>
            <a:pPr lvl="1"/>
            <a:r>
              <a:rPr lang="en-US" altLang="en-US" sz="2400" dirty="0" smtClean="0"/>
              <a:t>What if data are MNAR?</a:t>
            </a:r>
            <a:endParaRPr lang="en-AU" altLang="en-US" sz="2400" dirty="0" smtClean="0"/>
          </a:p>
        </p:txBody>
      </p:sp>
      <p:sp>
        <p:nvSpPr>
          <p:cNvPr id="2" name="TextBox 1"/>
          <p:cNvSpPr txBox="1"/>
          <p:nvPr/>
        </p:nvSpPr>
        <p:spPr>
          <a:xfrm>
            <a:off x="6084168" y="6165304"/>
            <a:ext cx="2279598" cy="523220"/>
          </a:xfrm>
          <a:prstGeom prst="rect">
            <a:avLst/>
          </a:prstGeom>
          <a:noFill/>
        </p:spPr>
        <p:txBody>
          <a:bodyPr wrap="none" rtlCol="0">
            <a:spAutoFit/>
          </a:bodyPr>
          <a:lstStyle/>
          <a:p>
            <a:r>
              <a:rPr lang="en-AU" sz="2800" b="1" dirty="0">
                <a:solidFill>
                  <a:srgbClr val="CC0000"/>
                </a:solidFill>
                <a:latin typeface="+mn-lt"/>
              </a:rPr>
              <a:t>Stay tuned….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7544" y="0"/>
            <a:ext cx="8229600" cy="1143000"/>
          </a:xfrm>
        </p:spPr>
        <p:txBody>
          <a:bodyPr/>
          <a:lstStyle/>
          <a:p>
            <a:pPr eaLnBrk="1" hangingPunct="1"/>
            <a:r>
              <a:rPr lang="en-AU" dirty="0"/>
              <a:t>Why are the data missing?</a:t>
            </a:r>
          </a:p>
        </p:txBody>
      </p:sp>
      <p:sp>
        <p:nvSpPr>
          <p:cNvPr id="26627" name="Rectangle 3"/>
          <p:cNvSpPr>
            <a:spLocks noGrp="1" noChangeArrowheads="1"/>
          </p:cNvSpPr>
          <p:nvPr>
            <p:ph type="body" idx="1"/>
          </p:nvPr>
        </p:nvSpPr>
        <p:spPr>
          <a:xfrm>
            <a:off x="467544" y="1052737"/>
            <a:ext cx="8147050" cy="4525963"/>
          </a:xfrm>
        </p:spPr>
        <p:txBody>
          <a:bodyPr/>
          <a:lstStyle/>
          <a:p>
            <a:pPr eaLnBrk="1" hangingPunct="1"/>
            <a:r>
              <a:rPr lang="en-GB" sz="2600" dirty="0" smtClean="0"/>
              <a:t>An analysis with missing data must make an </a:t>
            </a:r>
            <a:r>
              <a:rPr lang="en-GB" sz="2600" dirty="0" smtClean="0">
                <a:solidFill>
                  <a:srgbClr val="CC0000"/>
                </a:solidFill>
              </a:rPr>
              <a:t>assumption</a:t>
            </a:r>
            <a:r>
              <a:rPr lang="en-GB" sz="2600" dirty="0" smtClean="0"/>
              <a:t> about why data are missing</a:t>
            </a:r>
            <a:endParaRPr lang="en-AU" sz="2600" b="1" dirty="0" smtClean="0"/>
          </a:p>
          <a:p>
            <a:pPr eaLnBrk="1" hangingPunct="1"/>
            <a:r>
              <a:rPr lang="en-AU" sz="2600" dirty="0" smtClean="0"/>
              <a:t>Three assumptions (within Rubin’s framework) for the ‘distribution of </a:t>
            </a:r>
            <a:r>
              <a:rPr lang="en-AU" sz="2600" dirty="0" err="1" smtClean="0"/>
              <a:t>missingness</a:t>
            </a:r>
            <a:r>
              <a:rPr lang="en-AU" sz="2600" dirty="0" smtClean="0"/>
              <a:t>’.</a:t>
            </a:r>
          </a:p>
          <a:p>
            <a:pPr lvl="1" eaLnBrk="1" hangingPunct="1"/>
            <a:r>
              <a:rPr lang="en-AU" sz="2200" dirty="0">
                <a:solidFill>
                  <a:srgbClr val="333399"/>
                </a:solidFill>
                <a:ea typeface="+mj-ea"/>
                <a:cs typeface="+mj-cs"/>
              </a:rPr>
              <a:t>Missing completely at random (MCAR): </a:t>
            </a:r>
            <a:r>
              <a:rPr lang="en-AU" sz="2200" dirty="0" smtClean="0"/>
              <a:t>probability </a:t>
            </a:r>
            <a:r>
              <a:rPr lang="en-AU" sz="2200" dirty="0"/>
              <a:t>of data being missing does NOT depend on the values of the observed or missing data</a:t>
            </a:r>
          </a:p>
          <a:p>
            <a:pPr lvl="1" eaLnBrk="1" hangingPunct="1"/>
            <a:r>
              <a:rPr lang="en-AU" sz="2200" dirty="0">
                <a:solidFill>
                  <a:srgbClr val="333399"/>
                </a:solidFill>
                <a:ea typeface="+mj-ea"/>
                <a:cs typeface="+mj-cs"/>
              </a:rPr>
              <a:t>Missing at random (MAR): </a:t>
            </a:r>
            <a:r>
              <a:rPr lang="en-AU" sz="2200" dirty="0"/>
              <a:t>Probability of data being missing does NOT depend on the values of the missing data, conditional on the observed data </a:t>
            </a:r>
            <a:endParaRPr lang="en-AU" sz="2200" dirty="0" smtClean="0"/>
          </a:p>
          <a:p>
            <a:pPr lvl="1" eaLnBrk="1" hangingPunct="1"/>
            <a:r>
              <a:rPr lang="en-AU" sz="2200" dirty="0">
                <a:solidFill>
                  <a:srgbClr val="333399"/>
                </a:solidFill>
                <a:ea typeface="+mj-ea"/>
                <a:cs typeface="+mj-cs"/>
              </a:rPr>
              <a:t>Missing not at random (MNAR): </a:t>
            </a:r>
            <a:r>
              <a:rPr lang="en-AU" sz="2200" dirty="0"/>
              <a:t>Probability of data being missing depends on the values of the missing data, even conditional on the observed data</a:t>
            </a:r>
          </a:p>
          <a:p>
            <a:pPr lvl="1" eaLnBrk="1" hangingPunct="1"/>
            <a:endParaRPr lang="en-AU" sz="2600" dirty="0" smtClean="0"/>
          </a:p>
          <a:p>
            <a:pPr marL="609600" indent="-609600" eaLnBrk="1" hangingPunct="1">
              <a:buFontTx/>
              <a:buNone/>
            </a:pPr>
            <a:endParaRPr lang="en-AU" sz="2800" dirty="0" smtClean="0"/>
          </a:p>
        </p:txBody>
      </p:sp>
      <p:cxnSp>
        <p:nvCxnSpPr>
          <p:cNvPr id="3" name="Straight Arrow Connector 2"/>
          <p:cNvCxnSpPr/>
          <p:nvPr/>
        </p:nvCxnSpPr>
        <p:spPr bwMode="auto">
          <a:xfrm>
            <a:off x="1547664" y="6237312"/>
            <a:ext cx="936104" cy="0"/>
          </a:xfrm>
          <a:prstGeom prst="straightConnector1">
            <a:avLst/>
          </a:prstGeom>
          <a:solidFill>
            <a:schemeClr val="accent1"/>
          </a:solidFill>
          <a:ln w="63500" cap="flat" cmpd="sng" algn="ctr">
            <a:solidFill>
              <a:srgbClr val="C00000"/>
            </a:solidFill>
            <a:prstDash val="solid"/>
            <a:round/>
            <a:headEnd type="none" w="med" len="med"/>
            <a:tailEnd type="triangle"/>
          </a:ln>
          <a:effectLst/>
        </p:spPr>
      </p:cxnSp>
      <p:sp>
        <p:nvSpPr>
          <p:cNvPr id="4" name="TextBox 3"/>
          <p:cNvSpPr txBox="1"/>
          <p:nvPr/>
        </p:nvSpPr>
        <p:spPr>
          <a:xfrm>
            <a:off x="2609242" y="5965813"/>
            <a:ext cx="6087902" cy="892552"/>
          </a:xfrm>
          <a:prstGeom prst="rect">
            <a:avLst/>
          </a:prstGeom>
          <a:noFill/>
        </p:spPr>
        <p:txBody>
          <a:bodyPr wrap="square" rtlCol="0">
            <a:spAutoFit/>
          </a:bodyPr>
          <a:lstStyle/>
          <a:p>
            <a:r>
              <a:rPr lang="en-AU" sz="2600" b="1" dirty="0">
                <a:solidFill>
                  <a:srgbClr val="CC0000"/>
                </a:solidFill>
                <a:latin typeface="+mn-lt"/>
              </a:rPr>
              <a:t>Complete case analysis unbiased if data are MCAR</a:t>
            </a:r>
          </a:p>
        </p:txBody>
      </p:sp>
    </p:spTree>
    <p:extLst>
      <p:ext uri="{BB962C8B-B14F-4D97-AF65-F5344CB8AC3E}">
        <p14:creationId xmlns:p14="http://schemas.microsoft.com/office/powerpoint/2010/main" val="1634841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a:xfrm>
            <a:off x="152400" y="980728"/>
            <a:ext cx="8839200" cy="5472608"/>
          </a:xfrm>
        </p:spPr>
        <p:txBody>
          <a:bodyPr/>
          <a:lstStyle/>
          <a:p>
            <a:r>
              <a:rPr lang="en-US" sz="1200" dirty="0"/>
              <a:t>Bartlett JW, Seaman SR, White IR, Carpenter JR, for the Alzheimer's Disease Neuroimaging Initiative. Multiple imputation of covariates by fully conditional specification: </a:t>
            </a:r>
            <a:r>
              <a:rPr lang="en-US" sz="1200" dirty="0" smtClean="0"/>
              <a:t>accommodating </a:t>
            </a:r>
            <a:r>
              <a:rPr lang="en-US" sz="1200" dirty="0"/>
              <a:t>the substantive model. </a:t>
            </a:r>
            <a:r>
              <a:rPr lang="en-US" sz="1200" i="1" dirty="0"/>
              <a:t>Statistical Methods in Medical Research</a:t>
            </a:r>
            <a:r>
              <a:rPr lang="en-US" sz="1200" dirty="0"/>
              <a:t> 2014</a:t>
            </a:r>
            <a:r>
              <a:rPr lang="en-US" sz="1200" dirty="0" smtClean="0"/>
              <a:t>; </a:t>
            </a:r>
            <a:r>
              <a:rPr lang="en-AU" sz="1200" b="1" dirty="0"/>
              <a:t>24</a:t>
            </a:r>
            <a:r>
              <a:rPr lang="en-AU" sz="1200" dirty="0"/>
              <a:t>(4):462-87</a:t>
            </a:r>
            <a:r>
              <a:rPr lang="en-US" sz="1200" dirty="0" smtClean="0"/>
              <a:t>.</a:t>
            </a:r>
            <a:endParaRPr lang="en-AU" sz="1200" dirty="0"/>
          </a:p>
          <a:p>
            <a:r>
              <a:rPr lang="en-US" sz="1200" dirty="0" smtClean="0"/>
              <a:t>Karahalios </a:t>
            </a:r>
            <a:r>
              <a:rPr lang="en-US" sz="1200" dirty="0"/>
              <a:t>A, </a:t>
            </a:r>
            <a:r>
              <a:rPr lang="en-US" sz="1200" dirty="0" err="1"/>
              <a:t>Baglietto</a:t>
            </a:r>
            <a:r>
              <a:rPr lang="en-US" sz="1200" dirty="0"/>
              <a:t> L, Carlin JB, English DR, Simpson JA. A review of the reporting and handling of missing data in cohort studies with repeated assessment of exposure measures. </a:t>
            </a:r>
            <a:r>
              <a:rPr lang="en-US" sz="1200" i="1" dirty="0"/>
              <a:t>BMC Medical Research Methodology</a:t>
            </a:r>
            <a:r>
              <a:rPr lang="en-US" sz="1200" dirty="0"/>
              <a:t> 2012; </a:t>
            </a:r>
            <a:r>
              <a:rPr lang="en-US" sz="1200" b="1" dirty="0"/>
              <a:t>12</a:t>
            </a:r>
            <a:r>
              <a:rPr lang="en-US" sz="1200" dirty="0"/>
              <a:t>: 96.</a:t>
            </a:r>
            <a:endParaRPr lang="en-AU" sz="1200" dirty="0"/>
          </a:p>
          <a:p>
            <a:r>
              <a:rPr lang="en-US" sz="1200" dirty="0" smtClean="0"/>
              <a:t>Lee </a:t>
            </a:r>
            <a:r>
              <a:rPr lang="en-US" sz="1200" dirty="0"/>
              <a:t>KJ, Carlin JB. Multiple imputation for missing data: fully conditional specification versus multivariate normal imputation. </a:t>
            </a:r>
            <a:r>
              <a:rPr lang="en-US" sz="1200" i="1" dirty="0"/>
              <a:t>Am J </a:t>
            </a:r>
            <a:r>
              <a:rPr lang="en-US" sz="1200" i="1" dirty="0" err="1"/>
              <a:t>Epidemiol</a:t>
            </a:r>
            <a:r>
              <a:rPr lang="en-US" sz="1200" dirty="0"/>
              <a:t> 2010; </a:t>
            </a:r>
            <a:r>
              <a:rPr lang="en-US" sz="1200" b="1" dirty="0"/>
              <a:t>171</a:t>
            </a:r>
            <a:r>
              <a:rPr lang="en-US" sz="1200" dirty="0"/>
              <a:t>(5): 624-32.</a:t>
            </a:r>
            <a:endParaRPr lang="en-AU" sz="1200" dirty="0"/>
          </a:p>
          <a:p>
            <a:r>
              <a:rPr lang="en-US" sz="1200" dirty="0" smtClean="0"/>
              <a:t>Lee </a:t>
            </a:r>
            <a:r>
              <a:rPr lang="en-US" sz="1200" dirty="0"/>
              <a:t>KJ, Carlin JB. Recovery of information from multiple imputation: a simulation study. </a:t>
            </a:r>
            <a:r>
              <a:rPr lang="en-US" sz="1200" i="1" dirty="0"/>
              <a:t>Emerging themes in epidemiology</a:t>
            </a:r>
            <a:r>
              <a:rPr lang="en-US" sz="1200" dirty="0"/>
              <a:t> 2012; </a:t>
            </a:r>
            <a:r>
              <a:rPr lang="en-US" sz="1200" b="1" dirty="0"/>
              <a:t>9</a:t>
            </a:r>
            <a:r>
              <a:rPr lang="en-US" sz="1200" dirty="0"/>
              <a:t>(1): 3.</a:t>
            </a:r>
            <a:endParaRPr lang="en-AU" sz="1200" dirty="0"/>
          </a:p>
          <a:p>
            <a:r>
              <a:rPr lang="en-US" sz="1200" dirty="0"/>
              <a:t>Lee KJ, Carlin JB. Multiple imputation in the presence of non-normal data. </a:t>
            </a:r>
            <a:r>
              <a:rPr lang="en-US" sz="1200" i="1" dirty="0"/>
              <a:t>Submitted</a:t>
            </a:r>
            <a:r>
              <a:rPr lang="en-US" sz="1200" dirty="0"/>
              <a:t> 2014.</a:t>
            </a:r>
            <a:endParaRPr lang="en-AU" sz="1200" dirty="0"/>
          </a:p>
          <a:p>
            <a:r>
              <a:rPr lang="en-US" sz="1200" dirty="0" smtClean="0"/>
              <a:t>Mackinnon </a:t>
            </a:r>
            <a:r>
              <a:rPr lang="en-US" sz="1200" dirty="0"/>
              <a:t>A. The use and reporting of multiple imputation in medical research - a review. </a:t>
            </a:r>
            <a:r>
              <a:rPr lang="en-US" sz="1200" i="1" dirty="0"/>
              <a:t>J Intern Med</a:t>
            </a:r>
            <a:r>
              <a:rPr lang="en-US" sz="1200" dirty="0"/>
              <a:t> 2010; </a:t>
            </a:r>
            <a:r>
              <a:rPr lang="en-US" sz="1200" b="1" dirty="0"/>
              <a:t>268</a:t>
            </a:r>
            <a:r>
              <a:rPr lang="en-US" sz="1200" dirty="0"/>
              <a:t>(6): 586-93.</a:t>
            </a:r>
            <a:endParaRPr lang="en-AU" sz="1200" dirty="0"/>
          </a:p>
          <a:p>
            <a:r>
              <a:rPr lang="en-US" sz="1200" dirty="0" smtClean="0"/>
              <a:t>Rodwell </a:t>
            </a:r>
            <a:r>
              <a:rPr lang="en-US" sz="1200" dirty="0"/>
              <a:t>L, Lee KJ, Romaniuk H, Carlin JB. Comparison of methods for imputing limited-range variables: a simulation study. </a:t>
            </a:r>
            <a:r>
              <a:rPr lang="en-US" sz="1200" i="1" dirty="0"/>
              <a:t>BMC Research Methodology</a:t>
            </a:r>
            <a:r>
              <a:rPr lang="en-US" sz="1200" dirty="0"/>
              <a:t> 2014; </a:t>
            </a:r>
            <a:r>
              <a:rPr lang="en-US" sz="1200" b="1" dirty="0"/>
              <a:t>14</a:t>
            </a:r>
            <a:r>
              <a:rPr lang="en-US" sz="1200" dirty="0"/>
              <a:t>: 57.</a:t>
            </a:r>
            <a:endParaRPr lang="en-AU" sz="1200" dirty="0"/>
          </a:p>
          <a:p>
            <a:r>
              <a:rPr lang="en-US" sz="1200" dirty="0" smtClean="0"/>
              <a:t>Rodwell </a:t>
            </a:r>
            <a:r>
              <a:rPr lang="en-US" sz="1200" dirty="0"/>
              <a:t>L, Romaniuk H, Carlin JB, Lee KJ. Multiple imputation for missing alcohol consumption data. </a:t>
            </a:r>
            <a:r>
              <a:rPr lang="en-US" sz="1200" i="1" dirty="0"/>
              <a:t>Submitted</a:t>
            </a:r>
            <a:r>
              <a:rPr lang="en-US" sz="1200" dirty="0"/>
              <a:t> 2014.</a:t>
            </a:r>
            <a:endParaRPr lang="en-AU" sz="1200" dirty="0"/>
          </a:p>
          <a:p>
            <a:r>
              <a:rPr lang="en-AU" sz="1200" dirty="0" smtClean="0"/>
              <a:t>Rezvan </a:t>
            </a:r>
            <a:r>
              <a:rPr lang="en-AU" sz="1200" dirty="0"/>
              <a:t>PH, Lee KJ, Simpson JA. The rise of multiple imputation: A review of the reporting and implementation of the method in medical research</a:t>
            </a:r>
            <a:r>
              <a:rPr lang="en-AU" sz="1200" dirty="0" smtClean="0"/>
              <a:t>. </a:t>
            </a:r>
            <a:r>
              <a:rPr lang="en-US" sz="1200" i="1" dirty="0"/>
              <a:t>BMC Research </a:t>
            </a:r>
            <a:r>
              <a:rPr lang="en-US" sz="1200" i="1" dirty="0" smtClean="0"/>
              <a:t>Methodology</a:t>
            </a:r>
            <a:r>
              <a:rPr lang="en-US" sz="1200" dirty="0" smtClean="0"/>
              <a:t>. </a:t>
            </a:r>
            <a:r>
              <a:rPr lang="en-AU" sz="1200" dirty="0" smtClean="0"/>
              <a:t>2015; </a:t>
            </a:r>
            <a:r>
              <a:rPr lang="en-AU" sz="1200" b="1" dirty="0"/>
              <a:t>15</a:t>
            </a:r>
            <a:r>
              <a:rPr lang="en-AU" sz="1200" dirty="0" smtClean="0"/>
              <a:t>: 30.</a:t>
            </a:r>
            <a:endParaRPr lang="en-US" sz="1200" dirty="0" smtClean="0"/>
          </a:p>
          <a:p>
            <a:r>
              <a:rPr lang="en-AU" sz="1200" dirty="0"/>
              <a:t>Rezvan PH, White IR, Lee KJ, Carlin JB, Simpson JA. Evaluation of a weighting approach for performing sensitivity analysis after multiple </a:t>
            </a:r>
            <a:r>
              <a:rPr lang="en-AU" sz="1200" dirty="0" smtClean="0"/>
              <a:t>imputation. </a:t>
            </a:r>
            <a:r>
              <a:rPr lang="en-US" sz="1200" i="1" dirty="0"/>
              <a:t>BMC Research </a:t>
            </a:r>
            <a:r>
              <a:rPr lang="en-US" sz="1200" i="1" dirty="0" smtClean="0"/>
              <a:t>Methodology. </a:t>
            </a:r>
            <a:r>
              <a:rPr lang="en-AU" sz="1200" dirty="0" smtClean="0"/>
              <a:t>2015; </a:t>
            </a:r>
            <a:r>
              <a:rPr lang="en-AU" sz="1200" b="1" dirty="0"/>
              <a:t>15</a:t>
            </a:r>
            <a:r>
              <a:rPr lang="en-AU" sz="1200" dirty="0" smtClean="0"/>
              <a:t>: 83.</a:t>
            </a:r>
            <a:endParaRPr lang="en-AU" sz="1200" dirty="0"/>
          </a:p>
          <a:p>
            <a:r>
              <a:rPr lang="en-AU" sz="1200" dirty="0"/>
              <a:t>Schafer JL. Imputation of missing covariates under a general linear mixed model. Dept. of Statistics, Penn State University, 1997</a:t>
            </a:r>
            <a:r>
              <a:rPr lang="en-AU" sz="1200" dirty="0" smtClean="0"/>
              <a:t>.</a:t>
            </a:r>
          </a:p>
          <a:p>
            <a:r>
              <a:rPr lang="en-US" sz="1200" dirty="0" smtClean="0"/>
              <a:t>Swift </a:t>
            </a:r>
            <a:r>
              <a:rPr lang="en-US" sz="1200" dirty="0"/>
              <a:t>W, Coffey C, </a:t>
            </a:r>
            <a:r>
              <a:rPr lang="en-US" sz="1200" dirty="0" err="1"/>
              <a:t>Degenhardt</a:t>
            </a:r>
            <a:r>
              <a:rPr lang="en-US" sz="1200" dirty="0"/>
              <a:t> L, Carlin JB, Romaniuk H, Patton GC. Cannabis and progression to other substance use in young adults: findings from a 13-year prospective population-based study. </a:t>
            </a:r>
            <a:r>
              <a:rPr lang="en-US" sz="1200" i="1" dirty="0"/>
              <a:t>J </a:t>
            </a:r>
            <a:r>
              <a:rPr lang="en-US" sz="1200" i="1" dirty="0" err="1"/>
              <a:t>Epidemiol</a:t>
            </a:r>
            <a:r>
              <a:rPr lang="en-US" sz="1200" i="1" dirty="0"/>
              <a:t> Community Health</a:t>
            </a:r>
            <a:r>
              <a:rPr lang="en-US" sz="1200" dirty="0"/>
              <a:t> 2012; </a:t>
            </a:r>
            <a:r>
              <a:rPr lang="en-US" sz="1200" b="1" dirty="0"/>
              <a:t>66</a:t>
            </a:r>
            <a:r>
              <a:rPr lang="en-US" sz="1200" dirty="0"/>
              <a:t>(7): e26.</a:t>
            </a:r>
            <a:endParaRPr lang="en-AU" sz="1200" dirty="0"/>
          </a:p>
          <a:p>
            <a:r>
              <a:rPr lang="en-AU" sz="1200" dirty="0"/>
              <a:t>Welch C, Bartlett J, Peterson I. Application of multiple imputation using the two-fold fully conditional specification algorithm in longitudinal clinical data. </a:t>
            </a:r>
            <a:r>
              <a:rPr lang="en-AU" sz="1200" i="1" dirty="0"/>
              <a:t>The </a:t>
            </a:r>
            <a:r>
              <a:rPr lang="en-AU" sz="1200" i="1" dirty="0" err="1"/>
              <a:t>Stata</a:t>
            </a:r>
            <a:r>
              <a:rPr lang="en-AU" sz="1200" i="1" dirty="0"/>
              <a:t> Journal </a:t>
            </a:r>
            <a:r>
              <a:rPr lang="en-AU" sz="1200" dirty="0" smtClean="0"/>
              <a:t>2014; </a:t>
            </a:r>
            <a:r>
              <a:rPr lang="en-AU" sz="1200" dirty="0"/>
              <a:t>14(2): 418-31.</a:t>
            </a:r>
          </a:p>
          <a:p>
            <a:r>
              <a:rPr lang="en-US" sz="1200" dirty="0" smtClean="0"/>
              <a:t>White </a:t>
            </a:r>
            <a:r>
              <a:rPr lang="en-US" sz="1200" dirty="0"/>
              <a:t>IR, Carlin JB. Bias and efficiency of multiple imputation compared with complete-case analysis for missing covariate values. </a:t>
            </a:r>
            <a:r>
              <a:rPr lang="en-US" sz="1200" i="1" dirty="0"/>
              <a:t>Statistics in Medicine</a:t>
            </a:r>
            <a:r>
              <a:rPr lang="en-US" sz="1200" dirty="0"/>
              <a:t> 2010; </a:t>
            </a:r>
            <a:r>
              <a:rPr lang="en-US" sz="1200" b="1" dirty="0"/>
              <a:t>29</a:t>
            </a:r>
            <a:r>
              <a:rPr lang="en-US" sz="1200" dirty="0"/>
              <a:t>(28): 2920-31.</a:t>
            </a:r>
            <a:endParaRPr lang="en-AU" sz="1200" dirty="0"/>
          </a:p>
          <a:p>
            <a:endParaRPr lang="en-AU" sz="1100" dirty="0"/>
          </a:p>
        </p:txBody>
      </p:sp>
    </p:spTree>
    <p:extLst>
      <p:ext uri="{BB962C8B-B14F-4D97-AF65-F5344CB8AC3E}">
        <p14:creationId xmlns:p14="http://schemas.microsoft.com/office/powerpoint/2010/main" val="167354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52400" y="73025"/>
            <a:ext cx="8839200" cy="908050"/>
          </a:xfrm>
        </p:spPr>
        <p:txBody>
          <a:bodyPr/>
          <a:lstStyle/>
          <a:p>
            <a:r>
              <a:rPr lang="en-AU" altLang="en-US" dirty="0" smtClean="0"/>
              <a:t>Acknowledgements</a:t>
            </a:r>
          </a:p>
        </p:txBody>
      </p:sp>
      <p:sp>
        <p:nvSpPr>
          <p:cNvPr id="54276" name="Rectangle 3"/>
          <p:cNvSpPr>
            <a:spLocks noGrp="1" noChangeArrowheads="1"/>
          </p:cNvSpPr>
          <p:nvPr>
            <p:ph type="body" idx="1"/>
          </p:nvPr>
        </p:nvSpPr>
        <p:spPr>
          <a:xfrm>
            <a:off x="611188" y="764704"/>
            <a:ext cx="4392612" cy="5804819"/>
          </a:xfrm>
        </p:spPr>
        <p:txBody>
          <a:bodyPr/>
          <a:lstStyle/>
          <a:p>
            <a:pPr>
              <a:lnSpc>
                <a:spcPct val="200000"/>
              </a:lnSpc>
              <a:buFontTx/>
              <a:buNone/>
            </a:pPr>
            <a:r>
              <a:rPr lang="en-AU" altLang="en-US" sz="2400" dirty="0" smtClean="0">
                <a:solidFill>
                  <a:srgbClr val="000099"/>
                </a:solidFill>
              </a:rPr>
              <a:t>Melbourne:</a:t>
            </a:r>
          </a:p>
          <a:p>
            <a:pPr>
              <a:buFontTx/>
              <a:buNone/>
            </a:pPr>
            <a:r>
              <a:rPr lang="en-AU" altLang="en-US" sz="2200" dirty="0" smtClean="0"/>
              <a:t>John Carlin</a:t>
            </a:r>
          </a:p>
          <a:p>
            <a:pPr>
              <a:buFontTx/>
              <a:buNone/>
            </a:pPr>
            <a:r>
              <a:rPr lang="en-AU" altLang="en-US" sz="2200" dirty="0" smtClean="0"/>
              <a:t>Julie Simpson</a:t>
            </a:r>
          </a:p>
          <a:p>
            <a:pPr>
              <a:buFontTx/>
              <a:buNone/>
            </a:pPr>
            <a:r>
              <a:rPr lang="en-AU" altLang="en-US" sz="2200" dirty="0" smtClean="0"/>
              <a:t>Cattram Nguyen</a:t>
            </a:r>
          </a:p>
          <a:p>
            <a:pPr>
              <a:buFontTx/>
              <a:buNone/>
            </a:pPr>
            <a:r>
              <a:rPr lang="en-AU" altLang="en-US" sz="2200" dirty="0" smtClean="0"/>
              <a:t>Laura Rodwell</a:t>
            </a:r>
          </a:p>
          <a:p>
            <a:pPr>
              <a:buFontTx/>
              <a:buNone/>
            </a:pPr>
            <a:r>
              <a:rPr lang="en-AU" altLang="en-US" sz="2200" dirty="0" smtClean="0"/>
              <a:t>Panteha Hayati Rezvan</a:t>
            </a:r>
          </a:p>
          <a:p>
            <a:pPr>
              <a:buNone/>
            </a:pPr>
            <a:r>
              <a:rPr lang="en-AU" altLang="en-US" sz="2200" dirty="0"/>
              <a:t>Helena Romaniuk </a:t>
            </a:r>
          </a:p>
          <a:p>
            <a:pPr>
              <a:buFontTx/>
              <a:buNone/>
            </a:pPr>
            <a:r>
              <a:rPr lang="en-AU" altLang="en-US" sz="2200" dirty="0"/>
              <a:t>Emily </a:t>
            </a:r>
            <a:r>
              <a:rPr lang="en-AU" altLang="en-US" sz="2200" dirty="0" smtClean="0"/>
              <a:t>Karahalios</a:t>
            </a:r>
          </a:p>
          <a:p>
            <a:pPr>
              <a:buFontTx/>
              <a:buNone/>
            </a:pPr>
            <a:r>
              <a:rPr lang="en-AU" altLang="en-US" sz="2200" dirty="0" smtClean="0"/>
              <a:t>Jemisha </a:t>
            </a:r>
            <a:r>
              <a:rPr lang="en-AU" altLang="en-US" sz="2200" dirty="0" err="1" smtClean="0"/>
              <a:t>Abajee</a:t>
            </a:r>
            <a:endParaRPr lang="en-AU" altLang="en-US" sz="2200" dirty="0" smtClean="0"/>
          </a:p>
          <a:p>
            <a:pPr>
              <a:buFontTx/>
              <a:buNone/>
            </a:pPr>
            <a:r>
              <a:rPr lang="en-AU" altLang="en-US" sz="2200" dirty="0" smtClean="0"/>
              <a:t>Margarita Moreno-Betancur </a:t>
            </a:r>
          </a:p>
          <a:p>
            <a:pPr>
              <a:buFontTx/>
              <a:buNone/>
            </a:pPr>
            <a:r>
              <a:rPr lang="en-AU" altLang="en-US" sz="2200" dirty="0"/>
              <a:t>Alysha </a:t>
            </a:r>
            <a:r>
              <a:rPr lang="en-AU" altLang="en-US" sz="2200" dirty="0" smtClean="0"/>
              <a:t>De </a:t>
            </a:r>
            <a:r>
              <a:rPr lang="en-AU" altLang="en-US" sz="2200" dirty="0" err="1" smtClean="0"/>
              <a:t>Livera</a:t>
            </a:r>
            <a:endParaRPr lang="en-AU" altLang="en-US" sz="2200" dirty="0" smtClean="0"/>
          </a:p>
          <a:p>
            <a:pPr>
              <a:buFontTx/>
              <a:buNone/>
            </a:pPr>
            <a:r>
              <a:rPr lang="en-AU" altLang="en-US" sz="2200" dirty="0" smtClean="0"/>
              <a:t>George Patton (VAHCS)</a:t>
            </a:r>
          </a:p>
        </p:txBody>
      </p:sp>
      <p:sp>
        <p:nvSpPr>
          <p:cNvPr id="54277" name="Rectangle 4"/>
          <p:cNvSpPr>
            <a:spLocks noChangeArrowheads="1"/>
          </p:cNvSpPr>
          <p:nvPr/>
        </p:nvSpPr>
        <p:spPr bwMode="auto">
          <a:xfrm>
            <a:off x="5076825" y="764704"/>
            <a:ext cx="3887788" cy="573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pPr>
              <a:lnSpc>
                <a:spcPct val="200000"/>
              </a:lnSpc>
              <a:buNone/>
            </a:pPr>
            <a:r>
              <a:rPr lang="en-US" altLang="en-US" sz="2400" dirty="0">
                <a:solidFill>
                  <a:srgbClr val="000099"/>
                </a:solidFill>
                <a:latin typeface="+mn-lt"/>
              </a:rPr>
              <a:t>Adelaide</a:t>
            </a:r>
          </a:p>
          <a:p>
            <a:pPr>
              <a:lnSpc>
                <a:spcPct val="90000"/>
              </a:lnSpc>
              <a:buNone/>
            </a:pPr>
            <a:r>
              <a:rPr lang="en-US" altLang="en-US" sz="2200" dirty="0">
                <a:latin typeface="+mn-lt"/>
              </a:rPr>
              <a:t>Tom Sullivan</a:t>
            </a:r>
            <a:endParaRPr lang="en-AU" altLang="en-US" sz="2200" dirty="0">
              <a:latin typeface="+mn-lt"/>
            </a:endParaRPr>
          </a:p>
          <a:p>
            <a:pPr>
              <a:lnSpc>
                <a:spcPct val="200000"/>
              </a:lnSpc>
              <a:buNone/>
            </a:pPr>
            <a:r>
              <a:rPr lang="en-US" altLang="en-US" sz="2400" dirty="0" smtClean="0">
                <a:solidFill>
                  <a:srgbClr val="000099"/>
                </a:solidFill>
                <a:latin typeface="+mn-lt"/>
              </a:rPr>
              <a:t>U.K</a:t>
            </a:r>
            <a:r>
              <a:rPr lang="en-US" altLang="en-US" sz="2400" dirty="0">
                <a:solidFill>
                  <a:srgbClr val="000099"/>
                </a:solidFill>
                <a:latin typeface="+mn-lt"/>
              </a:rPr>
              <a:t>. (</a:t>
            </a:r>
            <a:r>
              <a:rPr lang="en-US" altLang="en-US" sz="2400" dirty="0" smtClean="0">
                <a:solidFill>
                  <a:srgbClr val="000099"/>
                </a:solidFill>
                <a:latin typeface="+mn-lt"/>
              </a:rPr>
              <a:t>Cambridge):</a:t>
            </a:r>
            <a:endParaRPr lang="en-US" altLang="en-US" sz="2400" dirty="0">
              <a:solidFill>
                <a:srgbClr val="000099"/>
              </a:solidFill>
              <a:latin typeface="+mn-lt"/>
            </a:endParaRPr>
          </a:p>
          <a:p>
            <a:pPr>
              <a:lnSpc>
                <a:spcPct val="90000"/>
              </a:lnSpc>
              <a:buFontTx/>
              <a:buNone/>
            </a:pPr>
            <a:r>
              <a:rPr lang="en-US" altLang="en-US" sz="2200" dirty="0" smtClean="0">
                <a:latin typeface="+mn-lt"/>
              </a:rPr>
              <a:t>Ian White</a:t>
            </a:r>
            <a:endParaRPr lang="en-US" altLang="en-US" sz="2200" dirty="0">
              <a:latin typeface="+mn-lt"/>
            </a:endParaRPr>
          </a:p>
        </p:txBody>
      </p:sp>
      <p:sp>
        <p:nvSpPr>
          <p:cNvPr id="2" name="Rectangle 1"/>
          <p:cNvSpPr/>
          <p:nvPr/>
        </p:nvSpPr>
        <p:spPr>
          <a:xfrm>
            <a:off x="4535488" y="3933056"/>
            <a:ext cx="4608512" cy="1446550"/>
          </a:xfrm>
          <a:prstGeom prst="rect">
            <a:avLst/>
          </a:prstGeom>
        </p:spPr>
        <p:txBody>
          <a:bodyPr wrap="square">
            <a:spAutoFit/>
          </a:bodyPr>
          <a:lstStyle/>
          <a:p>
            <a:pPr marL="342900" indent="-342900">
              <a:spcBef>
                <a:spcPts val="1800"/>
              </a:spcBef>
              <a:buFont typeface="Arial" panose="020B0604020202020204" pitchFamily="34" charset="0"/>
              <a:buChar char="•"/>
            </a:pPr>
            <a:r>
              <a:rPr lang="en-AU" altLang="en-US" sz="2200" dirty="0">
                <a:solidFill>
                  <a:srgbClr val="000099"/>
                </a:solidFill>
                <a:latin typeface="+mn-lt"/>
              </a:rPr>
              <a:t>NHMRC Project Grants (2005-07; </a:t>
            </a:r>
            <a:r>
              <a:rPr lang="en-AU" altLang="en-US" sz="2200" dirty="0" smtClean="0">
                <a:solidFill>
                  <a:srgbClr val="000099"/>
                </a:solidFill>
                <a:latin typeface="+mn-lt"/>
              </a:rPr>
              <a:t>2010-12; 2016-18)</a:t>
            </a:r>
            <a:endParaRPr lang="en-AU" altLang="en-US" sz="2200" dirty="0">
              <a:solidFill>
                <a:srgbClr val="000099"/>
              </a:solidFill>
              <a:latin typeface="+mn-lt"/>
            </a:endParaRPr>
          </a:p>
          <a:p>
            <a:pPr marL="342900" indent="-342900">
              <a:buFont typeface="Arial" panose="020B0604020202020204" pitchFamily="34" charset="0"/>
              <a:buChar char="•"/>
            </a:pPr>
            <a:r>
              <a:rPr lang="en-AU" altLang="en-US" sz="2200" dirty="0">
                <a:solidFill>
                  <a:srgbClr val="000099"/>
                </a:solidFill>
                <a:latin typeface="+mn-lt"/>
              </a:rPr>
              <a:t>NHMRC CRE Grant (2012-16</a:t>
            </a:r>
            <a:r>
              <a:rPr lang="en-AU" altLang="en-US" sz="2200" dirty="0" smtClean="0">
                <a:solidFill>
                  <a:srgbClr val="000099"/>
                </a:solidFill>
                <a:latin typeface="+mn-lt"/>
              </a:rPr>
              <a:t>)</a:t>
            </a:r>
          </a:p>
          <a:p>
            <a:pPr marL="342900" indent="-342900">
              <a:buFont typeface="Arial" panose="020B0604020202020204" pitchFamily="34" charset="0"/>
              <a:buChar char="•"/>
            </a:pPr>
            <a:r>
              <a:rPr lang="en-AU" altLang="en-US" sz="2200" dirty="0" smtClean="0">
                <a:solidFill>
                  <a:srgbClr val="000099"/>
                </a:solidFill>
                <a:latin typeface="+mn-lt"/>
              </a:rPr>
              <a:t>NHMRC CDF level 1 (2013-2016)</a:t>
            </a:r>
            <a:endParaRPr lang="en-AU" altLang="en-US" sz="2200" dirty="0">
              <a:solidFill>
                <a:srgbClr val="000099"/>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3025"/>
            <a:ext cx="8839200" cy="1123727"/>
          </a:xfrm>
        </p:spPr>
        <p:txBody>
          <a:bodyPr/>
          <a:lstStyle/>
          <a:p>
            <a:r>
              <a:rPr lang="en-AU" dirty="0" smtClean="0"/>
              <a:t>Overview of talk</a:t>
            </a:r>
            <a:endParaRPr lang="en-AU" dirty="0"/>
          </a:p>
        </p:txBody>
      </p:sp>
      <p:sp>
        <p:nvSpPr>
          <p:cNvPr id="3" name="Content Placeholder 2"/>
          <p:cNvSpPr>
            <a:spLocks noGrp="1"/>
          </p:cNvSpPr>
          <p:nvPr>
            <p:ph idx="1"/>
          </p:nvPr>
        </p:nvSpPr>
        <p:spPr>
          <a:xfrm>
            <a:off x="323528" y="1052736"/>
            <a:ext cx="8668072" cy="5400600"/>
          </a:xfrm>
        </p:spPr>
        <p:txBody>
          <a:bodyPr/>
          <a:lstStyle/>
          <a:p>
            <a:r>
              <a:rPr lang="en-AU" sz="2400" dirty="0" smtClean="0"/>
              <a:t>Motivating example</a:t>
            </a:r>
          </a:p>
          <a:p>
            <a:r>
              <a:rPr lang="en-AU" sz="2400" dirty="0" smtClean="0"/>
              <a:t>Brief introduction to multiple imputation (MI)</a:t>
            </a:r>
          </a:p>
          <a:p>
            <a:r>
              <a:rPr lang="en-AU" sz="2400" dirty="0" smtClean="0"/>
              <a:t>The appeal and limitations of MI </a:t>
            </a:r>
          </a:p>
          <a:p>
            <a:r>
              <a:rPr lang="en-AU" sz="2400" dirty="0" smtClean="0"/>
              <a:t>Our research at the MCRI:</a:t>
            </a:r>
          </a:p>
          <a:p>
            <a:pPr lvl="2"/>
            <a:r>
              <a:rPr lang="en-AU" sz="2000" dirty="0" smtClean="0"/>
              <a:t>Is MI worth considering?</a:t>
            </a:r>
          </a:p>
          <a:p>
            <a:pPr lvl="2"/>
            <a:r>
              <a:rPr lang="en-AU" sz="2000" dirty="0" smtClean="0"/>
              <a:t>How should MI be carried out?</a:t>
            </a:r>
          </a:p>
          <a:p>
            <a:pPr lvl="3"/>
            <a:r>
              <a:rPr lang="en-AU" sz="1800" dirty="0" smtClean="0"/>
              <a:t>Which imputation procedure to use?</a:t>
            </a:r>
          </a:p>
          <a:p>
            <a:pPr lvl="3"/>
            <a:r>
              <a:rPr lang="en-AU" sz="1800" dirty="0" smtClean="0"/>
              <a:t>Imputation </a:t>
            </a:r>
            <a:r>
              <a:rPr lang="en-AU" sz="1800" dirty="0"/>
              <a:t>of </a:t>
            </a:r>
            <a:r>
              <a:rPr lang="en-AU" sz="1800" dirty="0" smtClean="0"/>
              <a:t>non-normal data </a:t>
            </a:r>
          </a:p>
          <a:p>
            <a:pPr lvl="3"/>
            <a:r>
              <a:rPr lang="en-AU" sz="1800" dirty="0" smtClean="0"/>
              <a:t>Imputation </a:t>
            </a:r>
            <a:r>
              <a:rPr lang="en-AU" sz="1800" dirty="0"/>
              <a:t>of limited range variables </a:t>
            </a:r>
            <a:endParaRPr lang="en-AU" sz="1800" dirty="0" smtClean="0"/>
          </a:p>
          <a:p>
            <a:pPr lvl="3"/>
            <a:r>
              <a:rPr lang="en-AU" sz="1800" dirty="0" smtClean="0"/>
              <a:t>Imputation </a:t>
            </a:r>
            <a:r>
              <a:rPr lang="en-AU" sz="1800" dirty="0"/>
              <a:t>of semi-continuous </a:t>
            </a:r>
            <a:r>
              <a:rPr lang="en-AU" sz="1800" dirty="0" smtClean="0"/>
              <a:t>variables</a:t>
            </a:r>
          </a:p>
          <a:p>
            <a:pPr lvl="3"/>
            <a:r>
              <a:rPr lang="en-AU" sz="1800" dirty="0" smtClean="0"/>
              <a:t>Some unanswered questions</a:t>
            </a:r>
          </a:p>
          <a:p>
            <a:pPr lvl="2"/>
            <a:r>
              <a:rPr lang="en-AU" sz="2000" dirty="0" smtClean="0">
                <a:solidFill>
                  <a:schemeClr val="bg1">
                    <a:lumMod val="75000"/>
                  </a:schemeClr>
                </a:solidFill>
              </a:rPr>
              <a:t>How should MI and final results be checked?</a:t>
            </a:r>
          </a:p>
          <a:p>
            <a:pPr lvl="3"/>
            <a:r>
              <a:rPr lang="en-AU" sz="1800" dirty="0" smtClean="0">
                <a:solidFill>
                  <a:schemeClr val="bg1">
                    <a:lumMod val="75000"/>
                  </a:schemeClr>
                </a:solidFill>
              </a:rPr>
              <a:t>Diagnostics </a:t>
            </a:r>
            <a:r>
              <a:rPr lang="en-AU" sz="1800" dirty="0">
                <a:solidFill>
                  <a:schemeClr val="bg1">
                    <a:lumMod val="75000"/>
                  </a:schemeClr>
                </a:solidFill>
              </a:rPr>
              <a:t>for imputation </a:t>
            </a:r>
            <a:r>
              <a:rPr lang="en-AU" sz="1800" dirty="0" smtClean="0">
                <a:solidFill>
                  <a:schemeClr val="bg1">
                    <a:lumMod val="75000"/>
                  </a:schemeClr>
                </a:solidFill>
              </a:rPr>
              <a:t>models</a:t>
            </a:r>
          </a:p>
          <a:p>
            <a:pPr lvl="3"/>
            <a:r>
              <a:rPr lang="en-AU" sz="1800" dirty="0" smtClean="0">
                <a:solidFill>
                  <a:schemeClr val="bg1">
                    <a:lumMod val="75000"/>
                  </a:schemeClr>
                </a:solidFill>
              </a:rPr>
              <a:t>Sensitivity analysis</a:t>
            </a:r>
          </a:p>
          <a:p>
            <a:pPr lvl="0"/>
            <a:r>
              <a:rPr lang="en-AU" sz="2400" dirty="0" smtClean="0"/>
              <a:t>Summary</a:t>
            </a:r>
            <a:endParaRPr lang="en-AU" sz="2400" dirty="0"/>
          </a:p>
          <a:p>
            <a:endParaRPr lang="en-AU" dirty="0"/>
          </a:p>
        </p:txBody>
      </p:sp>
    </p:spTree>
    <p:extLst>
      <p:ext uri="{BB962C8B-B14F-4D97-AF65-F5344CB8AC3E}">
        <p14:creationId xmlns:p14="http://schemas.microsoft.com/office/powerpoint/2010/main" val="204809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95288" y="176213"/>
            <a:ext cx="8208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pPr algn="ctr">
              <a:spcBef>
                <a:spcPct val="0"/>
              </a:spcBef>
              <a:buFontTx/>
              <a:buNone/>
            </a:pPr>
            <a:r>
              <a:rPr lang="en-US" altLang="en-US" sz="3600" b="1" dirty="0">
                <a:solidFill>
                  <a:srgbClr val="333399"/>
                </a:solidFill>
                <a:latin typeface="+mj-lt"/>
                <a:ea typeface="+mj-ea"/>
                <a:cs typeface="+mj-cs"/>
              </a:rPr>
              <a:t>An example: </a:t>
            </a:r>
            <a:r>
              <a:rPr lang="en-US" altLang="en-US" sz="3600" b="1" dirty="0" smtClean="0">
                <a:solidFill>
                  <a:srgbClr val="333399"/>
                </a:solidFill>
                <a:latin typeface="+mj-lt"/>
                <a:ea typeface="+mj-ea"/>
                <a:cs typeface="+mj-cs"/>
              </a:rPr>
              <a:t>The Victorian </a:t>
            </a:r>
            <a:r>
              <a:rPr lang="en-US" altLang="en-US" sz="3600" b="1" dirty="0">
                <a:solidFill>
                  <a:srgbClr val="333399"/>
                </a:solidFill>
                <a:latin typeface="+mj-lt"/>
                <a:ea typeface="+mj-ea"/>
                <a:cs typeface="+mj-cs"/>
              </a:rPr>
              <a:t>Adolescent Health Cohort Study (VAHCS)</a:t>
            </a:r>
          </a:p>
        </p:txBody>
      </p:sp>
      <p:sp>
        <p:nvSpPr>
          <p:cNvPr id="19459" name="Rectangle 4"/>
          <p:cNvSpPr>
            <a:spLocks noChangeArrowheads="1"/>
          </p:cNvSpPr>
          <p:nvPr/>
        </p:nvSpPr>
        <p:spPr bwMode="auto">
          <a:xfrm>
            <a:off x="179512" y="1319213"/>
            <a:ext cx="8964488"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Cambria" pitchFamily="18" charset="0"/>
              </a:defRPr>
            </a:lvl1pPr>
            <a:lvl2pPr marL="742950" indent="-285750">
              <a:spcBef>
                <a:spcPct val="20000"/>
              </a:spcBef>
              <a:buChar char="–"/>
              <a:defRPr sz="2800">
                <a:solidFill>
                  <a:schemeClr val="tx1"/>
                </a:solidFill>
                <a:latin typeface="Cambria" pitchFamily="18" charset="0"/>
              </a:defRPr>
            </a:lvl2pPr>
            <a:lvl3pPr marL="1143000" indent="-228600">
              <a:spcBef>
                <a:spcPct val="20000"/>
              </a:spcBef>
              <a:buChar char="•"/>
              <a:defRPr sz="2400">
                <a:solidFill>
                  <a:schemeClr val="tx1"/>
                </a:solidFill>
                <a:latin typeface="Cambria" pitchFamily="18" charset="0"/>
              </a:defRPr>
            </a:lvl3pPr>
            <a:lvl4pPr marL="1600200" indent="-228600">
              <a:spcBef>
                <a:spcPct val="20000"/>
              </a:spcBef>
              <a:buChar char="–"/>
              <a:defRPr sz="2000">
                <a:solidFill>
                  <a:schemeClr val="tx1"/>
                </a:solidFill>
                <a:latin typeface="Cambria" pitchFamily="18" charset="0"/>
              </a:defRPr>
            </a:lvl4pPr>
            <a:lvl5pPr marL="2057400" indent="-228600">
              <a:spcBef>
                <a:spcPct val="20000"/>
              </a:spcBef>
              <a:buChar char="»"/>
              <a:defRPr sz="2000">
                <a:solidFill>
                  <a:schemeClr val="tx1"/>
                </a:solidFill>
                <a:latin typeface="Cambria" pitchFamily="18" charset="0"/>
              </a:defRPr>
            </a:lvl5pPr>
            <a:lvl6pPr marL="2514600" indent="-228600" eaLnBrk="0" fontAlgn="base" hangingPunct="0">
              <a:spcBef>
                <a:spcPct val="20000"/>
              </a:spcBef>
              <a:spcAft>
                <a:spcPct val="0"/>
              </a:spcAft>
              <a:buChar char="»"/>
              <a:defRPr sz="2000">
                <a:solidFill>
                  <a:schemeClr val="tx1"/>
                </a:solidFill>
                <a:latin typeface="Cambria" pitchFamily="18" charset="0"/>
              </a:defRPr>
            </a:lvl6pPr>
            <a:lvl7pPr marL="2971800" indent="-228600" eaLnBrk="0" fontAlgn="base" hangingPunct="0">
              <a:spcBef>
                <a:spcPct val="20000"/>
              </a:spcBef>
              <a:spcAft>
                <a:spcPct val="0"/>
              </a:spcAft>
              <a:buChar char="»"/>
              <a:defRPr sz="2000">
                <a:solidFill>
                  <a:schemeClr val="tx1"/>
                </a:solidFill>
                <a:latin typeface="Cambria" pitchFamily="18" charset="0"/>
              </a:defRPr>
            </a:lvl7pPr>
            <a:lvl8pPr marL="3429000" indent="-228600" eaLnBrk="0" fontAlgn="base" hangingPunct="0">
              <a:spcBef>
                <a:spcPct val="20000"/>
              </a:spcBef>
              <a:spcAft>
                <a:spcPct val="0"/>
              </a:spcAft>
              <a:buChar char="»"/>
              <a:defRPr sz="2000">
                <a:solidFill>
                  <a:schemeClr val="tx1"/>
                </a:solidFill>
                <a:latin typeface="Cambria" pitchFamily="18" charset="0"/>
              </a:defRPr>
            </a:lvl8pPr>
            <a:lvl9pPr marL="3886200" indent="-228600" eaLnBrk="0" fontAlgn="base" hangingPunct="0">
              <a:spcBef>
                <a:spcPct val="20000"/>
              </a:spcBef>
              <a:spcAft>
                <a:spcPct val="0"/>
              </a:spcAft>
              <a:buChar char="»"/>
              <a:defRPr sz="2000">
                <a:solidFill>
                  <a:schemeClr val="tx1"/>
                </a:solidFill>
                <a:latin typeface="Cambria" pitchFamily="18" charset="0"/>
              </a:defRPr>
            </a:lvl9pPr>
          </a:lstStyle>
          <a:p>
            <a:r>
              <a:rPr lang="en-AU" altLang="en-US" sz="2800" dirty="0">
                <a:latin typeface="+mn-lt"/>
              </a:rPr>
              <a:t>Aimed to </a:t>
            </a:r>
            <a:r>
              <a:rPr lang="en-AU" altLang="en-US" sz="2800" dirty="0" smtClean="0">
                <a:latin typeface="+mn-lt"/>
              </a:rPr>
              <a:t>study</a:t>
            </a:r>
          </a:p>
          <a:p>
            <a:pPr marL="914400" lvl="1" indent="-514350">
              <a:buAutoNum type="arabicPeriod"/>
            </a:pPr>
            <a:r>
              <a:rPr lang="en-AU" altLang="en-US" sz="2400" dirty="0" smtClean="0">
                <a:latin typeface="+mn-lt"/>
              </a:rPr>
              <a:t>development </a:t>
            </a:r>
            <a:r>
              <a:rPr lang="en-AU" altLang="en-US" sz="2400" dirty="0">
                <a:latin typeface="+mn-lt"/>
              </a:rPr>
              <a:t>of adolescent behaviours &amp; mental health and </a:t>
            </a:r>
            <a:r>
              <a:rPr lang="en-AU" altLang="en-US" sz="2400" dirty="0" smtClean="0">
                <a:latin typeface="+mn-lt"/>
              </a:rPr>
              <a:t>their interrelationships</a:t>
            </a:r>
          </a:p>
          <a:p>
            <a:pPr marL="914400" lvl="1" indent="-514350">
              <a:buAutoNum type="arabicPeriod"/>
            </a:pPr>
            <a:r>
              <a:rPr lang="en-US" altLang="en-US" sz="2400" dirty="0" smtClean="0">
                <a:latin typeface="+mn-lt"/>
              </a:rPr>
              <a:t>“continuity of risk” and adult “life outcomes”</a:t>
            </a:r>
          </a:p>
          <a:p>
            <a:r>
              <a:rPr lang="en-US" altLang="en-US" sz="2800" dirty="0" smtClean="0">
                <a:latin typeface="+mn-lt"/>
              </a:rPr>
              <a:t>Representative </a:t>
            </a:r>
            <a:r>
              <a:rPr lang="en-US" altLang="en-US" sz="2800" dirty="0">
                <a:latin typeface="+mn-lt"/>
              </a:rPr>
              <a:t>school-based </a:t>
            </a:r>
            <a:r>
              <a:rPr lang="en-US" altLang="en-US" sz="2800" dirty="0" smtClean="0">
                <a:latin typeface="+mn-lt"/>
              </a:rPr>
              <a:t>sample (n=</a:t>
            </a:r>
            <a:r>
              <a:rPr lang="en-US" altLang="en-US" sz="2800" dirty="0" smtClean="0"/>
              <a:t>1943)</a:t>
            </a:r>
            <a:endParaRPr lang="en-US" altLang="en-US" sz="2800" dirty="0">
              <a:latin typeface="+mn-lt"/>
            </a:endParaRPr>
          </a:p>
          <a:p>
            <a:pPr lvl="1"/>
            <a:r>
              <a:rPr lang="en-AU" altLang="en-US" sz="2400" dirty="0" smtClean="0">
                <a:solidFill>
                  <a:srgbClr val="000099"/>
                </a:solidFill>
                <a:latin typeface="+mn-lt"/>
              </a:rPr>
              <a:t>Adolescent </a:t>
            </a:r>
            <a:r>
              <a:rPr lang="en-AU" altLang="en-US" sz="2400" dirty="0">
                <a:solidFill>
                  <a:srgbClr val="000099"/>
                </a:solidFill>
                <a:latin typeface="+mn-lt"/>
              </a:rPr>
              <a:t>phase</a:t>
            </a:r>
            <a:r>
              <a:rPr lang="en-AU" altLang="en-US" sz="2400" dirty="0" smtClean="0">
                <a:solidFill>
                  <a:srgbClr val="000099"/>
                </a:solidFill>
                <a:latin typeface="+mn-lt"/>
              </a:rPr>
              <a:t>:</a:t>
            </a:r>
            <a:r>
              <a:rPr lang="en-AU" altLang="en-US" sz="2400" dirty="0" smtClean="0">
                <a:latin typeface="+mn-lt"/>
              </a:rPr>
              <a:t> 6 </a:t>
            </a:r>
            <a:r>
              <a:rPr lang="en-AU" altLang="en-US" sz="2400" dirty="0">
                <a:latin typeface="+mn-lt"/>
              </a:rPr>
              <a:t>waves of frequent (6-monthly) follow-up</a:t>
            </a:r>
          </a:p>
          <a:p>
            <a:pPr lvl="1"/>
            <a:r>
              <a:rPr lang="en-US" altLang="en-US" sz="2400" dirty="0">
                <a:solidFill>
                  <a:srgbClr val="000099"/>
                </a:solidFill>
                <a:latin typeface="+mn-lt"/>
              </a:rPr>
              <a:t>Adult phase</a:t>
            </a:r>
            <a:r>
              <a:rPr lang="en-US" altLang="en-US" sz="2400" dirty="0" smtClean="0">
                <a:solidFill>
                  <a:srgbClr val="000099"/>
                </a:solidFill>
                <a:latin typeface="+mn-lt"/>
              </a:rPr>
              <a:t>: </a:t>
            </a:r>
            <a:r>
              <a:rPr lang="en-US" altLang="en-US" sz="2400" dirty="0" smtClean="0">
                <a:latin typeface="+mn-lt"/>
              </a:rPr>
              <a:t>4 waves at 3-6 year intervals</a:t>
            </a:r>
          </a:p>
          <a:p>
            <a:r>
              <a:rPr lang="en-US" altLang="en-US" sz="2800" dirty="0" smtClean="0">
                <a:latin typeface="+mn-lt"/>
              </a:rPr>
              <a:t>Overall retention good but wave </a:t>
            </a:r>
            <a:r>
              <a:rPr lang="en-US" altLang="en-US" sz="2800" dirty="0" err="1">
                <a:latin typeface="+mn-lt"/>
              </a:rPr>
              <a:t>missingness</a:t>
            </a:r>
            <a:endParaRPr lang="en-US" altLang="en-US" sz="2800" dirty="0">
              <a:latin typeface="+mn-lt"/>
            </a:endParaRPr>
          </a:p>
          <a:p>
            <a:pPr lvl="1"/>
            <a:r>
              <a:rPr lang="en-US" altLang="en-US" sz="2400" dirty="0">
                <a:latin typeface="+mn-lt"/>
              </a:rPr>
              <a:t>E.g. Only 30% of cohort had complete data for waves 1-6</a:t>
            </a:r>
          </a:p>
          <a:p>
            <a:pPr lvl="1"/>
            <a:r>
              <a:rPr lang="en-US" altLang="en-US" sz="2400" dirty="0" err="1" smtClean="0">
                <a:latin typeface="+mn-lt"/>
              </a:rPr>
              <a:t>Missingness</a:t>
            </a:r>
            <a:r>
              <a:rPr lang="en-US" altLang="en-US" sz="2400" dirty="0" smtClean="0">
                <a:latin typeface="+mn-lt"/>
              </a:rPr>
              <a:t> in both </a:t>
            </a:r>
            <a:r>
              <a:rPr lang="en-AU" altLang="en-US" sz="2400" dirty="0"/>
              <a:t>outcomes (later waves) and covariates (earlier waves</a:t>
            </a:r>
            <a:r>
              <a:rPr lang="en-AU" altLang="en-US" sz="2400" dirty="0" smtClean="0"/>
              <a:t>)</a:t>
            </a:r>
          </a:p>
          <a:p>
            <a:pPr lvl="1"/>
            <a:r>
              <a:rPr lang="en-US" altLang="en-US" sz="2400" dirty="0"/>
              <a:t>Data missing for many reasons (mostly unknown!)</a:t>
            </a:r>
            <a:endParaRPr lang="en-AU" altLang="en-US" sz="2400" dirty="0"/>
          </a:p>
          <a:p>
            <a:pPr lvl="1"/>
            <a:endParaRPr lang="en-AU"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73025"/>
            <a:ext cx="8839200" cy="908050"/>
          </a:xfrm>
        </p:spPr>
        <p:txBody>
          <a:bodyPr/>
          <a:lstStyle/>
          <a:p>
            <a:r>
              <a:rPr lang="en-US" altLang="en-US" dirty="0" smtClean="0"/>
              <a:t>Multiple imputation (MI) </a:t>
            </a:r>
          </a:p>
        </p:txBody>
      </p:sp>
      <p:sp>
        <p:nvSpPr>
          <p:cNvPr id="23555" name="Rectangle 3"/>
          <p:cNvSpPr>
            <a:spLocks noGrp="1" noChangeArrowheads="1"/>
          </p:cNvSpPr>
          <p:nvPr>
            <p:ph type="body" idx="1"/>
          </p:nvPr>
        </p:nvSpPr>
        <p:spPr>
          <a:xfrm>
            <a:off x="250825" y="1268413"/>
            <a:ext cx="8740775" cy="5400675"/>
          </a:xfrm>
        </p:spPr>
        <p:txBody>
          <a:bodyPr/>
          <a:lstStyle/>
          <a:p>
            <a:pPr marL="609600" indent="-609600">
              <a:buFontTx/>
              <a:buNone/>
            </a:pPr>
            <a:r>
              <a:rPr lang="en-US" altLang="en-US" b="1" dirty="0" smtClean="0"/>
              <a:t>Two-stage approach:</a:t>
            </a:r>
          </a:p>
          <a:p>
            <a:pPr marL="514350" indent="-514350">
              <a:buAutoNum type="arabicPeriod"/>
            </a:pPr>
            <a:r>
              <a:rPr lang="en-US" altLang="en-US" sz="2600" b="1" dirty="0" smtClean="0">
                <a:solidFill>
                  <a:srgbClr val="CC0000"/>
                </a:solidFill>
              </a:rPr>
              <a:t>Create</a:t>
            </a:r>
            <a:r>
              <a:rPr lang="en-US" altLang="en-US" dirty="0" smtClean="0"/>
              <a:t> </a:t>
            </a:r>
            <a:r>
              <a:rPr lang="en-US" altLang="en-US" i="1" dirty="0" smtClean="0"/>
              <a:t>m </a:t>
            </a:r>
            <a:r>
              <a:rPr lang="en-US" altLang="en-US" dirty="0" smtClean="0"/>
              <a:t>(</a:t>
            </a:r>
            <a:r>
              <a:rPr lang="en-US" altLang="en-US" dirty="0" smtClean="0">
                <a:sym typeface="Symbol" pitchFamily="18" charset="2"/>
              </a:rPr>
              <a:t> 2)</a:t>
            </a:r>
            <a:r>
              <a:rPr lang="en-US" altLang="en-US" dirty="0" smtClean="0"/>
              <a:t> </a:t>
            </a:r>
            <a:r>
              <a:rPr lang="en-US" altLang="en-US" i="1" dirty="0" smtClean="0"/>
              <a:t>imputed</a:t>
            </a:r>
            <a:r>
              <a:rPr lang="en-US" altLang="en-US" dirty="0" smtClean="0"/>
              <a:t> datasets with each missing value filled in using a statistical model based on the observed data</a:t>
            </a:r>
          </a:p>
          <a:p>
            <a:pPr marL="514350" indent="-514350">
              <a:buAutoNum type="arabicPeriod"/>
            </a:pPr>
            <a:endParaRPr lang="en-US" altLang="en-US" dirty="0" smtClean="0"/>
          </a:p>
          <a:p>
            <a:pPr marL="0" indent="0">
              <a:buNone/>
            </a:pPr>
            <a:r>
              <a:rPr lang="en-US" altLang="en-US" sz="2600" b="1" dirty="0">
                <a:solidFill>
                  <a:srgbClr val="CC0000"/>
                </a:solidFill>
              </a:rPr>
              <a:t>Principle: </a:t>
            </a:r>
            <a:r>
              <a:rPr lang="en-US" altLang="en-US" dirty="0"/>
              <a:t>Draw imputed values from the predictive distribution of the missing data </a:t>
            </a:r>
            <a:r>
              <a:rPr lang="en-US" altLang="en-US" i="1" dirty="0" err="1"/>
              <a:t>Z</a:t>
            </a:r>
            <a:r>
              <a:rPr lang="en-US" altLang="en-US" i="1" baseline="30000" dirty="0" err="1"/>
              <a:t>mis</a:t>
            </a:r>
            <a:r>
              <a:rPr lang="en-US" altLang="en-US" dirty="0"/>
              <a:t> given the observed data </a:t>
            </a:r>
            <a:r>
              <a:rPr lang="en-US" altLang="en-US" i="1" dirty="0" err="1"/>
              <a:t>Z</a:t>
            </a:r>
            <a:r>
              <a:rPr lang="en-US" altLang="en-US" i="1" baseline="30000" dirty="0" err="1"/>
              <a:t>obs</a:t>
            </a:r>
            <a:r>
              <a:rPr lang="en-US" altLang="en-US" i="1" dirty="0"/>
              <a:t>, </a:t>
            </a:r>
            <a:r>
              <a:rPr lang="en-US" altLang="en-US" dirty="0"/>
              <a:t>i.e. </a:t>
            </a:r>
            <a:r>
              <a:rPr lang="en-US" altLang="en-US" i="1" dirty="0"/>
              <a:t>p</a:t>
            </a:r>
            <a:r>
              <a:rPr lang="en-US" altLang="en-US" dirty="0"/>
              <a:t>(</a:t>
            </a:r>
            <a:r>
              <a:rPr lang="en-US" altLang="en-US" i="1" dirty="0" err="1"/>
              <a:t>Z</a:t>
            </a:r>
            <a:r>
              <a:rPr lang="en-US" altLang="en-US" i="1" baseline="30000" dirty="0" err="1"/>
              <a:t>mis</a:t>
            </a:r>
            <a:r>
              <a:rPr lang="en-US" altLang="en-US" dirty="0"/>
              <a:t> | </a:t>
            </a:r>
            <a:r>
              <a:rPr lang="en-US" altLang="en-US" i="1" dirty="0" err="1"/>
              <a:t>Z</a:t>
            </a:r>
            <a:r>
              <a:rPr lang="en-US" altLang="en-US" i="1" baseline="30000" dirty="0" err="1"/>
              <a:t>obs</a:t>
            </a:r>
            <a:r>
              <a:rPr lang="en-US" altLang="en-US" dirty="0"/>
              <a:t>, </a:t>
            </a:r>
            <a:r>
              <a:rPr lang="en-US" altLang="en-US" i="1" dirty="0"/>
              <a:t>X</a:t>
            </a:r>
            <a:r>
              <a:rPr lang="en-US" altLang="en-US" dirty="0"/>
              <a:t>)</a:t>
            </a:r>
          </a:p>
          <a:p>
            <a:r>
              <a:rPr lang="en-AU" altLang="en-US" dirty="0"/>
              <a:t>“Proper” imputation must reflect uncertainty in the missing values</a:t>
            </a:r>
          </a:p>
          <a:p>
            <a:pPr marL="514350" indent="-514350">
              <a:buAutoNum type="arabicPeriod"/>
            </a:pP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73025"/>
            <a:ext cx="8839200" cy="908050"/>
          </a:xfrm>
        </p:spPr>
        <p:txBody>
          <a:bodyPr/>
          <a:lstStyle/>
          <a:p>
            <a:r>
              <a:rPr lang="en-US" altLang="en-US" dirty="0" smtClean="0"/>
              <a:t>Multiple imputation (MI) </a:t>
            </a:r>
          </a:p>
        </p:txBody>
      </p:sp>
      <p:sp>
        <p:nvSpPr>
          <p:cNvPr id="23555" name="Rectangle 3"/>
          <p:cNvSpPr>
            <a:spLocks noGrp="1" noChangeArrowheads="1"/>
          </p:cNvSpPr>
          <p:nvPr>
            <p:ph type="body" idx="1"/>
          </p:nvPr>
        </p:nvSpPr>
        <p:spPr>
          <a:xfrm>
            <a:off x="250825" y="1268413"/>
            <a:ext cx="8740775" cy="5400675"/>
          </a:xfrm>
        </p:spPr>
        <p:txBody>
          <a:bodyPr/>
          <a:lstStyle/>
          <a:p>
            <a:pPr marL="514350" indent="-514350">
              <a:buFont typeface="+mj-lt"/>
              <a:buAutoNum type="arabicPeriod" startAt="2"/>
            </a:pPr>
            <a:r>
              <a:rPr lang="en-US" altLang="en-US" sz="2600" b="1" dirty="0" err="1" smtClean="0">
                <a:solidFill>
                  <a:srgbClr val="CC0000"/>
                </a:solidFill>
              </a:rPr>
              <a:t>Analyse</a:t>
            </a:r>
            <a:r>
              <a:rPr lang="en-US" altLang="en-US" dirty="0" smtClean="0"/>
              <a:t> each imputed (complete) dataset using standard (complete case) methods, and </a:t>
            </a:r>
            <a:r>
              <a:rPr lang="en-US" altLang="en-US" sz="2600" b="1" dirty="0">
                <a:solidFill>
                  <a:srgbClr val="CC0000"/>
                </a:solidFill>
              </a:rPr>
              <a:t>combine</a:t>
            </a:r>
            <a:r>
              <a:rPr lang="en-US" altLang="en-US" dirty="0" smtClean="0"/>
              <a:t> the results in appropriate way (Rubin’s rules)…</a:t>
            </a:r>
          </a:p>
          <a:p>
            <a:pPr lvl="1"/>
            <a:r>
              <a:rPr lang="en-AU" altLang="en-US" dirty="0"/>
              <a:t>Overall estimate = average of </a:t>
            </a:r>
            <a:r>
              <a:rPr lang="en-AU" altLang="en-US" i="1" dirty="0"/>
              <a:t>m</a:t>
            </a:r>
            <a:r>
              <a:rPr lang="en-AU" altLang="en-US" dirty="0"/>
              <a:t> separate estimates</a:t>
            </a:r>
          </a:p>
          <a:p>
            <a:pPr lvl="1"/>
            <a:r>
              <a:rPr lang="en-AU" altLang="en-US" dirty="0"/>
              <a:t>Variance/Standard Error: combines </a:t>
            </a:r>
            <a:r>
              <a:rPr lang="en-AU" altLang="en-US" i="1" dirty="0"/>
              <a:t>within</a:t>
            </a:r>
            <a:r>
              <a:rPr lang="en-AU" altLang="en-US" dirty="0"/>
              <a:t> and </a:t>
            </a:r>
            <a:r>
              <a:rPr lang="en-AU" altLang="en-US" i="1" dirty="0"/>
              <a:t>between</a:t>
            </a:r>
            <a:r>
              <a:rPr lang="en-AU" altLang="en-US" dirty="0"/>
              <a:t> imputation variance…</a:t>
            </a:r>
          </a:p>
          <a:p>
            <a:pPr marL="0" indent="0">
              <a:buNone/>
            </a:pPr>
            <a:endParaRPr lang="en-US" altLang="en-US" dirty="0" smtClean="0"/>
          </a:p>
          <a:p>
            <a:pPr marL="1009650" lvl="1" indent="-609600">
              <a:lnSpc>
                <a:spcPct val="90000"/>
              </a:lnSpc>
              <a:spcBef>
                <a:spcPts val="1200"/>
              </a:spcBef>
            </a:pPr>
            <a:r>
              <a:rPr lang="en-US" altLang="en-US" i="1" dirty="0" smtClean="0">
                <a:solidFill>
                  <a:srgbClr val="CC0000"/>
                </a:solidFill>
              </a:rPr>
              <a:t>Two stages separable in practice but integrally related: emphasis should be on overall analysis (of incomplete data), NOT on “filling in” the missing values.</a:t>
            </a:r>
          </a:p>
        </p:txBody>
      </p:sp>
    </p:spTree>
    <p:extLst>
      <p:ext uri="{BB962C8B-B14F-4D97-AF65-F5344CB8AC3E}">
        <p14:creationId xmlns:p14="http://schemas.microsoft.com/office/powerpoint/2010/main" val="2566893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8"/>
          <p:cNvSpPr txBox="1">
            <a:spLocks noChangeArrowheads="1"/>
          </p:cNvSpPr>
          <p:nvPr/>
        </p:nvSpPr>
        <p:spPr bwMode="auto">
          <a:xfrm>
            <a:off x="4384411" y="2381020"/>
            <a:ext cx="300130" cy="30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b="1" i="1" dirty="0">
                <a:latin typeface="Book Antiqua" panose="02040602050305030304" pitchFamily="18" charset="0"/>
              </a:rPr>
              <a:t>1</a:t>
            </a:r>
          </a:p>
        </p:txBody>
      </p:sp>
      <p:sp>
        <p:nvSpPr>
          <p:cNvPr id="7" name="TextBox 6"/>
          <p:cNvSpPr txBox="1"/>
          <p:nvPr/>
        </p:nvSpPr>
        <p:spPr bwMode="auto">
          <a:xfrm>
            <a:off x="2781290" y="828276"/>
            <a:ext cx="1944687" cy="830997"/>
          </a:xfrm>
          <a:prstGeom prst="rect">
            <a:avLst/>
          </a:prstGeom>
          <a:noFill/>
        </p:spPr>
        <p:txBody>
          <a:bodyPr>
            <a:spAutoFit/>
          </a:bodyPr>
          <a:lstStyle/>
          <a:p>
            <a:pPr algn="ctr">
              <a:defRPr/>
            </a:pPr>
            <a:r>
              <a:rPr lang="en-AU" sz="1600" b="1" dirty="0">
                <a:latin typeface="+mj-lt"/>
              </a:rPr>
              <a:t>IMPUTE MISSING</a:t>
            </a:r>
          </a:p>
          <a:p>
            <a:pPr algn="ctr">
              <a:defRPr/>
            </a:pPr>
            <a:r>
              <a:rPr lang="en-AU" sz="1600" b="1" dirty="0">
                <a:latin typeface="+mj-lt"/>
              </a:rPr>
              <a:t>DATA MULTIPLE</a:t>
            </a:r>
          </a:p>
          <a:p>
            <a:pPr algn="ctr">
              <a:defRPr/>
            </a:pPr>
            <a:r>
              <a:rPr lang="en-AU" sz="1600" b="1" dirty="0">
                <a:latin typeface="+mj-lt"/>
              </a:rPr>
              <a:t> </a:t>
            </a:r>
            <a:r>
              <a:rPr lang="en-AU" sz="1600" b="1" dirty="0" smtClean="0">
                <a:latin typeface="+mj-lt"/>
              </a:rPr>
              <a:t>TIMES</a:t>
            </a:r>
            <a:endParaRPr lang="en-AU" sz="1600" b="1" dirty="0">
              <a:latin typeface="+mj-lt"/>
            </a:endParaRPr>
          </a:p>
        </p:txBody>
      </p:sp>
      <p:sp>
        <p:nvSpPr>
          <p:cNvPr id="9" name="TextBox 69"/>
          <p:cNvSpPr txBox="1">
            <a:spLocks noChangeArrowheads="1"/>
          </p:cNvSpPr>
          <p:nvPr/>
        </p:nvSpPr>
        <p:spPr bwMode="auto">
          <a:xfrm>
            <a:off x="4384410" y="3587281"/>
            <a:ext cx="300130" cy="30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b="1" i="1" dirty="0">
                <a:latin typeface="Book Antiqua" panose="02040602050305030304" pitchFamily="18" charset="0"/>
              </a:rPr>
              <a:t>2</a:t>
            </a:r>
          </a:p>
        </p:txBody>
      </p:sp>
      <p:sp>
        <p:nvSpPr>
          <p:cNvPr id="10" name="TextBox 70"/>
          <p:cNvSpPr txBox="1">
            <a:spLocks noChangeArrowheads="1"/>
          </p:cNvSpPr>
          <p:nvPr/>
        </p:nvSpPr>
        <p:spPr bwMode="auto">
          <a:xfrm>
            <a:off x="4345932" y="5240284"/>
            <a:ext cx="377086" cy="30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b="1" i="1" dirty="0">
                <a:latin typeface="Book Antiqua" panose="02040602050305030304" pitchFamily="18" charset="0"/>
              </a:rPr>
              <a:t>m</a:t>
            </a:r>
          </a:p>
        </p:txBody>
      </p:sp>
      <p:sp>
        <p:nvSpPr>
          <p:cNvPr id="11" name="TextBox 10"/>
          <p:cNvSpPr txBox="1"/>
          <p:nvPr/>
        </p:nvSpPr>
        <p:spPr bwMode="auto">
          <a:xfrm>
            <a:off x="3612664" y="4383662"/>
            <a:ext cx="492125" cy="641349"/>
          </a:xfrm>
          <a:prstGeom prst="rect">
            <a:avLst/>
          </a:prstGeom>
          <a:noFill/>
        </p:spPr>
        <p:txBody>
          <a:bodyPr vert="vert">
            <a:spAutoFit/>
          </a:bodyPr>
          <a:lstStyle/>
          <a:p>
            <a:pPr>
              <a:defRPr/>
            </a:pPr>
            <a:r>
              <a:rPr lang="en-AU" sz="2000" dirty="0">
                <a:latin typeface="Arial" charset="0"/>
              </a:rPr>
              <a:t>. . .</a:t>
            </a:r>
          </a:p>
        </p:txBody>
      </p:sp>
      <p:sp>
        <p:nvSpPr>
          <p:cNvPr id="13" name="TextBox 12"/>
          <p:cNvSpPr txBox="1"/>
          <p:nvPr/>
        </p:nvSpPr>
        <p:spPr bwMode="auto">
          <a:xfrm>
            <a:off x="6888391" y="812315"/>
            <a:ext cx="1610853" cy="584775"/>
          </a:xfrm>
          <a:prstGeom prst="rect">
            <a:avLst/>
          </a:prstGeom>
          <a:noFill/>
        </p:spPr>
        <p:txBody>
          <a:bodyPr wrap="square">
            <a:spAutoFit/>
          </a:bodyPr>
          <a:lstStyle/>
          <a:p>
            <a:pPr algn="ctr">
              <a:defRPr/>
            </a:pPr>
            <a:r>
              <a:rPr lang="en-AU" sz="1600" b="1" dirty="0">
                <a:latin typeface="+mj-lt"/>
              </a:rPr>
              <a:t>COMBINE</a:t>
            </a:r>
          </a:p>
          <a:p>
            <a:pPr algn="ctr">
              <a:defRPr/>
            </a:pPr>
            <a:r>
              <a:rPr lang="en-AU" sz="1600" b="1" dirty="0" smtClean="0">
                <a:latin typeface="+mj-lt"/>
              </a:rPr>
              <a:t>RESULTS</a:t>
            </a:r>
            <a:endParaRPr lang="en-AU" sz="1600" b="1" dirty="0">
              <a:latin typeface="+mj-lt"/>
            </a:endParaRPr>
          </a:p>
        </p:txBody>
      </p:sp>
      <p:grpSp>
        <p:nvGrpSpPr>
          <p:cNvPr id="14" name="Group 92"/>
          <p:cNvGrpSpPr>
            <a:grpSpLocks/>
          </p:cNvGrpSpPr>
          <p:nvPr/>
        </p:nvGrpSpPr>
        <p:grpSpPr bwMode="auto">
          <a:xfrm>
            <a:off x="7418164" y="3486465"/>
            <a:ext cx="593004" cy="553143"/>
            <a:chOff x="7453303" y="1606953"/>
            <a:chExt cx="593188" cy="584775"/>
          </a:xfrm>
        </p:grpSpPr>
        <p:sp>
          <p:nvSpPr>
            <p:cNvPr id="18" name="TextBox 85"/>
            <p:cNvSpPr txBox="1">
              <a:spLocks noChangeArrowheads="1"/>
            </p:cNvSpPr>
            <p:nvPr/>
          </p:nvSpPr>
          <p:spPr bwMode="auto">
            <a:xfrm>
              <a:off x="7453303" y="1606953"/>
              <a:ext cx="386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l-GR" sz="3000" i="1">
                  <a:latin typeface="Times New Roman" panose="02020603050405020304" pitchFamily="18" charset="0"/>
                  <a:cs typeface="Times New Roman" panose="02020603050405020304" pitchFamily="18" charset="0"/>
                </a:rPr>
                <a:t>θ</a:t>
              </a:r>
              <a:endParaRPr lang="en-AU" sz="3000" i="1">
                <a:latin typeface="Times New Roman" panose="02020603050405020304" pitchFamily="18" charset="0"/>
                <a:cs typeface="Times New Roman" panose="02020603050405020304" pitchFamily="18" charset="0"/>
              </a:endParaRPr>
            </a:p>
          </p:txBody>
        </p:sp>
        <p:sp>
          <p:nvSpPr>
            <p:cNvPr id="19" name="TextBox 86"/>
            <p:cNvSpPr txBox="1">
              <a:spLocks noChangeArrowheads="1"/>
            </p:cNvSpPr>
            <p:nvPr/>
          </p:nvSpPr>
          <p:spPr bwMode="auto">
            <a:xfrm>
              <a:off x="7656641" y="1903315"/>
              <a:ext cx="389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sz="1200" b="1" i="1" dirty="0">
                  <a:latin typeface="Book Antiqua" panose="02040602050305030304" pitchFamily="18" charset="0"/>
                </a:rPr>
                <a:t>MI</a:t>
              </a:r>
            </a:p>
          </p:txBody>
        </p:sp>
        <p:cxnSp>
          <p:nvCxnSpPr>
            <p:cNvPr id="20" name="Straight Connector 19"/>
            <p:cNvCxnSpPr/>
            <p:nvPr/>
          </p:nvCxnSpPr>
          <p:spPr>
            <a:xfrm>
              <a:off x="7573217" y="1688451"/>
              <a:ext cx="166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bwMode="auto">
          <a:xfrm>
            <a:off x="6444208" y="2636912"/>
            <a:ext cx="576263" cy="33972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17100000">
            <a:off x="6416427" y="5071343"/>
            <a:ext cx="544513" cy="3587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a:off x="6444208" y="3781499"/>
            <a:ext cx="6477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2279" y="881457"/>
            <a:ext cx="1584325" cy="584200"/>
          </a:xfrm>
          <a:prstGeom prst="rect">
            <a:avLst/>
          </a:prstGeom>
          <a:noFill/>
        </p:spPr>
        <p:txBody>
          <a:bodyPr wrap="none">
            <a:spAutoFit/>
          </a:bodyPr>
          <a:lstStyle/>
          <a:p>
            <a:pPr algn="ctr">
              <a:defRPr/>
            </a:pPr>
            <a:r>
              <a:rPr lang="en-AU" sz="1600" b="1" dirty="0">
                <a:latin typeface="+mj-lt"/>
              </a:rPr>
              <a:t>INCOMPLETE </a:t>
            </a:r>
          </a:p>
          <a:p>
            <a:pPr algn="ctr">
              <a:defRPr/>
            </a:pPr>
            <a:r>
              <a:rPr lang="en-AU" sz="1600" b="1" dirty="0">
                <a:latin typeface="+mj-lt"/>
              </a:rPr>
              <a:t>DATASET</a:t>
            </a:r>
          </a:p>
        </p:txBody>
      </p:sp>
      <p:sp>
        <p:nvSpPr>
          <p:cNvPr id="22" name="TextBox 21"/>
          <p:cNvSpPr txBox="1"/>
          <p:nvPr/>
        </p:nvSpPr>
        <p:spPr>
          <a:xfrm>
            <a:off x="5792871" y="4383662"/>
            <a:ext cx="493713" cy="441325"/>
          </a:xfrm>
          <a:prstGeom prst="rect">
            <a:avLst/>
          </a:prstGeom>
          <a:noFill/>
        </p:spPr>
        <p:txBody>
          <a:bodyPr vert="vert">
            <a:spAutoFit/>
          </a:bodyPr>
          <a:lstStyle/>
          <a:p>
            <a:pPr>
              <a:defRPr/>
            </a:pPr>
            <a:r>
              <a:rPr lang="en-AU" sz="2000" dirty="0">
                <a:latin typeface="Arial" charset="0"/>
              </a:rPr>
              <a:t>. . .</a:t>
            </a:r>
          </a:p>
        </p:txBody>
      </p:sp>
      <p:sp>
        <p:nvSpPr>
          <p:cNvPr id="23" name="TextBox 22"/>
          <p:cNvSpPr txBox="1"/>
          <p:nvPr/>
        </p:nvSpPr>
        <p:spPr>
          <a:xfrm>
            <a:off x="4860032" y="823112"/>
            <a:ext cx="2028359" cy="1077218"/>
          </a:xfrm>
          <a:prstGeom prst="rect">
            <a:avLst/>
          </a:prstGeom>
          <a:noFill/>
        </p:spPr>
        <p:txBody>
          <a:bodyPr wrap="square">
            <a:spAutoFit/>
          </a:bodyPr>
          <a:lstStyle/>
          <a:p>
            <a:pPr algn="ctr">
              <a:defRPr/>
            </a:pPr>
            <a:r>
              <a:rPr lang="en-AU" sz="1600" b="1" dirty="0" smtClean="0">
                <a:latin typeface="+mj-lt"/>
              </a:rPr>
              <a:t>ANALYSE EACH DATASET &amp; ESTIMATE THE PARAMETER OF INTEREST </a:t>
            </a:r>
            <a:endParaRPr lang="en-AU" sz="1600" b="1" dirty="0">
              <a:latin typeface="+mj-lt"/>
            </a:endParaRPr>
          </a:p>
        </p:txBody>
      </p:sp>
      <p:grpSp>
        <p:nvGrpSpPr>
          <p:cNvPr id="24" name="Group 41"/>
          <p:cNvGrpSpPr>
            <a:grpSpLocks/>
          </p:cNvGrpSpPr>
          <p:nvPr/>
        </p:nvGrpSpPr>
        <p:grpSpPr bwMode="auto">
          <a:xfrm>
            <a:off x="5827506" y="2381020"/>
            <a:ext cx="360363" cy="458787"/>
            <a:chOff x="5364088" y="1484784"/>
            <a:chExt cx="360039" cy="523801"/>
          </a:xfrm>
        </p:grpSpPr>
        <p:sp>
          <p:nvSpPr>
            <p:cNvPr id="25" name="TextBox 39"/>
            <p:cNvSpPr txBox="1">
              <a:spLocks noChangeArrowheads="1"/>
            </p:cNvSpPr>
            <p:nvPr/>
          </p:nvSpPr>
          <p:spPr bwMode="auto">
            <a:xfrm>
              <a:off x="5449693" y="1700808"/>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sz="1400" b="1" i="1">
                  <a:latin typeface="Book Antiqua" panose="02040602050305030304" pitchFamily="18" charset="0"/>
                </a:rPr>
                <a:t>1</a:t>
              </a:r>
            </a:p>
          </p:txBody>
        </p:sp>
        <p:pic>
          <p:nvPicPr>
            <p:cNvPr id="2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484784"/>
              <a:ext cx="212031" cy="3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42"/>
          <p:cNvGrpSpPr>
            <a:grpSpLocks/>
          </p:cNvGrpSpPr>
          <p:nvPr/>
        </p:nvGrpSpPr>
        <p:grpSpPr bwMode="auto">
          <a:xfrm>
            <a:off x="5829094" y="3531262"/>
            <a:ext cx="358775" cy="458788"/>
            <a:chOff x="5364088" y="1484784"/>
            <a:chExt cx="360039" cy="523801"/>
          </a:xfrm>
        </p:grpSpPr>
        <p:pic>
          <p:nvPicPr>
            <p:cNvPr id="2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484784"/>
              <a:ext cx="212031" cy="3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66"/>
            <p:cNvSpPr txBox="1">
              <a:spLocks noChangeArrowheads="1"/>
            </p:cNvSpPr>
            <p:nvPr/>
          </p:nvSpPr>
          <p:spPr bwMode="auto">
            <a:xfrm>
              <a:off x="5449693" y="1700808"/>
              <a:ext cx="2744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sz="1400" b="1" i="1">
                  <a:latin typeface="Book Antiqua" panose="02040602050305030304" pitchFamily="18" charset="0"/>
                </a:rPr>
                <a:t>2</a:t>
              </a:r>
            </a:p>
          </p:txBody>
        </p:sp>
      </p:grpSp>
      <p:grpSp>
        <p:nvGrpSpPr>
          <p:cNvPr id="30" name="Group 78"/>
          <p:cNvGrpSpPr>
            <a:grpSpLocks/>
          </p:cNvGrpSpPr>
          <p:nvPr/>
        </p:nvGrpSpPr>
        <p:grpSpPr bwMode="auto">
          <a:xfrm>
            <a:off x="5842318" y="5275285"/>
            <a:ext cx="419100" cy="458787"/>
            <a:chOff x="5406440" y="4581128"/>
            <a:chExt cx="419351" cy="523801"/>
          </a:xfrm>
        </p:grpSpPr>
        <p:pic>
          <p:nvPicPr>
            <p:cNvPr id="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6440" y="4581128"/>
              <a:ext cx="212031" cy="3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74"/>
            <p:cNvSpPr txBox="1">
              <a:spLocks noChangeArrowheads="1"/>
            </p:cNvSpPr>
            <p:nvPr/>
          </p:nvSpPr>
          <p:spPr bwMode="auto">
            <a:xfrm>
              <a:off x="5492045" y="4797152"/>
              <a:ext cx="333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AU" sz="1400" b="1" i="1">
                  <a:latin typeface="Book Antiqua" panose="02040602050305030304" pitchFamily="18" charset="0"/>
                </a:rPr>
                <a:t>m</a:t>
              </a:r>
            </a:p>
          </p:txBody>
        </p:sp>
      </p:grpSp>
      <p:cxnSp>
        <p:nvCxnSpPr>
          <p:cNvPr id="33" name="Straight Arrow Connector 9"/>
          <p:cNvCxnSpPr>
            <a:cxnSpLocks noChangeShapeType="1"/>
          </p:cNvCxnSpPr>
          <p:nvPr/>
        </p:nvCxnSpPr>
        <p:spPr bwMode="auto">
          <a:xfrm>
            <a:off x="5000419" y="2592808"/>
            <a:ext cx="59372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67"/>
          <p:cNvCxnSpPr>
            <a:cxnSpLocks noChangeShapeType="1"/>
          </p:cNvCxnSpPr>
          <p:nvPr/>
        </p:nvCxnSpPr>
        <p:spPr bwMode="auto">
          <a:xfrm>
            <a:off x="5000419" y="3763037"/>
            <a:ext cx="59372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73"/>
          <p:cNvCxnSpPr>
            <a:cxnSpLocks noChangeShapeType="1"/>
          </p:cNvCxnSpPr>
          <p:nvPr/>
        </p:nvCxnSpPr>
        <p:spPr bwMode="auto">
          <a:xfrm>
            <a:off x="5000418" y="5438796"/>
            <a:ext cx="593725" cy="0"/>
          </a:xfrm>
          <a:prstGeom prst="straightConnector1">
            <a:avLst/>
          </a:prstGeom>
          <a:noFill/>
          <a:ln w="222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36" name="Table 35"/>
          <p:cNvGraphicFramePr>
            <a:graphicFrameLocks noGrp="1"/>
          </p:cNvGraphicFramePr>
          <p:nvPr>
            <p:extLst>
              <p:ext uri="{D42A27DB-BD31-4B8C-83A1-F6EECF244321}">
                <p14:modId xmlns:p14="http://schemas.microsoft.com/office/powerpoint/2010/main" val="1248231719"/>
              </p:ext>
            </p:extLst>
          </p:nvPr>
        </p:nvGraphicFramePr>
        <p:xfrm>
          <a:off x="1163431" y="3142083"/>
          <a:ext cx="1150940" cy="1097056"/>
        </p:xfrm>
        <a:graphic>
          <a:graphicData uri="http://schemas.openxmlformats.org/drawingml/2006/table">
            <a:tbl>
              <a:tblPr bandRow="1"/>
              <a:tblGrid>
                <a:gridCol w="287735"/>
                <a:gridCol w="287735"/>
                <a:gridCol w="287735"/>
                <a:gridCol w="287735"/>
              </a:tblGrid>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302679807"/>
              </p:ext>
            </p:extLst>
          </p:nvPr>
        </p:nvGraphicFramePr>
        <p:xfrm>
          <a:off x="3197019" y="1997496"/>
          <a:ext cx="1150936" cy="1098552"/>
        </p:xfrm>
        <a:graphic>
          <a:graphicData uri="http://schemas.openxmlformats.org/drawingml/2006/table">
            <a:tbl>
              <a:tblPr bandRow="1"/>
              <a:tblGrid>
                <a:gridCol w="287734"/>
                <a:gridCol w="287734"/>
                <a:gridCol w="287734"/>
                <a:gridCol w="287734"/>
              </a:tblGrid>
              <a:tr h="2746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773" marB="45773">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6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773" marB="45773">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6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63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773" marB="45773">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07525782"/>
              </p:ext>
            </p:extLst>
          </p:nvPr>
        </p:nvGraphicFramePr>
        <p:xfrm>
          <a:off x="3197019" y="3223606"/>
          <a:ext cx="1150936" cy="1097056"/>
        </p:xfrm>
        <a:graphic>
          <a:graphicData uri="http://schemas.openxmlformats.org/drawingml/2006/table">
            <a:tbl>
              <a:tblPr bandRow="1"/>
              <a:tblGrid>
                <a:gridCol w="287734"/>
                <a:gridCol w="287734"/>
                <a:gridCol w="287734"/>
                <a:gridCol w="287734"/>
              </a:tblGrid>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575041197"/>
              </p:ext>
            </p:extLst>
          </p:nvPr>
        </p:nvGraphicFramePr>
        <p:xfrm>
          <a:off x="3189069" y="4865268"/>
          <a:ext cx="1150936" cy="1097056"/>
        </p:xfrm>
        <a:graphic>
          <a:graphicData uri="http://schemas.openxmlformats.org/drawingml/2006/table">
            <a:tbl>
              <a:tblPr bandRow="1"/>
              <a:tblGrid>
                <a:gridCol w="287734"/>
                <a:gridCol w="287734"/>
                <a:gridCol w="287734"/>
                <a:gridCol w="287734"/>
              </a:tblGrid>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CC">
                        <a:lumMod val="60000"/>
                        <a:lumOff val="40000"/>
                      </a:srgbClr>
                    </a:solidFill>
                  </a:tcPr>
                </a:tc>
              </a:tr>
              <a:tr h="2742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ap="flat" cmpd="sng" algn="ctr">
                      <a:solidFill>
                        <a:sysClr val="windowText" lastClr="000000"/>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mpd="sng">
                      <a:solidFill>
                        <a:srgbClr val="FFFFFF"/>
                      </a:solidFill>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AU" sz="1200" dirty="0"/>
                    </a:p>
                  </a:txBody>
                  <a:tcPr marL="91356" marR="91356" marT="45692" marB="45692">
                    <a:lnL w="12700" cmpd="sng">
                      <a:solidFill>
                        <a:srgbClr val="FFFFFF"/>
                      </a:solidFill>
                    </a:lnL>
                    <a:lnR w="12700" cap="flat" cmpd="sng" algn="ctr">
                      <a:solidFill>
                        <a:sysClr val="windowText" lastClr="000000"/>
                      </a:solidFill>
                      <a:prstDash val="solid"/>
                      <a:round/>
                      <a:headEnd type="none" w="med" len="med"/>
                      <a:tailEnd type="none" w="med" len="med"/>
                    </a:lnR>
                    <a:lnT w="12700" cmpd="sng">
                      <a:solidFill>
                        <a:srgbClr val="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333CC">
                        <a:lumMod val="60000"/>
                        <a:lumOff val="40000"/>
                      </a:srgbClr>
                    </a:solidFill>
                  </a:tcPr>
                </a:tc>
              </a:tr>
            </a:tbl>
          </a:graphicData>
        </a:graphic>
      </p:graphicFrame>
      <p:sp>
        <p:nvSpPr>
          <p:cNvPr id="43" name="TextBox 42"/>
          <p:cNvSpPr txBox="1"/>
          <p:nvPr/>
        </p:nvSpPr>
        <p:spPr>
          <a:xfrm>
            <a:off x="1316256" y="2827119"/>
            <a:ext cx="854080" cy="307777"/>
          </a:xfrm>
          <a:prstGeom prst="rect">
            <a:avLst/>
          </a:prstGeom>
          <a:noFill/>
        </p:spPr>
        <p:txBody>
          <a:bodyPr wrap="none" rtlCol="0">
            <a:spAutoFit/>
          </a:bodyPr>
          <a:lstStyle/>
          <a:p>
            <a:r>
              <a:rPr lang="en-AU" sz="1400" dirty="0" smtClean="0"/>
              <a:t>Variables</a:t>
            </a:r>
            <a:endParaRPr lang="en-AU" sz="1400" dirty="0"/>
          </a:p>
        </p:txBody>
      </p:sp>
      <p:sp>
        <p:nvSpPr>
          <p:cNvPr id="44" name="TextBox 43"/>
          <p:cNvSpPr txBox="1"/>
          <p:nvPr/>
        </p:nvSpPr>
        <p:spPr>
          <a:xfrm>
            <a:off x="192757" y="3465017"/>
            <a:ext cx="1032655" cy="307777"/>
          </a:xfrm>
          <a:prstGeom prst="rect">
            <a:avLst/>
          </a:prstGeom>
          <a:noFill/>
        </p:spPr>
        <p:txBody>
          <a:bodyPr wrap="none" rtlCol="0">
            <a:spAutoFit/>
          </a:bodyPr>
          <a:lstStyle/>
          <a:p>
            <a:r>
              <a:rPr lang="en-AU" sz="1400" dirty="0" smtClean="0"/>
              <a:t>Participants</a:t>
            </a:r>
            <a:endParaRPr lang="en-AU" sz="1400" dirty="0"/>
          </a:p>
        </p:txBody>
      </p:sp>
      <p:sp>
        <p:nvSpPr>
          <p:cNvPr id="2" name="TextBox 1"/>
          <p:cNvSpPr txBox="1"/>
          <p:nvPr/>
        </p:nvSpPr>
        <p:spPr>
          <a:xfrm>
            <a:off x="5934737" y="6488038"/>
            <a:ext cx="3122778" cy="307777"/>
          </a:xfrm>
          <a:prstGeom prst="rect">
            <a:avLst/>
          </a:prstGeom>
          <a:noFill/>
        </p:spPr>
        <p:txBody>
          <a:bodyPr wrap="none" rtlCol="0">
            <a:spAutoFit/>
          </a:bodyPr>
          <a:lstStyle/>
          <a:p>
            <a:r>
              <a:rPr lang="en-AU" sz="1400" dirty="0" smtClean="0">
                <a:latin typeface="+mn-lt"/>
              </a:rPr>
              <a:t>* Diagram courtesy of Cattram Nguyen</a:t>
            </a:r>
            <a:endParaRPr lang="en-AU" sz="1400" dirty="0">
              <a:latin typeface="+mn-lt"/>
            </a:endParaRPr>
          </a:p>
        </p:txBody>
      </p:sp>
    </p:spTree>
    <p:extLst>
      <p:ext uri="{BB962C8B-B14F-4D97-AF65-F5344CB8AC3E}">
        <p14:creationId xmlns:p14="http://schemas.microsoft.com/office/powerpoint/2010/main" val="532249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lour options with Melbourne Children's 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32302</TotalTime>
  <Words>4488</Words>
  <Application>Microsoft Office PowerPoint</Application>
  <PresentationFormat>On-screen Show (4:3)</PresentationFormat>
  <Paragraphs>532</Paragraphs>
  <Slides>41</Slides>
  <Notes>35</Notes>
  <HiddenSlides>0</HiddenSlides>
  <MMClips>0</MMClips>
  <ScaleCrop>false</ScaleCrop>
  <HeadingPairs>
    <vt:vector size="8" baseType="variant">
      <vt:variant>
        <vt:lpstr>Fonts Used</vt:lpstr>
      </vt:variant>
      <vt:variant>
        <vt:i4>16</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60" baseType="lpstr">
      <vt:lpstr>ＭＳ Ｐゴシック</vt:lpstr>
      <vt:lpstr>ＭＳ Ｐゴシック</vt:lpstr>
      <vt:lpstr>Arial</vt:lpstr>
      <vt:lpstr>Book Antiqua</vt:lpstr>
      <vt:lpstr>Calibri</vt:lpstr>
      <vt:lpstr>Cambria</vt:lpstr>
      <vt:lpstr>Cambria Math</vt:lpstr>
      <vt:lpstr>Futura</vt:lpstr>
      <vt:lpstr>Futura T Light</vt:lpstr>
      <vt:lpstr>Futura T Light Oblique</vt:lpstr>
      <vt:lpstr>L Futura Light</vt:lpstr>
      <vt:lpstr>LO Futura LightOblique</vt:lpstr>
      <vt:lpstr>O Futura Oblique</vt:lpstr>
      <vt:lpstr>Symbol</vt:lpstr>
      <vt:lpstr>Times New Roman</vt:lpstr>
      <vt:lpstr>Wingdings</vt:lpstr>
      <vt:lpstr>1_Default Design</vt:lpstr>
      <vt:lpstr>Colour options with Melbourne Children's mark</vt:lpstr>
      <vt:lpstr>Equation</vt:lpstr>
      <vt:lpstr> Multiple imputation: a miracle cure for missing data?</vt:lpstr>
      <vt:lpstr>Missing data in epidemiology &amp; clinical research</vt:lpstr>
      <vt:lpstr>Consequences of missing data</vt:lpstr>
      <vt:lpstr>Why are the data missing?</vt:lpstr>
      <vt:lpstr>Overview of talk</vt:lpstr>
      <vt:lpstr>PowerPoint Presentation</vt:lpstr>
      <vt:lpstr>Multiple imputation (MI) </vt:lpstr>
      <vt:lpstr>Multiple imputation (MI) </vt:lpstr>
      <vt:lpstr>PowerPoint Presentation</vt:lpstr>
      <vt:lpstr>Rubin’s rules</vt:lpstr>
      <vt:lpstr>The appeal of MI</vt:lpstr>
      <vt:lpstr>Proliferation</vt:lpstr>
      <vt:lpstr>Limitations of MI</vt:lpstr>
      <vt:lpstr>Some important questions for MI in practice</vt:lpstr>
      <vt:lpstr>Our research</vt:lpstr>
      <vt:lpstr>Our research</vt:lpstr>
      <vt:lpstr>1. Which imputation procedure to use?</vt:lpstr>
      <vt:lpstr>1. Which imputation procedure to use?</vt:lpstr>
      <vt:lpstr>PowerPoint Presentation</vt:lpstr>
      <vt:lpstr>1. Which imputation procedure to use?</vt:lpstr>
      <vt:lpstr>2. How to impute non-normal variables?</vt:lpstr>
      <vt:lpstr>2. How to impute non-normal variables?</vt:lpstr>
      <vt:lpstr>2. How to impute non-normal variables?</vt:lpstr>
      <vt:lpstr>2. How to impute non-normal variables?</vt:lpstr>
      <vt:lpstr>2. How to impute non-normal variables?</vt:lpstr>
      <vt:lpstr>2. How to impute non-normal variables?</vt:lpstr>
      <vt:lpstr>2. How to impute non-normal variables?</vt:lpstr>
      <vt:lpstr>3. How to impute limited range variables?</vt:lpstr>
      <vt:lpstr>3. How to impute limited range variables?</vt:lpstr>
      <vt:lpstr>Performance measures for the estimation of the marginal mean of the GHQ </vt:lpstr>
      <vt:lpstr>3. How to impute limited range variables?</vt:lpstr>
      <vt:lpstr>4. How to impute semi-continuous variables?</vt:lpstr>
      <vt:lpstr>4. How to impute semi-continuous variables?</vt:lpstr>
      <vt:lpstr>PowerPoint Presentation</vt:lpstr>
      <vt:lpstr>PowerPoint Presentation</vt:lpstr>
      <vt:lpstr>4. How to impute semi-continuous variables?</vt:lpstr>
      <vt:lpstr>Future work</vt:lpstr>
      <vt:lpstr>Future work</vt:lpstr>
      <vt:lpstr>Summary</vt:lpstr>
      <vt:lpstr>References</vt:lpstr>
      <vt:lpstr>Acknowledgements</vt:lpstr>
    </vt:vector>
  </TitlesOfParts>
  <Company>University of Melbourne / Royal Childrens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Carlin</dc:creator>
  <cp:lastModifiedBy>Katherine Lee</cp:lastModifiedBy>
  <cp:revision>358</cp:revision>
  <cp:lastPrinted>2014-04-01T07:49:59Z</cp:lastPrinted>
  <dcterms:created xsi:type="dcterms:W3CDTF">2000-11-19T11:14:33Z</dcterms:created>
  <dcterms:modified xsi:type="dcterms:W3CDTF">2015-11-29T21:43:56Z</dcterms:modified>
</cp:coreProperties>
</file>