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4" r:id="rId7"/>
    <p:sldId id="275" r:id="rId8"/>
    <p:sldId id="278" r:id="rId9"/>
    <p:sldId id="279" r:id="rId10"/>
    <p:sldId id="282" r:id="rId11"/>
    <p:sldId id="277" r:id="rId12"/>
    <p:sldId id="280" r:id="rId13"/>
    <p:sldId id="281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CB383-A74F-469A-8534-CC3EA78D816A}" type="datetimeFigureOut">
              <a:rPr lang="en-NZ" smtClean="0"/>
              <a:t>3/12/2015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2042-5633-46C8-9D16-EFFC1A23E4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73113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CB383-A74F-469A-8534-CC3EA78D816A}" type="datetimeFigureOut">
              <a:rPr lang="en-NZ" smtClean="0"/>
              <a:t>3/12/2015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2042-5633-46C8-9D16-EFFC1A23E4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1642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CB383-A74F-469A-8534-CC3EA78D816A}" type="datetimeFigureOut">
              <a:rPr lang="en-NZ" smtClean="0"/>
              <a:t>3/12/2015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2042-5633-46C8-9D16-EFFC1A23E4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64992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CB383-A74F-469A-8534-CC3EA78D816A}" type="datetimeFigureOut">
              <a:rPr lang="en-NZ" smtClean="0"/>
              <a:t>3/12/2015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2042-5633-46C8-9D16-EFFC1A23E4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66594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CB383-A74F-469A-8534-CC3EA78D816A}" type="datetimeFigureOut">
              <a:rPr lang="en-NZ" smtClean="0"/>
              <a:t>3/12/2015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2042-5633-46C8-9D16-EFFC1A23E4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16458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CB383-A74F-469A-8534-CC3EA78D816A}" type="datetimeFigureOut">
              <a:rPr lang="en-NZ" smtClean="0"/>
              <a:t>3/12/2015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2042-5633-46C8-9D16-EFFC1A23E4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66316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CB383-A74F-469A-8534-CC3EA78D816A}" type="datetimeFigureOut">
              <a:rPr lang="en-NZ" smtClean="0"/>
              <a:t>3/12/2015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2042-5633-46C8-9D16-EFFC1A23E4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37519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CB383-A74F-469A-8534-CC3EA78D816A}" type="datetimeFigureOut">
              <a:rPr lang="en-NZ" smtClean="0"/>
              <a:t>3/12/2015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2042-5633-46C8-9D16-EFFC1A23E4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84060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CB383-A74F-469A-8534-CC3EA78D816A}" type="datetimeFigureOut">
              <a:rPr lang="en-NZ" smtClean="0"/>
              <a:t>3/12/2015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2042-5633-46C8-9D16-EFFC1A23E4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3809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CB383-A74F-469A-8534-CC3EA78D816A}" type="datetimeFigureOut">
              <a:rPr lang="en-NZ" smtClean="0"/>
              <a:t>3/12/2015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2042-5633-46C8-9D16-EFFC1A23E4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23000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CB383-A74F-469A-8534-CC3EA78D816A}" type="datetimeFigureOut">
              <a:rPr lang="en-NZ" smtClean="0"/>
              <a:t>3/12/2015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2042-5633-46C8-9D16-EFFC1A23E4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42663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CB383-A74F-469A-8534-CC3EA78D816A}" type="datetimeFigureOut">
              <a:rPr lang="en-NZ" smtClean="0"/>
              <a:t>3/12/2015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72042-5633-46C8-9D16-EFFC1A23E4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10329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N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Computing Standard Error for Half-life of Rotenone </a:t>
            </a:r>
            <a:endParaRPr lang="en-N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6872808" cy="1752600"/>
          </a:xfrm>
        </p:spPr>
        <p:txBody>
          <a:bodyPr>
            <a:normAutofit fontScale="62500" lnSpcReduction="20000"/>
          </a:bodyPr>
          <a:lstStyle/>
          <a:p>
            <a:r>
              <a:rPr lang="en-N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Maheswaran Rohan</a:t>
            </a:r>
            <a:r>
              <a:rPr lang="en-NZ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1*</a:t>
            </a:r>
            <a:r>
              <a:rPr lang="en-N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Alastair Fairweather</a:t>
            </a:r>
            <a:r>
              <a:rPr lang="en-GB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Natasha Grainger</a:t>
            </a:r>
            <a:r>
              <a:rPr lang="en-GB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N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Biostatistics and Epidemiology, 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Auckland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Technology, Auckland. </a:t>
            </a:r>
            <a:endParaRPr lang="en-N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Science and Capability, Department of Conservation, Hamilton, New Zealand</a:t>
            </a:r>
            <a:endParaRPr lang="en-N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7170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Interest</a:t>
            </a:r>
            <a:endParaRPr lang="en-N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en-N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Wanted to have range of DT</a:t>
            </a:r>
            <a:r>
              <a:rPr lang="en-NZ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 </a:t>
            </a:r>
            <a:r>
              <a:rPr lang="en-N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rather  than single value</a:t>
            </a:r>
          </a:p>
          <a:p>
            <a:pPr lvl="1"/>
            <a:r>
              <a:rPr lang="en-N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sure to safety </a:t>
            </a:r>
            <a:r>
              <a:rPr lang="en-N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re-using </a:t>
            </a:r>
            <a:r>
              <a:rPr lang="en-N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water </a:t>
            </a:r>
          </a:p>
          <a:p>
            <a:pPr marL="457200" lvl="1" indent="0">
              <a:buNone/>
            </a:pPr>
            <a:endParaRPr lang="en-NZ" dirty="0"/>
          </a:p>
          <a:p>
            <a:r>
              <a:rPr lang="en-N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Required to compute the standard </a:t>
            </a:r>
            <a:r>
              <a:rPr lang="en-N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error of DT</a:t>
            </a:r>
            <a:r>
              <a:rPr lang="en-NZ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en-N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N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N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Computation of standard error is complicated</a:t>
            </a:r>
          </a:p>
          <a:p>
            <a:pPr lvl="1"/>
            <a:r>
              <a:rPr lang="en-N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Delta method is used.</a:t>
            </a:r>
          </a:p>
          <a:p>
            <a:endParaRPr lang="en-N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4331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24"/>
            <a:ext cx="8229600" cy="902596"/>
          </a:xfrm>
        </p:spPr>
        <p:txBody>
          <a:bodyPr/>
          <a:lstStyle/>
          <a:p>
            <a:r>
              <a:rPr lang="en-N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Delta Method</a:t>
            </a:r>
            <a:endParaRPr lang="en-N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908720"/>
                <a:ext cx="8820472" cy="5688632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NZ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Approximates </a:t>
                </a:r>
                <a:r>
                  <a:rPr lang="en-NZ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standard errors of </a:t>
                </a:r>
                <a:r>
                  <a:rPr lang="en-NZ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transformations of </a:t>
                </a:r>
                <a:r>
                  <a:rPr lang="en-NZ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random </a:t>
                </a:r>
                <a:r>
                  <a:rPr lang="en-NZ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variable</a:t>
                </a:r>
              </a:p>
              <a:p>
                <a:pPr marL="0" indent="0">
                  <a:buNone/>
                </a:pPr>
                <a:endParaRPr lang="en-NZ" dirty="0" smtClean="0"/>
              </a:p>
              <a:p>
                <a:r>
                  <a:rPr lang="en-NZ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First-order </a:t>
                </a:r>
                <a:r>
                  <a:rPr lang="en-NZ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Taylor </a:t>
                </a:r>
                <a:r>
                  <a:rPr lang="en-NZ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approximation is used</a:t>
                </a:r>
              </a:p>
              <a:p>
                <a:pPr marL="0" indent="0">
                  <a:buNone/>
                </a:pPr>
                <a:r>
                  <a:rPr lang="en-NZ" dirty="0"/>
                  <a:t>	</a:t>
                </a:r>
                <a14:m>
                  <m:oMath xmlns:m="http://schemas.openxmlformats.org/officeDocument/2006/math">
                    <m:r>
                      <a:rPr lang="en-NZ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NZ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NZ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NZ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NZ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NZ" b="0" i="1" smtClean="0">
                        <a:latin typeface="Cambria Math" panose="02040503050406030204" pitchFamily="18" charset="0"/>
                      </a:rPr>
                      <m:t>+ </m:t>
                    </m:r>
                    <m:f>
                      <m:fPr>
                        <m:ctrlPr>
                          <a:rPr lang="en-N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N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N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N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N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num>
                      <m:den>
                        <m:r>
                          <a:rPr lang="en-N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N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NZ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NZ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NZ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NZ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NZ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NZ" dirty="0" smtClean="0"/>
                  <a:t> </a:t>
                </a:r>
              </a:p>
              <a:p>
                <a:pPr marL="0" indent="0">
                  <a:buNone/>
                </a:pPr>
                <a:r>
                  <a:rPr lang="en-NZ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NZ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here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NZ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NZ" dirty="0" smtClean="0"/>
                  <a:t> </a:t>
                </a:r>
                <a:r>
                  <a:rPr lang="en-NZ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 the mean vector of random variables </a:t>
                </a:r>
                <a14:m>
                  <m:oMath xmlns:m="http://schemas.openxmlformats.org/officeDocument/2006/math">
                    <m:r>
                      <a:rPr lang="en-NZ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NZ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NZ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NZ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NZ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 the transformation function</a:t>
                </a:r>
              </a:p>
              <a:p>
                <a:pPr marL="457200" lvl="1" indent="0">
                  <a:buNone/>
                </a:pPr>
                <a:endParaRPr lang="en-NZ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b="0" i="1" smtClean="0">
                          <a:latin typeface="Cambria Math" panose="02040503050406030204" pitchFamily="18" charset="0"/>
                        </a:rPr>
                        <m:t>𝐶𝑜𝑣</m:t>
                      </m:r>
                      <m:d>
                        <m:dPr>
                          <m:ctrlPr>
                            <a:rPr lang="en-N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NZ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NZ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NZ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NZ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NZ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NZ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N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NZ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NZ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en-NZ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NZ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n-NZ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NZ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NZ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NZ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  <m:r>
                        <a:rPr lang="en-NZ" b="0" i="1" smtClean="0">
                          <a:latin typeface="Cambria Math" panose="02040503050406030204" pitchFamily="18" charset="0"/>
                        </a:rPr>
                        <m:t>𝐶𝑜𝑣</m:t>
                      </m:r>
                      <m:r>
                        <a:rPr lang="en-NZ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NZ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NZ" b="0" i="1" smtClean="0">
                          <a:latin typeface="Cambria Math" panose="02040503050406030204" pitchFamily="18" charset="0"/>
                        </a:rPr>
                        <m:t>)</m:t>
                      </m:r>
                      <m:d>
                        <m:dPr>
                          <m:begChr m:val="["/>
                          <m:endChr m:val="]"/>
                          <m:ctrlPr>
                            <a:rPr lang="en-N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NZ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N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N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NZ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NZ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N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N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NZ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908720"/>
                <a:ext cx="8820472" cy="5688632"/>
              </a:xfrm>
              <a:blipFill rotWithShape="0">
                <a:blip r:embed="rId2"/>
                <a:stretch>
                  <a:fillRect l="-1589" t="-2144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001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489" y="-12729"/>
            <a:ext cx="8229600" cy="705425"/>
          </a:xfrm>
        </p:spPr>
        <p:txBody>
          <a:bodyPr>
            <a:normAutofit fontScale="90000"/>
          </a:bodyPr>
          <a:lstStyle/>
          <a:p>
            <a:r>
              <a:rPr lang="en-N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Computation of Variance of DT</a:t>
            </a:r>
            <a:r>
              <a:rPr lang="en-NZ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endParaRPr lang="en-N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92696"/>
                <a:ext cx="8229600" cy="6165304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NZ" b="0" dirty="0" smtClean="0">
                    <a:latin typeface="Cambria Math" panose="02040503050406030204" pitchFamily="18" charset="0"/>
                  </a:rPr>
                  <a:t>From our result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NZ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NZ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NZ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N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</m:d>
                        </m:e>
                      </m:func>
                      <m:r>
                        <a:rPr lang="en-NZ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N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N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NZ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NZ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N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N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NZ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NZ" b="0" i="1" smtClean="0">
                          <a:latin typeface="Cambria Math" panose="02040503050406030204" pitchFamily="18" charset="0"/>
                        </a:rPr>
                        <m:t>𝐷𝑎𝑦𝑠</m:t>
                      </m:r>
                    </m:oMath>
                  </m:oMathPara>
                </a14:m>
                <a:endParaRPr lang="en-NZ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b="0" i="1" smtClean="0">
                          <a:latin typeface="Cambria Math" panose="02040503050406030204" pitchFamily="18" charset="0"/>
                        </a:rPr>
                        <m:t>𝐷𝑎𝑦𝑠</m:t>
                      </m:r>
                      <m:r>
                        <a:rPr lang="en-NZ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N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NZ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NZ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N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N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</m:d>
                            </m:e>
                          </m:func>
                          <m:r>
                            <a:rPr lang="en-NZ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N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N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NZ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N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N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NZ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NZ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NZ" b="0" i="1" dirty="0" smtClean="0">
                  <a:latin typeface="Cambria Math" panose="02040503050406030204" pitchFamily="18" charset="0"/>
                </a:endParaRPr>
              </a:p>
              <a:p>
                <a:r>
                  <a:rPr lang="en-NZ" b="0" dirty="0" smtClean="0">
                    <a:latin typeface="Cambria Math" panose="02040503050406030204" pitchFamily="18" charset="0"/>
                  </a:rPr>
                  <a:t>For Delta method,</a:t>
                </a:r>
                <a:endParaRPr lang="en-NZ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N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N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N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N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N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NZ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μ</m:t>
                              </m:r>
                            </m:e>
                          </m:func>
                          <m:r>
                            <a:rPr lang="en-N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N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N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N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N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N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N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NZ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N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N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N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N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en-N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NZ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𝜕𝛽</m:t>
                          </m:r>
                        </m:den>
                      </m:f>
                      <m:r>
                        <a:rPr lang="en-NZ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N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NZ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NZ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N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N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NZ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en-NZ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NZ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NZ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NZ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NZ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𝛽</m:t>
                                      </m:r>
                                    </m:e>
                                    <m:sub>
                                      <m:r>
                                        <a:rPr lang="en-NZ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en-NZ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NZ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μ</m:t>
                                  </m:r>
                                </m:e>
                              </m:func>
                            </m:num>
                            <m:den>
                              <m:sSubSup>
                                <m:sSubSupPr>
                                  <m:ctrlPr>
                                    <a:rPr lang="en-N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N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NZ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NZ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den>
                          </m:f>
                        </m:e>
                      </m:d>
                    </m:oMath>
                  </m:oMathPara>
                </a14:m>
                <a:endParaRPr lang="en-NZ" dirty="0" smtClean="0"/>
              </a:p>
              <a:p>
                <a:pPr marL="0" indent="0">
                  <a:buNone/>
                </a:pPr>
                <a:endParaRPr lang="en-NZ" dirty="0" smtClean="0"/>
              </a:p>
              <a:p>
                <a:r>
                  <a:rPr lang="en-NZ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Variance of DT</a:t>
                </a:r>
                <a:r>
                  <a:rPr lang="en-NZ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50</a:t>
                </a:r>
                <a:r>
                  <a:rPr lang="en-NZ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NZ" dirty="0" smtClean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NZ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NZ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NZ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NZ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NZ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NZ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NZ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𝛽</m:t>
                                    </m:r>
                                  </m:e>
                                </m:d>
                              </m:num>
                              <m:den>
                                <m:r>
                                  <a:rPr lang="en-NZ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𝜕𝛽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NZ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NZ" b="0" i="1" smtClean="0">
                        <a:latin typeface="Cambria Math" panose="02040503050406030204" pitchFamily="18" charset="0"/>
                      </a:rPr>
                      <m:t>𝑣𝑐𝑜𝑣</m:t>
                    </m:r>
                    <m:r>
                      <a:rPr lang="en-NZ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</a:rPr>
                      <m:t>β</m:t>
                    </m:r>
                    <m:r>
                      <a:rPr lang="en-NZ" b="0" i="1" smtClean="0">
                        <a:latin typeface="Cambria Math" panose="02040503050406030204" pitchFamily="18" charset="0"/>
                      </a:rPr>
                      <m:t>)</m:t>
                    </m:r>
                    <m:d>
                      <m:dPr>
                        <m:ctrlPr>
                          <a:rPr lang="en-NZ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NZ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NZ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NZ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NZ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NZ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  <m:r>
                              <a:rPr lang="en-NZ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NZ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𝜕𝛽</m:t>
                            </m:r>
                          </m:den>
                        </m:f>
                      </m:e>
                    </m:d>
                  </m:oMath>
                </a14:m>
                <a:r>
                  <a:rPr lang="en-NZ" baseline="-25000" dirty="0" smtClean="0"/>
                  <a:t> </a:t>
                </a:r>
                <a:endParaRPr lang="en-NZ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92696"/>
                <a:ext cx="8229600" cy="6165304"/>
              </a:xfrm>
              <a:blipFill rotWithShape="0">
                <a:blip r:embed="rId2"/>
                <a:stretch>
                  <a:fillRect l="-1481" t="-2770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4488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error of DT</a:t>
            </a:r>
            <a:r>
              <a:rPr lang="en-NZ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endParaRPr lang="en-N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600200"/>
                <a:ext cx="8712968" cy="4525963"/>
              </a:xfrm>
            </p:spPr>
            <p:txBody>
              <a:bodyPr/>
              <a:lstStyle/>
              <a:p>
                <a:r>
                  <a:rPr lang="en-NZ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Variance of DT</a:t>
                </a:r>
                <a:r>
                  <a:rPr lang="en-NZ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50 </a:t>
                </a:r>
                <a14:m>
                  <m:oMath xmlns:m="http://schemas.openxmlformats.org/officeDocument/2006/math">
                    <m:r>
                      <a:rPr lang="en-NZ" sz="2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=(</m:t>
                    </m:r>
                    <m:r>
                      <m:rPr>
                        <m:nor/>
                      </m:rPr>
                      <a:rPr lang="en-NZ" sz="2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7.884, 43.039</m:t>
                    </m:r>
                    <m:r>
                      <a:rPr lang="en-NZ" sz="2000" b="0" i="1" smtClean="0">
                        <a:latin typeface="Cambria Math" panose="02040503050406030204" pitchFamily="18" charset="0"/>
                      </a:rPr>
                      <m:t>)</m:t>
                    </m:r>
                    <m:d>
                      <m:dPr>
                        <m:ctrlPr>
                          <a:rPr lang="en-NZ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NZ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m:rPr>
                                <m:nor/>
                              </m:rPr>
                              <a:rPr lang="en-NZ" sz="200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0.0196 </m:t>
                            </m:r>
                            <m:r>
                              <m:rPr>
                                <m:nor/>
                              </m:rPr>
                              <a:rPr lang="en-NZ" sz="2000" b="0" i="0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NZ" sz="200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−0.0006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en-NZ" sz="200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−0.0006  0.0000</m:t>
                            </m:r>
                            <m:r>
                              <a:rPr lang="en-NZ" sz="2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e>
                        </m:eqArr>
                      </m:e>
                    </m:d>
                    <m:d>
                      <m:dPr>
                        <m:ctrlPr>
                          <a:rPr lang="en-NZ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NZ" sz="20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NZ" sz="2000" b="0" i="1" smtClean="0">
                                <a:latin typeface="Cambria Math" panose="02040503050406030204" pitchFamily="18" charset="0"/>
                              </a:rPr>
                              <m:t>7.884</m:t>
                            </m:r>
                          </m:e>
                          <m:e>
                            <m:r>
                              <a:rPr lang="en-NZ" sz="2000" b="0" i="1" smtClean="0">
                                <a:latin typeface="Cambria Math" panose="02040503050406030204" pitchFamily="18" charset="0"/>
                              </a:rPr>
                              <m:t>43.039</m:t>
                            </m:r>
                          </m:e>
                        </m:eqArr>
                      </m:e>
                    </m:d>
                  </m:oMath>
                </a14:m>
                <a:endParaRPr lang="en-NZ" sz="2000" dirty="0" smtClean="0"/>
              </a:p>
              <a:p>
                <a:pPr marL="1371600" lvl="3" indent="0">
                  <a:buNone/>
                </a:pPr>
                <a:r>
                  <a:rPr lang="en-NZ" dirty="0" smtClean="0"/>
                  <a:t>		</a:t>
                </a:r>
              </a:p>
              <a:p>
                <a:pPr marL="1371600" lvl="3" indent="0">
                  <a:buNone/>
                </a:pPr>
                <a:r>
                  <a:rPr lang="en-NZ" dirty="0"/>
                  <a:t>		         = </a:t>
                </a:r>
                <a:r>
                  <a:rPr lang="en-NZ" dirty="0" smtClean="0"/>
                  <a:t>0.8724</a:t>
                </a:r>
                <a:endParaRPr lang="en-NZ" dirty="0"/>
              </a:p>
              <a:p>
                <a:endParaRPr lang="en-NZ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NZ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Standard error  of DT</a:t>
                </a:r>
                <a:r>
                  <a:rPr lang="en-NZ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50</a:t>
                </a:r>
                <a:r>
                  <a:rPr lang="en-NZ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NZ" dirty="0" smtClean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N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N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0.8724</m:t>
                        </m:r>
                      </m:e>
                    </m:rad>
                    <m:r>
                      <a:rPr lang="en-N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=0.9340</m:t>
                    </m:r>
                  </m:oMath>
                </a14:m>
                <a:r>
                  <a:rPr lang="en-NZ" dirty="0" smtClean="0"/>
                  <a:t>	</a:t>
                </a:r>
              </a:p>
              <a:p>
                <a:endParaRPr lang="en-NZ" dirty="0"/>
              </a:p>
              <a:p>
                <a:r>
                  <a:rPr lang="en-NZ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Confidence Interval of DT</a:t>
                </a:r>
                <a:r>
                  <a:rPr lang="en-NZ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50</a:t>
                </a:r>
                <a:r>
                  <a:rPr lang="en-NZ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:r>
                  <a:rPr lang="en-NZ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NZ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(3.49, 7.16)</a:t>
                </a:r>
                <a:endParaRPr lang="en-NZ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600200"/>
                <a:ext cx="8712968" cy="4525963"/>
              </a:xfrm>
              <a:blipFill rotWithShape="0">
                <a:blip r:embed="rId2"/>
                <a:stretch>
                  <a:fillRect l="-1608" t="-2561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6995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834" y="0"/>
            <a:ext cx="8229600" cy="836712"/>
          </a:xfrm>
        </p:spPr>
        <p:txBody>
          <a:bodyPr/>
          <a:lstStyle/>
          <a:p>
            <a:r>
              <a:rPr lang="en-N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N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85000" lnSpcReduction="20000"/>
          </a:bodyPr>
          <a:lstStyle/>
          <a:p>
            <a:r>
              <a:rPr lang="en-N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N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Gamma </a:t>
            </a:r>
            <a:r>
              <a:rPr lang="en-N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 fitted the rotenone data well. </a:t>
            </a:r>
            <a:endParaRPr lang="en-N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N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N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N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 is more flexible than the dynamic model, by allowing us to use </a:t>
            </a:r>
            <a:r>
              <a:rPr lang="en-N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covariates. </a:t>
            </a:r>
          </a:p>
          <a:p>
            <a:pPr marL="0" indent="0">
              <a:buNone/>
            </a:pPr>
            <a:endParaRPr lang="en-N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N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Computation of standard error of half-life of rotenone is possible.</a:t>
            </a:r>
          </a:p>
          <a:p>
            <a:pPr lvl="1"/>
            <a:r>
              <a:rPr lang="en-N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Able to </a:t>
            </a:r>
            <a:r>
              <a:rPr lang="en-N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predict a </a:t>
            </a:r>
            <a:r>
              <a:rPr lang="en-N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confidence interval </a:t>
            </a:r>
            <a:r>
              <a:rPr lang="en-N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half-life of rotenone. </a:t>
            </a:r>
            <a:endParaRPr lang="en-N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N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N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N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break down </a:t>
            </a:r>
            <a:r>
              <a:rPr lang="en-N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rotenone over time was dependant on water </a:t>
            </a:r>
            <a:r>
              <a:rPr lang="en-N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temperature.</a:t>
            </a:r>
          </a:p>
          <a:p>
            <a:pPr lvl="1"/>
            <a:r>
              <a:rPr lang="en-N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faster </a:t>
            </a:r>
            <a:r>
              <a:rPr lang="en-N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warmer </a:t>
            </a:r>
            <a:r>
              <a:rPr lang="en-N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 </a:t>
            </a:r>
            <a:r>
              <a:rPr lang="en-N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cooler </a:t>
            </a:r>
            <a:r>
              <a:rPr lang="en-N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r>
              <a:rPr lang="en-N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NZ" dirty="0" smtClean="0"/>
          </a:p>
          <a:p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47228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64704"/>
          </a:xfrm>
        </p:spPr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Outline of Presentation</a:t>
            </a:r>
            <a:endParaRPr lang="en-N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76664"/>
          </a:xfrm>
        </p:spPr>
        <p:txBody>
          <a:bodyPr>
            <a:normAutofit/>
          </a:bodyPr>
          <a:lstStyle/>
          <a:p>
            <a:r>
              <a:rPr lang="en-N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Rotenone</a:t>
            </a:r>
          </a:p>
          <a:p>
            <a:pPr lvl="1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Usage of rotenone</a:t>
            </a:r>
          </a:p>
          <a:p>
            <a:pPr lvl="1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Reason for monitoring</a:t>
            </a:r>
          </a:p>
          <a:p>
            <a:r>
              <a:rPr lang="en-N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Estimation of half-life of Rotenone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Brief note of Delta method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Computation of standard error of half-life estimate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 from the model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Conclusion.</a:t>
            </a:r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05591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/>
          <a:lstStyle/>
          <a:p>
            <a:r>
              <a:rPr lang="en-N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Rotenone</a:t>
            </a:r>
            <a:endParaRPr lang="en-N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lnSpcReduction="10000"/>
          </a:bodyPr>
          <a:lstStyle/>
          <a:p>
            <a:r>
              <a:rPr lang="en-N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Natural toxin</a:t>
            </a:r>
          </a:p>
          <a:p>
            <a:pPr lvl="1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Derived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roots and stems of several tropical and sub-tropical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plants</a:t>
            </a:r>
          </a:p>
          <a:p>
            <a:pPr lvl="1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Usage required approval from New Zealand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Protection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Agency</a:t>
            </a:r>
          </a:p>
          <a:p>
            <a:pPr marL="457200" lvl="1" indent="0">
              <a:buNone/>
            </a:pPr>
            <a:endParaRPr lang="en-N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N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Used </a:t>
            </a:r>
            <a:r>
              <a:rPr lang="en-N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eradicate invasive pest </a:t>
            </a:r>
            <a:r>
              <a:rPr lang="en-N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fish species </a:t>
            </a:r>
            <a:r>
              <a:rPr lang="en-N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New Zealand. </a:t>
            </a:r>
          </a:p>
          <a:p>
            <a:pPr lvl="1"/>
            <a:r>
              <a:rPr lang="en-N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Target species </a:t>
            </a:r>
          </a:p>
          <a:p>
            <a:pPr lvl="2"/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ambusia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Gambusia</a:t>
            </a:r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affinis</a:t>
            </a:r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lvl="2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oi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carp (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Cyprinus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carpio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N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common practise world wide.</a:t>
            </a:r>
          </a:p>
          <a:p>
            <a:pPr marL="457200" lvl="1" indent="0">
              <a:buNone/>
            </a:pPr>
            <a:endParaRPr lang="en-NZ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836" y="5225016"/>
            <a:ext cx="1598871" cy="14889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437112"/>
            <a:ext cx="2113888" cy="78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061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856"/>
            <a:ext cx="8229600" cy="880864"/>
          </a:xfrm>
        </p:spPr>
        <p:txBody>
          <a:bodyPr/>
          <a:lstStyle/>
          <a:p>
            <a:r>
              <a:rPr lang="en-N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Monitoring</a:t>
            </a:r>
            <a:endParaRPr lang="en-N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832648"/>
          </a:xfrm>
        </p:spPr>
        <p:txBody>
          <a:bodyPr>
            <a:normAutofit fontScale="92500"/>
          </a:bodyPr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important to monitor </a:t>
            </a:r>
            <a:r>
              <a:rPr lang="en-N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N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otenone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concentration in water body.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Why?</a:t>
            </a:r>
          </a:p>
          <a:p>
            <a:pPr lvl="1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Address Science Issues</a:t>
            </a:r>
          </a:p>
          <a:p>
            <a:pPr lvl="2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etermine when water taken for drinking and recreational activities can resume.</a:t>
            </a:r>
            <a:endParaRPr lang="en-N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etermine when fish can be restocked</a:t>
            </a:r>
          </a:p>
          <a:p>
            <a:pPr lvl="2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ensure a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kill of the target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fish</a:t>
            </a:r>
          </a:p>
          <a:p>
            <a:pPr marL="914400" lvl="2" indent="0">
              <a:buNone/>
            </a:pP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Avoid Public Concerns</a:t>
            </a:r>
          </a:p>
          <a:p>
            <a:pPr lvl="2"/>
            <a:r>
              <a:rPr lang="en-N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Ensuring </a:t>
            </a:r>
            <a:r>
              <a:rPr lang="en-N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confidence in the use of rotenone is maintained </a:t>
            </a:r>
            <a:endParaRPr lang="en-N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N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N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show that rotenone is not persisting in the environment.</a:t>
            </a:r>
          </a:p>
          <a:p>
            <a:pPr marL="457200" lvl="1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3786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92088"/>
          </a:xfrm>
        </p:spPr>
        <p:txBody>
          <a:bodyPr/>
          <a:lstStyle/>
          <a:p>
            <a:r>
              <a:rPr lang="en-N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Interest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Study</a:t>
            </a:r>
            <a:endParaRPr lang="en-N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/>
          </a:bodyPr>
          <a:lstStyle/>
          <a:p>
            <a:r>
              <a:rPr lang="en-N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Life time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rotenone in the water-body</a:t>
            </a:r>
          </a:p>
          <a:p>
            <a:pPr lvl="1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Particularly</a:t>
            </a:r>
          </a:p>
          <a:p>
            <a:pPr lvl="2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time when rotenone becomes half initial concentration.</a:t>
            </a:r>
          </a:p>
          <a:p>
            <a:pPr lvl="3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Known as DT</a:t>
            </a:r>
            <a:r>
              <a:rPr lang="en-GB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N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Dissipation value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lvl="2"/>
            <a:r>
              <a:rPr lang="en-N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Determine time when rotenone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undetectable in the water body </a:t>
            </a:r>
          </a:p>
          <a:p>
            <a:pPr lvl="3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(Not discussed in this talk)</a:t>
            </a:r>
          </a:p>
          <a:p>
            <a:pPr marL="0" indent="0">
              <a:buNone/>
            </a:pPr>
            <a:endParaRPr lang="en-N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N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Life time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rotenone varied depends on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temperature, pH, water hardness, and sunlight </a:t>
            </a:r>
            <a:endParaRPr lang="en-N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067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Computation of Half-Life of Rotenone (DT</a:t>
            </a:r>
            <a:r>
              <a:rPr lang="en-NZ" sz="3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en-NZ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NZ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N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Dynamic model is often used to estimate the half-life</a:t>
            </a:r>
          </a:p>
          <a:p>
            <a:r>
              <a:rPr lang="en-N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Rohan, et.al (2015) introduced the stochastic model to compute half-life rotenone </a:t>
            </a:r>
          </a:p>
          <a:p>
            <a:pPr lvl="1"/>
            <a:r>
              <a:rPr lang="en-N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Show the benefit of the stochastic model compare with dynamic model</a:t>
            </a:r>
          </a:p>
          <a:p>
            <a:pPr lvl="2"/>
            <a:r>
              <a:rPr lang="en-N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Able to estimate the half-life by adjusting covariates</a:t>
            </a:r>
          </a:p>
          <a:p>
            <a:pPr lvl="2"/>
            <a:r>
              <a:rPr lang="en-N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Able to account for random variation among ponds</a:t>
            </a:r>
          </a:p>
          <a:p>
            <a:pPr marL="914400" lvl="2" indent="0">
              <a:buNone/>
            </a:pPr>
            <a:endParaRPr lang="en-N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NZ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Rohan, M., Fairweather, A., Grainger, N., (2015), Using gamma distribution to determine half-life of rotenone, applied in fresh water, </a:t>
            </a:r>
            <a:r>
              <a:rPr lang="en-NZ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Science of the Total Environment</a:t>
            </a:r>
            <a:r>
              <a:rPr lang="en-NZ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527-528:246-251.</a:t>
            </a:r>
          </a:p>
        </p:txBody>
      </p:sp>
    </p:spTree>
    <p:extLst>
      <p:ext uri="{BB962C8B-B14F-4D97-AF65-F5344CB8AC3E}">
        <p14:creationId xmlns:p14="http://schemas.microsoft.com/office/powerpoint/2010/main" val="1852670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r>
              <a:rPr lang="en-N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 from Our </a:t>
            </a:r>
            <a:r>
              <a:rPr lang="en-N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N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tudy</a:t>
            </a:r>
            <a:endParaRPr lang="en-N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79" y="908720"/>
            <a:ext cx="5544750" cy="532859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724129" y="1988840"/>
                <a:ext cx="3126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NZ" i="1">
                        <a:latin typeface="Cambria Math" panose="02040503050406030204" pitchFamily="18" charset="0"/>
                      </a:rPr>
                      <m:t>𝑙𝑜𝑔</m:t>
                    </m:r>
                    <m:r>
                      <a:rPr lang="en-NZ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N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NZ" i="1">
                        <a:latin typeface="Cambria Math" panose="02040503050406030204" pitchFamily="18" charset="0"/>
                      </a:rPr>
                      <m:t>=4.52 −0.13 </m:t>
                    </m:r>
                    <m:r>
                      <a:rPr lang="en-NZ" i="1">
                        <a:latin typeface="Cambria Math" panose="02040503050406030204" pitchFamily="18" charset="0"/>
                      </a:rPr>
                      <m:t>𝐷𝑎𝑦𝑠</m:t>
                    </m:r>
                  </m:oMath>
                </a14:m>
                <a:endParaRPr lang="en-NZ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9" y="1988840"/>
                <a:ext cx="3126690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365" t="-3279" b="-18033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5777673" y="4293096"/>
            <a:ext cx="33897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It is known as </a:t>
            </a:r>
            <a:r>
              <a:rPr lang="en-NZ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half-life of rotenone </a:t>
            </a:r>
            <a:r>
              <a:rPr lang="en-NZ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DT</a:t>
            </a:r>
            <a:r>
              <a:rPr lang="en-NZ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50</a:t>
            </a:r>
            <a:endParaRPr lang="en-N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757318" y="2622974"/>
                <a:ext cx="26997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N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NZ" i="1">
                        <a:latin typeface="Cambria Math" panose="02040503050406030204" pitchFamily="18" charset="0"/>
                      </a:rPr>
                      <m:t>=91.84 ∗ </m:t>
                    </m:r>
                    <m:sSup>
                      <m:sSupPr>
                        <m:ctrlPr>
                          <a:rPr lang="en-N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NZ" i="1">
                            <a:latin typeface="Cambria Math" panose="02040503050406030204" pitchFamily="18" charset="0"/>
                          </a:rPr>
                          <m:t>0.88</m:t>
                        </m:r>
                      </m:e>
                      <m:sup>
                        <m:r>
                          <a:rPr lang="en-NZ" i="1">
                            <a:latin typeface="Cambria Math" panose="02040503050406030204" pitchFamily="18" charset="0"/>
                          </a:rPr>
                          <m:t>𝐷𝑎𝑦𝑠</m:t>
                        </m:r>
                      </m:sup>
                    </m:sSup>
                  </m:oMath>
                </a14:m>
                <a:endParaRPr lang="en-NZ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318" y="2622974"/>
                <a:ext cx="2699778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1354" t="-3279" b="-18033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757318" y="3203684"/>
                <a:ext cx="2702791" cy="7610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NZ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NZ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N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N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91.84</m:t>
                        </m:r>
                      </m:num>
                      <m:den>
                        <m:r>
                          <a:rPr lang="en-N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NZ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45.92</a:t>
                </a:r>
              </a:p>
              <a:p>
                <a:r>
                  <a:rPr lang="en-NZ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Days = 5.33 </a:t>
                </a:r>
                <a:r>
                  <a:rPr lang="en-NZ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days</a:t>
                </a:r>
                <a:endParaRPr lang="en-NZ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318" y="3203684"/>
                <a:ext cx="2702791" cy="761042"/>
              </a:xfrm>
              <a:prstGeom prst="rect">
                <a:avLst/>
              </a:prstGeom>
              <a:blipFill rotWithShape="0">
                <a:blip r:embed="rId5"/>
                <a:stretch>
                  <a:fillRect l="-1351" r="-1351" b="-1209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564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Improving the Model</a:t>
            </a:r>
            <a:endParaRPr lang="en-N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determine rate of change in the rotenone concentration at various temperature levels.</a:t>
            </a:r>
          </a:p>
          <a:p>
            <a:pPr marL="0" indent="0">
              <a:buNone/>
            </a:pPr>
            <a:endParaRPr lang="en-N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N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considered as pilot study</a:t>
            </a:r>
          </a:p>
          <a:p>
            <a:pPr lvl="1"/>
            <a:r>
              <a:rPr lang="en-N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Only six ponds water temperatures were recorded.</a:t>
            </a:r>
          </a:p>
          <a:p>
            <a:pPr marL="457200" lvl="1" indent="0">
              <a:buNone/>
            </a:pPr>
            <a:endParaRPr lang="en-N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N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 has two levels</a:t>
            </a:r>
          </a:p>
          <a:p>
            <a:pPr lvl="1"/>
            <a:r>
              <a:rPr lang="en-N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Cool </a:t>
            </a:r>
            <a:r>
              <a:rPr lang="en-N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 (≤17</a:t>
            </a:r>
            <a:r>
              <a:rPr lang="en-NZ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en-N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endParaRPr lang="en-N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N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Warm </a:t>
            </a:r>
            <a:r>
              <a:rPr lang="en-N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 (&gt;17</a:t>
            </a:r>
            <a:r>
              <a:rPr lang="en-NZ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en-N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</a:p>
        </p:txBody>
      </p:sp>
    </p:spTree>
    <p:extLst>
      <p:ext uri="{BB962C8B-B14F-4D97-AF65-F5344CB8AC3E}">
        <p14:creationId xmlns:p14="http://schemas.microsoft.com/office/powerpoint/2010/main" val="384081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428" y="44624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N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 from Improved Model</a:t>
            </a:r>
            <a:endParaRPr lang="en-N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8"/>
            <a:ext cx="4536504" cy="5184574"/>
          </a:xfrm>
        </p:spPr>
        <p:txBody>
          <a:bodyPr>
            <a:normAutofit/>
          </a:bodyPr>
          <a:lstStyle/>
          <a:p>
            <a:r>
              <a:rPr lang="en-NZ" sz="2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DT</a:t>
            </a:r>
            <a:r>
              <a:rPr lang="en-NZ" sz="26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50</a:t>
            </a:r>
            <a:r>
              <a:rPr lang="en-NZ" sz="2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NZ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 </a:t>
            </a:r>
            <a:r>
              <a:rPr lang="en-NZ" sz="2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warm temperatures </a:t>
            </a:r>
            <a:r>
              <a:rPr lang="en-NZ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is 1.7 days </a:t>
            </a:r>
            <a:endParaRPr lang="en-NZ" sz="2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NZ" sz="2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/>
            <a:r>
              <a:rPr lang="en-NZ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NZ" sz="2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NZ" sz="26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50</a:t>
            </a:r>
            <a:r>
              <a:rPr lang="en-NZ" sz="2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NZ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 cool temperatures is</a:t>
            </a:r>
          </a:p>
          <a:p>
            <a:pPr marL="0" indent="0">
              <a:buNone/>
            </a:pPr>
            <a:r>
              <a:rPr lang="en-NZ" sz="2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5.53 </a:t>
            </a:r>
            <a:r>
              <a:rPr lang="en-NZ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days</a:t>
            </a:r>
          </a:p>
          <a:p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0853" y="1052737"/>
            <a:ext cx="3989620" cy="5184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635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2036</TotalTime>
  <Words>600</Words>
  <Application>Microsoft Office PowerPoint</Application>
  <PresentationFormat>On-screen Show (4:3)</PresentationFormat>
  <Paragraphs>119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Cambria Math</vt:lpstr>
      <vt:lpstr>Symbol</vt:lpstr>
      <vt:lpstr>Times New Roman</vt:lpstr>
      <vt:lpstr>Office Theme</vt:lpstr>
      <vt:lpstr>Computing Standard Error for Half-life of Rotenone </vt:lpstr>
      <vt:lpstr>Outline of Presentation</vt:lpstr>
      <vt:lpstr>Rotenone</vt:lpstr>
      <vt:lpstr>Why Monitoring</vt:lpstr>
      <vt:lpstr>Interest of Study</vt:lpstr>
      <vt:lpstr>Computation of Half-Life of Rotenone (DT50)</vt:lpstr>
      <vt:lpstr>Results from Our Study</vt:lpstr>
      <vt:lpstr>Improving the Model</vt:lpstr>
      <vt:lpstr>Results from Improved Model</vt:lpstr>
      <vt:lpstr>Management Interest</vt:lpstr>
      <vt:lpstr>Delta Method</vt:lpstr>
      <vt:lpstr>Computation of Variance of DT50</vt:lpstr>
      <vt:lpstr>Standard error of DT50</vt:lpstr>
      <vt:lpstr>Conclusion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Computing Half-life of Rotenone in New Zealand Water-body</dc:title>
  <dc:creator>Ashwini</dc:creator>
  <cp:lastModifiedBy>John McKinlay</cp:lastModifiedBy>
  <cp:revision>94</cp:revision>
  <dcterms:created xsi:type="dcterms:W3CDTF">2014-11-13T22:23:02Z</dcterms:created>
  <dcterms:modified xsi:type="dcterms:W3CDTF">2015-12-03T02:22:21Z</dcterms:modified>
</cp:coreProperties>
</file>